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62" r:id="rId5"/>
    <p:sldMasterId id="2147483765" r:id="rId6"/>
    <p:sldMasterId id="2147483710" r:id="rId7"/>
    <p:sldMasterId id="2147483743" r:id="rId8"/>
  </p:sldMasterIdLst>
  <p:notesMasterIdLst>
    <p:notesMasterId r:id="rId23"/>
  </p:notes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4D62E-5DDF-4B5D-A37F-4C5B3ECCA160}" v="10" dt="2025-08-26T23:23:54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k, Porshia" userId="0e5f1f47-c6ab-40be-8a4c-0bfc33e46f98" providerId="ADAL" clId="{A214D62E-5DDF-4B5D-A37F-4C5B3ECCA160}"/>
    <pc:docChg chg="addSld delSld modSld addMainMaster delMainMaster modMainMaster">
      <pc:chgData name="Mack, Porshia" userId="0e5f1f47-c6ab-40be-8a4c-0bfc33e46f98" providerId="ADAL" clId="{A214D62E-5DDF-4B5D-A37F-4C5B3ECCA160}" dt="2025-08-26T23:23:54.277" v="38" actId="20577"/>
      <pc:docMkLst>
        <pc:docMk/>
      </pc:docMkLst>
      <pc:sldChg chg="del">
        <pc:chgData name="Mack, Porshia" userId="0e5f1f47-c6ab-40be-8a4c-0bfc33e46f98" providerId="ADAL" clId="{A214D62E-5DDF-4B5D-A37F-4C5B3ECCA160}" dt="2025-08-26T23:23:15.278" v="28" actId="2696"/>
        <pc:sldMkLst>
          <pc:docMk/>
          <pc:sldMk cId="205122083" sldId="256"/>
        </pc:sldMkLst>
      </pc:sldChg>
      <pc:sldChg chg="add">
        <pc:chgData name="Mack, Porshia" userId="0e5f1f47-c6ab-40be-8a4c-0bfc33e46f98" providerId="ADAL" clId="{A214D62E-5DDF-4B5D-A37F-4C5B3ECCA160}" dt="2025-08-26T23:22:23.170" v="1"/>
        <pc:sldMkLst>
          <pc:docMk/>
          <pc:sldMk cId="1735337240" sldId="257"/>
        </pc:sldMkLst>
      </pc:sldChg>
      <pc:sldChg chg="add">
        <pc:chgData name="Mack, Porshia" userId="0e5f1f47-c6ab-40be-8a4c-0bfc33e46f98" providerId="ADAL" clId="{A214D62E-5DDF-4B5D-A37F-4C5B3ECCA160}" dt="2025-08-26T23:22:31.177" v="3"/>
        <pc:sldMkLst>
          <pc:docMk/>
          <pc:sldMk cId="3766854317" sldId="258"/>
        </pc:sldMkLst>
      </pc:sldChg>
      <pc:sldChg chg="add">
        <pc:chgData name="Mack, Porshia" userId="0e5f1f47-c6ab-40be-8a4c-0bfc33e46f98" providerId="ADAL" clId="{A214D62E-5DDF-4B5D-A37F-4C5B3ECCA160}" dt="2025-08-26T23:22:35.052" v="5"/>
        <pc:sldMkLst>
          <pc:docMk/>
          <pc:sldMk cId="455738548" sldId="259"/>
        </pc:sldMkLst>
      </pc:sldChg>
      <pc:sldChg chg="add">
        <pc:chgData name="Mack, Porshia" userId="0e5f1f47-c6ab-40be-8a4c-0bfc33e46f98" providerId="ADAL" clId="{A214D62E-5DDF-4B5D-A37F-4C5B3ECCA160}" dt="2025-08-26T23:22:36.993" v="7"/>
        <pc:sldMkLst>
          <pc:docMk/>
          <pc:sldMk cId="1132041769" sldId="260"/>
        </pc:sldMkLst>
      </pc:sldChg>
      <pc:sldChg chg="add">
        <pc:chgData name="Mack, Porshia" userId="0e5f1f47-c6ab-40be-8a4c-0bfc33e46f98" providerId="ADAL" clId="{A214D62E-5DDF-4B5D-A37F-4C5B3ECCA160}" dt="2025-08-26T23:22:38.886" v="9"/>
        <pc:sldMkLst>
          <pc:docMk/>
          <pc:sldMk cId="378529876" sldId="261"/>
        </pc:sldMkLst>
      </pc:sldChg>
      <pc:sldChg chg="add">
        <pc:chgData name="Mack, Porshia" userId="0e5f1f47-c6ab-40be-8a4c-0bfc33e46f98" providerId="ADAL" clId="{A214D62E-5DDF-4B5D-A37F-4C5B3ECCA160}" dt="2025-08-26T23:22:40.707" v="11"/>
        <pc:sldMkLst>
          <pc:docMk/>
          <pc:sldMk cId="2263786322" sldId="262"/>
        </pc:sldMkLst>
      </pc:sldChg>
      <pc:sldChg chg="add">
        <pc:chgData name="Mack, Porshia" userId="0e5f1f47-c6ab-40be-8a4c-0bfc33e46f98" providerId="ADAL" clId="{A214D62E-5DDF-4B5D-A37F-4C5B3ECCA160}" dt="2025-08-26T23:22:44.066" v="13"/>
        <pc:sldMkLst>
          <pc:docMk/>
          <pc:sldMk cId="3442540691" sldId="263"/>
        </pc:sldMkLst>
      </pc:sldChg>
      <pc:sldChg chg="modSp add">
        <pc:chgData name="Mack, Porshia" userId="0e5f1f47-c6ab-40be-8a4c-0bfc33e46f98" providerId="ADAL" clId="{A214D62E-5DDF-4B5D-A37F-4C5B3ECCA160}" dt="2025-08-26T23:23:54.277" v="38" actId="20577"/>
        <pc:sldMkLst>
          <pc:docMk/>
          <pc:sldMk cId="1994832731" sldId="264"/>
        </pc:sldMkLst>
        <pc:graphicFrameChg chg="mod">
          <ac:chgData name="Mack, Porshia" userId="0e5f1f47-c6ab-40be-8a4c-0bfc33e46f98" providerId="ADAL" clId="{A214D62E-5DDF-4B5D-A37F-4C5B3ECCA160}" dt="2025-08-26T23:23:54.277" v="38" actId="20577"/>
          <ac:graphicFrameMkLst>
            <pc:docMk/>
            <pc:sldMk cId="1994832731" sldId="264"/>
            <ac:graphicFrameMk id="5" creationId="{CDD245A2-2E59-CE94-8B19-A155419CB08B}"/>
          </ac:graphicFrameMkLst>
        </pc:graphicFrameChg>
      </pc:sldChg>
      <pc:sldChg chg="add">
        <pc:chgData name="Mack, Porshia" userId="0e5f1f47-c6ab-40be-8a4c-0bfc33e46f98" providerId="ADAL" clId="{A214D62E-5DDF-4B5D-A37F-4C5B3ECCA160}" dt="2025-08-26T23:22:47.646" v="17"/>
        <pc:sldMkLst>
          <pc:docMk/>
          <pc:sldMk cId="2737416003" sldId="265"/>
        </pc:sldMkLst>
      </pc:sldChg>
      <pc:sldChg chg="add">
        <pc:chgData name="Mack, Porshia" userId="0e5f1f47-c6ab-40be-8a4c-0bfc33e46f98" providerId="ADAL" clId="{A214D62E-5DDF-4B5D-A37F-4C5B3ECCA160}" dt="2025-08-26T23:22:49.990" v="19"/>
        <pc:sldMkLst>
          <pc:docMk/>
          <pc:sldMk cId="750442054" sldId="266"/>
        </pc:sldMkLst>
      </pc:sldChg>
      <pc:sldChg chg="add">
        <pc:chgData name="Mack, Porshia" userId="0e5f1f47-c6ab-40be-8a4c-0bfc33e46f98" providerId="ADAL" clId="{A214D62E-5DDF-4B5D-A37F-4C5B3ECCA160}" dt="2025-08-26T23:22:51.713" v="21"/>
        <pc:sldMkLst>
          <pc:docMk/>
          <pc:sldMk cId="1891493903" sldId="267"/>
        </pc:sldMkLst>
      </pc:sldChg>
      <pc:sldChg chg="add">
        <pc:chgData name="Mack, Porshia" userId="0e5f1f47-c6ab-40be-8a4c-0bfc33e46f98" providerId="ADAL" clId="{A214D62E-5DDF-4B5D-A37F-4C5B3ECCA160}" dt="2025-08-26T23:23:01.225" v="23"/>
        <pc:sldMkLst>
          <pc:docMk/>
          <pc:sldMk cId="3477158808" sldId="268"/>
        </pc:sldMkLst>
      </pc:sldChg>
      <pc:sldChg chg="add">
        <pc:chgData name="Mack, Porshia" userId="0e5f1f47-c6ab-40be-8a4c-0bfc33e46f98" providerId="ADAL" clId="{A214D62E-5DDF-4B5D-A37F-4C5B3ECCA160}" dt="2025-08-26T23:23:03.309" v="25"/>
        <pc:sldMkLst>
          <pc:docMk/>
          <pc:sldMk cId="3636846167" sldId="269"/>
        </pc:sldMkLst>
      </pc:sldChg>
      <pc:sldChg chg="add">
        <pc:chgData name="Mack, Porshia" userId="0e5f1f47-c6ab-40be-8a4c-0bfc33e46f98" providerId="ADAL" clId="{A214D62E-5DDF-4B5D-A37F-4C5B3ECCA160}" dt="2025-08-26T23:23:05.251" v="27"/>
        <pc:sldMkLst>
          <pc:docMk/>
          <pc:sldMk cId="751910552" sldId="270"/>
        </pc:sldMkLst>
      </pc:sldChg>
      <pc:sldMasterChg chg="del delSldLayout modSldLayout">
        <pc:chgData name="Mack, Porshia" userId="0e5f1f47-c6ab-40be-8a4c-0bfc33e46f98" providerId="ADAL" clId="{A214D62E-5DDF-4B5D-A37F-4C5B3ECCA160}" dt="2025-08-26T23:23:15.278" v="28" actId="2696"/>
        <pc:sldMasterMkLst>
          <pc:docMk/>
          <pc:sldMasterMk cId="2583427105" sldId="2147483648"/>
        </pc:sldMasterMkLst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3568635031" sldId="2147483649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2155362583" sldId="2147483651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1689627184" sldId="2147483652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2856514215" sldId="2147483653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1202882639" sldId="2147483654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608608524" sldId="2147483656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3396762407" sldId="2147483657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833084222" sldId="2147483658"/>
          </pc:sldLayoutMkLst>
        </pc:sldLayoutChg>
        <pc:sldLayoutChg chg="del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2850345502" sldId="2147483659"/>
          </pc:sldLayoutMkLst>
        </pc:sldLayoutChg>
        <pc:sldLayoutChg chg="del replId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3614762927" sldId="2147483763"/>
          </pc:sldLayoutMkLst>
        </pc:sldLayoutChg>
        <pc:sldLayoutChg chg="del replId">
          <pc:chgData name="Mack, Porshia" userId="0e5f1f47-c6ab-40be-8a4c-0bfc33e46f98" providerId="ADAL" clId="{A214D62E-5DDF-4B5D-A37F-4C5B3ECCA160}" dt="2025-08-26T23:23:15.278" v="28" actId="2696"/>
          <pc:sldLayoutMkLst>
            <pc:docMk/>
            <pc:sldMasterMk cId="2583427105" sldId="2147483648"/>
            <pc:sldLayoutMk cId="2356728699" sldId="2147483766"/>
          </pc:sldLayoutMkLst>
        </pc:sldLayoutChg>
      </pc:sldMasterChg>
      <pc:sldMasterChg chg="add addSldLayout">
        <pc:chgData name="Mack, Porshia" userId="0e5f1f47-c6ab-40be-8a4c-0bfc33e46f98" providerId="ADAL" clId="{A214D62E-5DDF-4B5D-A37F-4C5B3ECCA160}" dt="2025-08-26T23:22:49.990" v="18" actId="27028"/>
        <pc:sldMasterMkLst>
          <pc:docMk/>
          <pc:sldMasterMk cId="210053712" sldId="2147483672"/>
        </pc:sldMasterMkLst>
        <pc:sldLayoutChg chg="add">
          <pc:chgData name="Mack, Porshia" userId="0e5f1f47-c6ab-40be-8a4c-0bfc33e46f98" providerId="ADAL" clId="{A214D62E-5DDF-4B5D-A37F-4C5B3ECCA160}" dt="2025-08-26T23:22:23.169" v="0" actId="27028"/>
          <pc:sldLayoutMkLst>
            <pc:docMk/>
            <pc:sldMasterMk cId="210053712" sldId="2147483672"/>
            <pc:sldLayoutMk cId="4253457259" sldId="2147483673"/>
          </pc:sldLayoutMkLst>
        </pc:sldLayoutChg>
        <pc:sldLayoutChg chg="add">
          <pc:chgData name="Mack, Porshia" userId="0e5f1f47-c6ab-40be-8a4c-0bfc33e46f98" providerId="ADAL" clId="{A214D62E-5DDF-4B5D-A37F-4C5B3ECCA160}" dt="2025-08-26T23:22:49.990" v="18" actId="27028"/>
          <pc:sldLayoutMkLst>
            <pc:docMk/>
            <pc:sldMasterMk cId="210053712" sldId="2147483672"/>
            <pc:sldLayoutMk cId="619513566" sldId="2147483705"/>
          </pc:sldLayoutMkLst>
        </pc:sldLayoutChg>
        <pc:sldLayoutChg chg="add">
          <pc:chgData name="Mack, Porshia" userId="0e5f1f47-c6ab-40be-8a4c-0bfc33e46f98" providerId="ADAL" clId="{A214D62E-5DDF-4B5D-A37F-4C5B3ECCA160}" dt="2025-08-26T23:22:35.052" v="4" actId="27028"/>
          <pc:sldLayoutMkLst>
            <pc:docMk/>
            <pc:sldMasterMk cId="210053712" sldId="2147483672"/>
            <pc:sldLayoutMk cId="3111718590" sldId="2147483714"/>
          </pc:sldLayoutMkLst>
        </pc:sldLayoutChg>
        <pc:sldLayoutChg chg="add">
          <pc:chgData name="Mack, Porshia" userId="0e5f1f47-c6ab-40be-8a4c-0bfc33e46f98" providerId="ADAL" clId="{A214D62E-5DDF-4B5D-A37F-4C5B3ECCA160}" dt="2025-08-26T23:22:45.895" v="14" actId="27028"/>
          <pc:sldLayoutMkLst>
            <pc:docMk/>
            <pc:sldMasterMk cId="210053712" sldId="2147483672"/>
            <pc:sldLayoutMk cId="836012474" sldId="2147483717"/>
          </pc:sldLayoutMkLst>
        </pc:sldLayoutChg>
        <pc:sldLayoutChg chg="add">
          <pc:chgData name="Mack, Porshia" userId="0e5f1f47-c6ab-40be-8a4c-0bfc33e46f98" providerId="ADAL" clId="{A214D62E-5DDF-4B5D-A37F-4C5B3ECCA160}" dt="2025-08-26T23:22:31.177" v="2" actId="27028"/>
          <pc:sldLayoutMkLst>
            <pc:docMk/>
            <pc:sldMasterMk cId="210053712" sldId="2147483672"/>
            <pc:sldLayoutMk cId="390021163" sldId="2147483721"/>
          </pc:sldLayoutMkLst>
        </pc:sldLayoutChg>
        <pc:sldLayoutChg chg="add">
          <pc:chgData name="Mack, Porshia" userId="0e5f1f47-c6ab-40be-8a4c-0bfc33e46f98" providerId="ADAL" clId="{A214D62E-5DDF-4B5D-A37F-4C5B3ECCA160}" dt="2025-08-26T23:22:40.707" v="10" actId="27028"/>
          <pc:sldLayoutMkLst>
            <pc:docMk/>
            <pc:sldMasterMk cId="210053712" sldId="2147483672"/>
            <pc:sldLayoutMk cId="2580201350" sldId="2147483722"/>
          </pc:sldLayoutMkLst>
        </pc:sldLayoutChg>
      </pc:sldMasterChg>
      <pc:sldMasterChg chg="add addSldLayout">
        <pc:chgData name="Mack, Porshia" userId="0e5f1f47-c6ab-40be-8a4c-0bfc33e46f98" providerId="ADAL" clId="{A214D62E-5DDF-4B5D-A37F-4C5B3ECCA160}" dt="2025-08-26T23:23:01.225" v="22" actId="27028"/>
        <pc:sldMasterMkLst>
          <pc:docMk/>
          <pc:sldMasterMk cId="1935559112" sldId="2147483710"/>
        </pc:sldMasterMkLst>
        <pc:sldLayoutChg chg="add">
          <pc:chgData name="Mack, Porshia" userId="0e5f1f47-c6ab-40be-8a4c-0bfc33e46f98" providerId="ADAL" clId="{A214D62E-5DDF-4B5D-A37F-4C5B3ECCA160}" dt="2025-08-26T23:23:01.225" v="22" actId="27028"/>
          <pc:sldLayoutMkLst>
            <pc:docMk/>
            <pc:sldMasterMk cId="1935559112" sldId="2147483710"/>
            <pc:sldLayoutMk cId="1403781772" sldId="2147483711"/>
          </pc:sldLayoutMkLst>
        </pc:sldLayoutChg>
        <pc:sldLayoutChg chg="add">
          <pc:chgData name="Mack, Porshia" userId="0e5f1f47-c6ab-40be-8a4c-0bfc33e46f98" providerId="ADAL" clId="{A214D62E-5DDF-4B5D-A37F-4C5B3ECCA160}" dt="2025-08-26T23:22:47.646" v="16" actId="27028"/>
          <pc:sldLayoutMkLst>
            <pc:docMk/>
            <pc:sldMasterMk cId="1935559112" sldId="2147483710"/>
            <pc:sldLayoutMk cId="3656691870" sldId="2147483713"/>
          </pc:sldLayoutMkLst>
        </pc:sldLayoutChg>
      </pc:sldMasterChg>
      <pc:sldMasterChg chg="add addSldLayout">
        <pc:chgData name="Mack, Porshia" userId="0e5f1f47-c6ab-40be-8a4c-0bfc33e46f98" providerId="ADAL" clId="{A214D62E-5DDF-4B5D-A37F-4C5B3ECCA160}" dt="2025-08-26T23:23:05.251" v="26" actId="27028"/>
        <pc:sldMasterMkLst>
          <pc:docMk/>
          <pc:sldMasterMk cId="2262952221" sldId="2147483743"/>
        </pc:sldMasterMkLst>
        <pc:sldLayoutChg chg="add">
          <pc:chgData name="Mack, Porshia" userId="0e5f1f47-c6ab-40be-8a4c-0bfc33e46f98" providerId="ADAL" clId="{A214D62E-5DDF-4B5D-A37F-4C5B3ECCA160}" dt="2025-08-26T23:23:05.251" v="26" actId="27028"/>
          <pc:sldLayoutMkLst>
            <pc:docMk/>
            <pc:sldMasterMk cId="2262952221" sldId="2147483743"/>
            <pc:sldLayoutMk cId="0" sldId="2147483650"/>
          </pc:sldLayoutMkLst>
        </pc:sldLayoutChg>
      </pc:sldMasterChg>
      <pc:sldMasterChg chg="add addSldLayout">
        <pc:chgData name="Mack, Porshia" userId="0e5f1f47-c6ab-40be-8a4c-0bfc33e46f98" providerId="ADAL" clId="{A214D62E-5DDF-4B5D-A37F-4C5B3ECCA160}" dt="2025-08-26T23:22:36.993" v="6" actId="27028"/>
        <pc:sldMasterMkLst>
          <pc:docMk/>
          <pc:sldMasterMk cId="1817627090" sldId="2147483762"/>
        </pc:sldMasterMkLst>
        <pc:sldLayoutChg chg="add">
          <pc:chgData name="Mack, Porshia" userId="0e5f1f47-c6ab-40be-8a4c-0bfc33e46f98" providerId="ADAL" clId="{A214D62E-5DDF-4B5D-A37F-4C5B3ECCA160}" dt="2025-08-26T23:22:36.993" v="6" actId="27028"/>
          <pc:sldLayoutMkLst>
            <pc:docMk/>
            <pc:sldMasterMk cId="1817627090" sldId="2147483762"/>
            <pc:sldLayoutMk cId="1048729249" sldId="2147483655"/>
          </pc:sldLayoutMkLst>
        </pc:sldLayoutChg>
      </pc:sldMasterChg>
      <pc:sldMasterChg chg="add addSldLayout">
        <pc:chgData name="Mack, Porshia" userId="0e5f1f47-c6ab-40be-8a4c-0bfc33e46f98" providerId="ADAL" clId="{A214D62E-5DDF-4B5D-A37F-4C5B3ECCA160}" dt="2025-08-26T23:22:44.065" v="12" actId="27028"/>
        <pc:sldMasterMkLst>
          <pc:docMk/>
          <pc:sldMasterMk cId="72750099" sldId="2147483765"/>
        </pc:sldMasterMkLst>
        <pc:sldLayoutChg chg="add">
          <pc:chgData name="Mack, Porshia" userId="0e5f1f47-c6ab-40be-8a4c-0bfc33e46f98" providerId="ADAL" clId="{A214D62E-5DDF-4B5D-A37F-4C5B3ECCA160}" dt="2025-08-26T23:22:44.065" v="12" actId="27028"/>
          <pc:sldLayoutMkLst>
            <pc:docMk/>
            <pc:sldMasterMk cId="72750099" sldId="2147483765"/>
            <pc:sldLayoutMk cId="1927910408" sldId="214748370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Waitlist average Days - NEW</a:t>
            </a:r>
          </a:p>
        </c:rich>
      </c:tx>
      <c:layout>
        <c:manualLayout>
          <c:xMode val="edge"/>
          <c:yMode val="edge"/>
          <c:x val="0.31718356299212597"/>
          <c:y val="3.3268268732767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FY23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Wellness Sites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C-4AAC-A3CB-DF68CF2025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Wellness Sites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47DC-4AAC-A3CB-DF68CF2025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Wellness Sites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47DC-4AAC-A3CB-DF68CF2025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Wellness Sites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DC-4AAC-A3CB-DF68CF2025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FY25 (YTD)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Wellness Sites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A1-4ADA-9506-683EA7469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2923311"/>
        <c:axId val="1322919951"/>
      </c:barChart>
      <c:catAx>
        <c:axId val="132292331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919951"/>
        <c:crosses val="autoZero"/>
        <c:auto val="1"/>
        <c:lblAlgn val="ctr"/>
        <c:lblOffset val="100"/>
        <c:noMultiLvlLbl val="0"/>
      </c:catAx>
      <c:valAx>
        <c:axId val="1322919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923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WEEKLY</a:t>
            </a:r>
            <a:r>
              <a:rPr lang="en-US" baseline="0" dirty="0"/>
              <a:t> NEW PATIENT REQUESTS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HGH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2"/>
                <c:pt idx="0">
                  <c:v>90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A-42A5-9706-4B6DEE1A9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EWC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2"/>
                <c:pt idx="0">
                  <c:v>80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A-42A5-9706-4B6DEE1A9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HWC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2"/>
                <c:pt idx="0">
                  <c:v>70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BA-42A5-9706-4B6DEE1A9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NWC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BA-42A5-9706-4B6DEE1A9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015759"/>
        <c:axId val="1427629199"/>
      </c:barChart>
      <c:catAx>
        <c:axId val="142701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29199"/>
        <c:crosses val="autoZero"/>
        <c:auto val="1"/>
        <c:lblAlgn val="ctr"/>
        <c:lblOffset val="100"/>
        <c:noMultiLvlLbl val="0"/>
      </c:catAx>
      <c:valAx>
        <c:axId val="1427629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01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7695071500057116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PCP Continuity 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NWC</c:v>
                </c:pt>
                <c:pt idx="1">
                  <c:v>EWC</c:v>
                </c:pt>
                <c:pt idx="2">
                  <c:v>HWC</c:v>
                </c:pt>
                <c:pt idx="3">
                  <c:v>HGH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76.8</c:v>
                </c:pt>
                <c:pt idx="2">
                  <c:v>67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D-4C69-8DCF-BCFC0A5B2E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PCP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NWC</c:v>
                </c:pt>
                <c:pt idx="1">
                  <c:v>EWC</c:v>
                </c:pt>
                <c:pt idx="2">
                  <c:v>HWC</c:v>
                </c:pt>
                <c:pt idx="3">
                  <c:v>HGH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0B7D-4C69-8DCF-BCFC0A5B2E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NWC</c:v>
                </c:pt>
                <c:pt idx="1">
                  <c:v>EWC</c:v>
                </c:pt>
                <c:pt idx="2">
                  <c:v>HWC</c:v>
                </c:pt>
                <c:pt idx="3">
                  <c:v>HGH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0B7D-4C69-8DCF-BCFC0A5B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629456"/>
        <c:axId val="1585634256"/>
      </c:barChart>
      <c:catAx>
        <c:axId val="158562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634256"/>
        <c:crosses val="autoZero"/>
        <c:auto val="1"/>
        <c:lblAlgn val="ctr"/>
        <c:lblOffset val="100"/>
        <c:noMultiLvlLbl val="0"/>
      </c:catAx>
      <c:valAx>
        <c:axId val="158563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62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 Referrals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Monthly Specalty Referrals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4-3B4C-A134-045B62ADC4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C4-3B4C-A134-045B62ADC4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D6-4BF6-AEBC-24F44EA1AE1F}"/>
              </c:ext>
            </c:extLst>
          </c:dPt>
          <c:cat>
            <c:strRef>
              <c:f>Sheet1!$A$2:$A$5</c:f>
              <c:strCache>
                <c:ptCount val="3"/>
                <c:pt idx="0">
                  <c:v>AHS generated </c:v>
                </c:pt>
                <c:pt idx="1">
                  <c:v>External generated</c:v>
                </c:pt>
                <c:pt idx="2">
                  <c:v>Other Community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55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8-794E-9239-F75FCBB91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49:45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0:31.4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1:32.5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85 0,'0'3,"0"5,0 42,3 49,1 39,3 29,7 21,8 4,6-4,1-18,3-23,-1-19,1-22,-6-26,-3-20,-3-17,-4-12,-6-19,-4-39,-9-48,-11-37,-13-22,-8-1,2 12,3 25,7 25,4 26,5 16,6 12,0 5,-2-5,-2-9,-5-15,-4-10,0-7,-1 5,3 8,6 9,1 11,3 6,0 8,1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49:54.7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49:55.83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0:12.5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0:17.66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0:19.07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0:20.99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0:21.2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16T16:50:29.91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ECD49-4117-4F55-AAC9-6A5CF5CCF43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0637B-9B09-4606-AE94-E4DADA873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July 2025: HGH Adult – 8 day</a:t>
            </a:r>
          </a:p>
          <a:p>
            <a:r>
              <a:rPr lang="en-US" dirty="0"/>
              <a:t>EWC Adult – 35 days</a:t>
            </a:r>
          </a:p>
          <a:p>
            <a:r>
              <a:rPr lang="en-US" dirty="0"/>
              <a:t>HWC Adult – 48 days</a:t>
            </a:r>
          </a:p>
          <a:p>
            <a:r>
              <a:rPr lang="en-US" dirty="0"/>
              <a:t>NWC Adult – 36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EE1DC-0B0F-7A45-A3F9-C3D1298367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1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1577-2A97-4FF0-B995-05201F3917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1577-2A97-4FF0-B995-05201F3917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6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32D8C-3EEB-66D2-9DAD-67161389C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E47DB-B482-BD31-B4D4-97B51288A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645EA-7F8F-136D-1F91-9B29FB14D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94B6B-A64D-F990-B6E7-3E173E643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F1577-2A97-4FF0-B995-05201F3917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C1259-B6E0-442A-B7E8-CF7829BC68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7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A6C88C-54AF-A658-15BE-38B4CEC890B0}"/>
              </a:ext>
            </a:extLst>
          </p:cNvPr>
          <p:cNvSpPr/>
          <p:nvPr userDrawn="1"/>
        </p:nvSpPr>
        <p:spPr>
          <a:xfrm>
            <a:off x="0" y="0"/>
            <a:ext cx="9048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5181600" cy="749300"/>
          </a:xfrm>
        </p:spPr>
        <p:txBody>
          <a:bodyPr/>
          <a:lstStyle/>
          <a:p>
            <a:r>
              <a:rPr lang="en-US" dirty="0"/>
              <a:t>Click to edit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1639AE83-C6C3-60F2-67B5-4560BE17CA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7500"/>
            <a:ext cx="5181600" cy="4356100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FE83CA-082D-0B1E-EBEF-A26F100C2A9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59550" y="615950"/>
            <a:ext cx="5168900" cy="51689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B797B97-3195-1EDA-22F5-3F836EE2B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1" y="6400800"/>
            <a:ext cx="1096890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1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Image (Light Blue)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8" y="1865369"/>
            <a:ext cx="5638792" cy="1867536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8" y="4201444"/>
            <a:ext cx="5638792" cy="92183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0995057-1C83-2FD7-A879-30F809615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8" y="-3194647"/>
            <a:ext cx="5638792" cy="211534"/>
          </a:xfrm>
        </p:spPr>
        <p:txBody>
          <a:bodyPr/>
          <a:lstStyle>
            <a:lvl1pPr marL="0" indent="0">
              <a:buNone/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BCE309FF-2D57-019F-C943-31DE10258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26615"/>
            <a:ext cx="5638796" cy="160256"/>
          </a:xfrm>
        </p:spPr>
        <p:txBody>
          <a:bodyPr/>
          <a:lstStyle>
            <a:lvl1pPr marL="0" indent="0">
              <a:buNone/>
              <a:defRPr sz="1200" b="1" spc="3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OVERLINE</a:t>
            </a:r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6CA049D-2BB5-292E-9B5E-1D7775BE50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0396" y="457200"/>
            <a:ext cx="5181604" cy="548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65669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 - Arial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Body Copy – Times New Roman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6FDFAF1-EF48-D20F-DC5B-3616D146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5181600" cy="749300"/>
          </a:xfrm>
        </p:spPr>
        <p:txBody>
          <a:bodyPr/>
          <a:lstStyle/>
          <a:p>
            <a:r>
              <a:rPr lang="en-US" dirty="0"/>
              <a:t>Click to edit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DF29616-DE37-7430-B37C-DCCA62AAB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7500"/>
            <a:ext cx="5181600" cy="4356100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E1AAA590-7B13-ACF4-4E4C-596432B43A7E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553200" y="457200"/>
            <a:ext cx="5181600" cy="5486400"/>
          </a:xfr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83601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(Dark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52B7E6-3428-6DA6-9521-33EBE90041A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181600" cy="13338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0C6C22E7-E1A4-B695-00D5-6C05166DE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168165"/>
            <a:ext cx="5181600" cy="378486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47FDDEE-F210-7EBA-805E-203041F7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457201"/>
            <a:ext cx="5181600" cy="5486400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0F0189-37FD-7230-D165-9D6E16D7B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400800"/>
            <a:ext cx="1096893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0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315130A-8718-D2F2-0787-0B51582593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38800" y="1803486"/>
            <a:ext cx="6553200" cy="38861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FDFAF1-EF48-D20F-DC5B-3616D146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11283950" cy="749300"/>
          </a:xfrm>
        </p:spPr>
        <p:txBody>
          <a:bodyPr/>
          <a:lstStyle/>
          <a:p>
            <a:r>
              <a:rPr lang="en-US" dirty="0"/>
              <a:t>Click to edit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DF29616-DE37-7430-B37C-DCCA62AAB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7500"/>
            <a:ext cx="4724400" cy="4356100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7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315130A-8718-D2F2-0787-0B51582593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59550" y="457202"/>
            <a:ext cx="5181600" cy="54863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FDFAF1-EF48-D20F-DC5B-3616D146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1"/>
            <a:ext cx="5181600" cy="749300"/>
          </a:xfrm>
        </p:spPr>
        <p:txBody>
          <a:bodyPr/>
          <a:lstStyle/>
          <a:p>
            <a:r>
              <a:rPr lang="en-US" dirty="0"/>
              <a:t>Click to edit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DF29616-DE37-7430-B37C-DCCA62AAB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7500"/>
            <a:ext cx="5181600" cy="4356100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0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il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DEAACBA-4C29-C77F-E258-ED1C9D9CD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56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34954"/>
            <a:ext cx="8455794" cy="1236846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303547"/>
            <a:ext cx="8455794" cy="921835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774D1D-6E68-E7C6-2472-3B7DDD96CD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557129"/>
            <a:ext cx="4724400" cy="104933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00E44C2-29B9-ED90-DF85-BA08D36F6B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457200"/>
            <a:ext cx="1819365" cy="3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5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3DA14-C1A2-2AFB-697F-0BD8AD1F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43DF-54BF-4E77-A704-046231C149FF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13F19-BC49-2914-420A-4F440966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0B90-3B44-D0C5-AB89-DC91C592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8627-F68E-4F87-A3CE-16088F0B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F985B43-CF03-89DB-4635-1E319EF03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7796" y="2364690"/>
            <a:ext cx="7847006" cy="1236846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7796" y="4359447"/>
            <a:ext cx="7847006" cy="92183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37C81F-CD11-C1FA-784F-60B343858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886" y="1778120"/>
            <a:ext cx="2911069" cy="1823416"/>
          </a:xfrm>
        </p:spPr>
        <p:txBody>
          <a:bodyPr/>
          <a:lstStyle>
            <a:lvl1pPr marL="0" indent="0">
              <a:buNone/>
              <a:defRPr sz="15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D895F5-BA27-BE06-9DD3-0A39832E32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7788" y="2024818"/>
            <a:ext cx="7847012" cy="160256"/>
          </a:xfrm>
        </p:spPr>
        <p:txBody>
          <a:bodyPr/>
          <a:lstStyle>
            <a:lvl1pPr marL="0" indent="0">
              <a:buNone/>
              <a:defRPr sz="1200" b="1" spc="3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OVERLINE</a:t>
            </a:r>
          </a:p>
        </p:txBody>
      </p:sp>
    </p:spTree>
    <p:extLst>
      <p:ext uri="{BB962C8B-B14F-4D97-AF65-F5344CB8AC3E}">
        <p14:creationId xmlns:p14="http://schemas.microsoft.com/office/powerpoint/2010/main" val="192791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Light Blue)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7796" y="2364690"/>
            <a:ext cx="7847006" cy="1236846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7796" y="4359447"/>
            <a:ext cx="7847006" cy="92183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37C81F-CD11-C1FA-784F-60B343858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886" y="1778120"/>
            <a:ext cx="2911069" cy="1823416"/>
          </a:xfrm>
        </p:spPr>
        <p:txBody>
          <a:bodyPr/>
          <a:lstStyle>
            <a:lvl1pPr marL="0" indent="0">
              <a:buNone/>
              <a:defRPr sz="15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D895F5-BA27-BE06-9DD3-0A39832E32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87788" y="2024818"/>
            <a:ext cx="7847012" cy="160256"/>
          </a:xfrm>
        </p:spPr>
        <p:txBody>
          <a:bodyPr/>
          <a:lstStyle>
            <a:lvl1pPr marL="0" indent="0">
              <a:buNone/>
              <a:defRPr sz="1200" b="1" spc="3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OVERLINE</a:t>
            </a:r>
          </a:p>
        </p:txBody>
      </p:sp>
    </p:spTree>
    <p:extLst>
      <p:ext uri="{BB962C8B-B14F-4D97-AF65-F5344CB8AC3E}">
        <p14:creationId xmlns:p14="http://schemas.microsoft.com/office/powerpoint/2010/main" val="140378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329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9702"/>
            <a:ext cx="11277600" cy="4783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A0873-BB77-89A3-7EE1-F39ED4584925}"/>
              </a:ext>
            </a:extLst>
          </p:cNvPr>
          <p:cNvSpPr txBox="1"/>
          <p:nvPr userDrawn="1"/>
        </p:nvSpPr>
        <p:spPr>
          <a:xfrm>
            <a:off x="9357360" y="6400800"/>
            <a:ext cx="23774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F7939F13-8D7E-C149-9646-357A8BBBE705}" type="slidenum">
              <a:rPr lang="en-US" sz="800" b="0" i="0" smtClean="0">
                <a:latin typeface="Gotham-MediumItalic" pitchFamily="2" charset="0"/>
                <a:cs typeface="Gotham-MediumItalic" pitchFamily="2" charset="0"/>
              </a:rPr>
              <a:pPr algn="r"/>
              <a:t>‹#›</a:t>
            </a:fld>
            <a:endParaRPr lang="en-US" sz="800" b="0" i="0" dirty="0">
              <a:latin typeface="Gotham-MediumItalic" pitchFamily="2" charset="0"/>
              <a:cs typeface="Gotham-MediumItalic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2BAC45-506A-07AC-2A79-656B9964097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57201" y="6400800"/>
            <a:ext cx="1096890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7" r:id="rId2"/>
    <p:sldLayoutId id="2147483722" r:id="rId3"/>
    <p:sldLayoutId id="2147483714" r:id="rId4"/>
    <p:sldLayoutId id="2147483721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Gotham" pitchFamily="2" charset="0"/>
          <a:ea typeface="+mj-ea"/>
          <a:cs typeface="Gotha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7392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  <p15:guide id="7" pos="3552" userDrawn="1">
          <p15:clr>
            <a:srgbClr val="F26B43"/>
          </p15:clr>
        </p15:guide>
        <p15:guide id="8" pos="4128" userDrawn="1">
          <p15:clr>
            <a:srgbClr val="F26B43"/>
          </p15:clr>
        </p15:guide>
        <p15:guide id="9" pos="326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orient="horz" pos="37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91D2D-C74F-9A6E-9363-FE6D8043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AC613-96AC-01CE-17BE-351CBF8F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2461-B861-D968-ADAE-7EC03C290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7F43DF-54BF-4E77-A704-046231C149FF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468A-5DEA-07FB-BF0F-955AEE3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19BA6-7071-CC10-0734-1F33BFBA3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3F8627-F68E-4F87-A3CE-16088F0B2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329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9702"/>
            <a:ext cx="11277600" cy="4783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A0873-BB77-89A3-7EE1-F39ED4584925}"/>
              </a:ext>
            </a:extLst>
          </p:cNvPr>
          <p:cNvSpPr txBox="1"/>
          <p:nvPr userDrawn="1"/>
        </p:nvSpPr>
        <p:spPr>
          <a:xfrm>
            <a:off x="9357360" y="6400800"/>
            <a:ext cx="23774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F7939F13-8D7E-C149-9646-357A8BBBE705}" type="slidenum">
              <a:rPr lang="en-US" sz="800" b="0" i="0" smtClean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rPr>
              <a:pPr algn="r"/>
              <a:t>‹#›</a:t>
            </a:fld>
            <a:endParaRPr lang="en-US" sz="800" b="0" i="0" dirty="0">
              <a:solidFill>
                <a:schemeClr val="bg1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D2BAC45-506A-07AC-2A79-656B99640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400800"/>
            <a:ext cx="1096893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Gotham" pitchFamily="2" charset="0"/>
          <a:ea typeface="+mj-ea"/>
          <a:cs typeface="Gotha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Gotham" pitchFamily="2" charset="0"/>
          <a:ea typeface="+mn-ea"/>
          <a:cs typeface="Gotha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" pitchFamily="2" charset="0"/>
          <a:ea typeface="+mn-ea"/>
          <a:cs typeface="Gotha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" pitchFamily="2" charset="0"/>
          <a:ea typeface="+mn-ea"/>
          <a:cs typeface="Gotha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" pitchFamily="2" charset="0"/>
          <a:ea typeface="+mn-ea"/>
          <a:cs typeface="Gotha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" pitchFamily="2" charset="0"/>
          <a:ea typeface="+mn-ea"/>
          <a:cs typeface="Gotha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552">
          <p15:clr>
            <a:srgbClr val="F26B43"/>
          </p15:clr>
        </p15:guide>
        <p15:guide id="8" pos="4128">
          <p15:clr>
            <a:srgbClr val="F26B43"/>
          </p15:clr>
        </p15:guide>
        <p15:guide id="9" pos="3264">
          <p15:clr>
            <a:srgbClr val="F26B43"/>
          </p15:clr>
        </p15:guide>
        <p15:guide id="10" pos="4416">
          <p15:clr>
            <a:srgbClr val="F26B43"/>
          </p15:clr>
        </p15:guide>
        <p15:guide id="11" orient="horz" pos="3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77600" cy="3293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9702"/>
            <a:ext cx="11277600" cy="4783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A0873-BB77-89A3-7EE1-F39ED4584925}"/>
              </a:ext>
            </a:extLst>
          </p:cNvPr>
          <p:cNvSpPr txBox="1"/>
          <p:nvPr userDrawn="1"/>
        </p:nvSpPr>
        <p:spPr>
          <a:xfrm>
            <a:off x="9357360" y="6400800"/>
            <a:ext cx="23774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F7939F13-8D7E-C149-9646-357A8BBBE705}" type="slidenum">
              <a:rPr lang="en-US" sz="800" b="0" i="0" smtClean="0">
                <a:solidFill>
                  <a:schemeClr val="tx1"/>
                </a:solidFill>
                <a:latin typeface="Gotham-MediumItalic" pitchFamily="2" charset="0"/>
                <a:cs typeface="Gotham-MediumItalic" pitchFamily="2" charset="0"/>
              </a:rPr>
              <a:pPr algn="r"/>
              <a:t>‹#›</a:t>
            </a:fld>
            <a:endParaRPr lang="en-US" sz="800" b="0" i="0" dirty="0">
              <a:solidFill>
                <a:schemeClr val="tx1"/>
              </a:solidFill>
              <a:latin typeface="Gotham-MediumItalic" pitchFamily="2" charset="0"/>
              <a:cs typeface="Gotham-MediumItalic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A08837-019D-4735-2A01-DD9B913377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201" y="6400800"/>
            <a:ext cx="1096890" cy="19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Gotham" pitchFamily="2" charset="0"/>
          <a:ea typeface="+mj-ea"/>
          <a:cs typeface="Gotha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" pitchFamily="2" charset="0"/>
          <a:ea typeface="+mn-ea"/>
          <a:cs typeface="Gotham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3552">
          <p15:clr>
            <a:srgbClr val="F26B43"/>
          </p15:clr>
        </p15:guide>
        <p15:guide id="8" pos="4128">
          <p15:clr>
            <a:srgbClr val="F26B43"/>
          </p15:clr>
        </p15:guide>
        <p15:guide id="9" pos="3264">
          <p15:clr>
            <a:srgbClr val="F26B43"/>
          </p15:clr>
        </p15:guide>
        <p15:guide id="10" pos="4416">
          <p15:clr>
            <a:srgbClr val="F26B43"/>
          </p15:clr>
        </p15:guide>
        <p15:guide id="11" orient="horz" pos="37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53201"/>
            <a:ext cx="284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453D-3CD3-4976-A000-9EC0DAD0A0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352800" y="650748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334152"/>
            <a:ext cx="2438400" cy="31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rgbClr val="0081C6"/>
          </a:solidFill>
          <a:latin typeface="+mn-lt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customXml" Target="../ink/ink1.xml"/><Relationship Id="rId21" Type="http://schemas.openxmlformats.org/officeDocument/2006/relationships/image" Target="../media/image20.png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" Type="http://schemas.openxmlformats.org/officeDocument/2006/relationships/chart" Target="../charts/chart2.xml"/><Relationship Id="rId16" Type="http://schemas.openxmlformats.org/officeDocument/2006/relationships/image" Target="../media/image18.png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24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997B-9021-70EB-7D83-B01CC138C8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a typeface="Arial" charset="0"/>
                <a:cs typeface="Arial"/>
              </a:rPr>
              <a:t>Adult Patient Access</a:t>
            </a:r>
            <a:br>
              <a:rPr lang="en-US" b="1" dirty="0">
                <a:ea typeface="Arial" charset="0"/>
                <a:cs typeface="Arial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F5C25-D3D4-39D8-0FC3-1F720064D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Ambulatory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24DBB-9446-ECFF-9479-04920C27EA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4557129"/>
            <a:ext cx="9286875" cy="1049337"/>
          </a:xfrm>
        </p:spPr>
        <p:txBody>
          <a:bodyPr/>
          <a:lstStyle/>
          <a:p>
            <a:r>
              <a:rPr lang="en-US" b="1" dirty="0">
                <a:ea typeface="Arial" charset="0"/>
                <a:cs typeface="Arial"/>
              </a:rPr>
              <a:t>Porshia Mack, MD, MBA; Associate CMO, Ambulatory Services</a:t>
            </a:r>
          </a:p>
          <a:p>
            <a:r>
              <a:rPr lang="it-IT" b="1" dirty="0">
                <a:ea typeface="Arial" charset="0"/>
                <a:cs typeface="Arial"/>
              </a:rPr>
              <a:t>Temisan (Temi) Amoruwa, RN-CEN, MHA; Ambulatory VP</a:t>
            </a:r>
            <a:endParaRPr lang="en-US" b="1" dirty="0"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33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8ADB-AD3E-5EA1-A506-4369AA70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1"/>
            <a:ext cx="6547757" cy="749300"/>
          </a:xfrm>
        </p:spPr>
        <p:txBody>
          <a:bodyPr/>
          <a:lstStyle/>
          <a:p>
            <a:r>
              <a:rPr lang="en-US" sz="3600" b="1" dirty="0"/>
              <a:t>Established Patients: TNAA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F6C5D81-68F4-97A4-A72A-82CB4AC8D5C7}"/>
              </a:ext>
            </a:extLst>
          </p:cNvPr>
          <p:cNvSpPr txBox="1">
            <a:spLocks/>
          </p:cNvSpPr>
          <p:nvPr/>
        </p:nvSpPr>
        <p:spPr>
          <a:xfrm>
            <a:off x="155121" y="1587500"/>
            <a:ext cx="5483679" cy="27014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Goal of no more than 20% of specialties above 15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ECC38-0135-5D25-EA74-78B9307A4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027" y="981073"/>
            <a:ext cx="67246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4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3FF1E-88AE-3FAA-E1D9-7C40DA40C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3CED-0722-D2B5-406F-41F3F4E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Specialty Access Priorities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E9943989-900D-A848-5ECA-7EDCF953BC53}"/>
              </a:ext>
            </a:extLst>
          </p:cNvPr>
          <p:cNvGraphicFramePr>
            <a:graphicFrameLocks noGrp="1"/>
          </p:cNvGraphicFramePr>
          <p:nvPr/>
        </p:nvGraphicFramePr>
        <p:xfrm>
          <a:off x="6553202" y="457200"/>
          <a:ext cx="5638798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215">
                  <a:extLst>
                    <a:ext uri="{9D8B030D-6E8A-4147-A177-3AD203B41FA5}">
                      <a16:colId xmlns:a16="http://schemas.microsoft.com/office/drawing/2014/main" val="2161351135"/>
                    </a:ext>
                  </a:extLst>
                </a:gridCol>
                <a:gridCol w="4532583">
                  <a:extLst>
                    <a:ext uri="{9D8B030D-6E8A-4147-A177-3AD203B41FA5}">
                      <a16:colId xmlns:a16="http://schemas.microsoft.com/office/drawing/2014/main" val="3235048310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01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Clinician staffing to match demand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42968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02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Trend tracking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48604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03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Waitlist revamp (going from volume to days)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06564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04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Scheduling metrics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76093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05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Enhanced data sharing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08031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06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Space Optimization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65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49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AE87-4663-B666-C2AC-CBF5F74E7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56" y="2364690"/>
            <a:ext cx="11734802" cy="1236846"/>
          </a:xfrm>
        </p:spPr>
        <p:txBody>
          <a:bodyPr/>
          <a:lstStyle/>
          <a:p>
            <a:r>
              <a:rPr lang="en-US" dirty="0"/>
              <a:t>What is patient capacity for AHS Ambulatory clinics?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2CABD-7B6B-FC99-740F-1DCB3E3F2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 a definitive number, not so simple…..</a:t>
            </a:r>
          </a:p>
        </p:txBody>
      </p:sp>
    </p:spTree>
    <p:extLst>
      <p:ext uri="{BB962C8B-B14F-4D97-AF65-F5344CB8AC3E}">
        <p14:creationId xmlns:p14="http://schemas.microsoft.com/office/powerpoint/2010/main" val="3477158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8ADB-AD3E-5EA1-A506-4369AA70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Variables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C79595-AB23-20B3-928B-3120A71F1904}"/>
              </a:ext>
            </a:extLst>
          </p:cNvPr>
          <p:cNvSpPr txBox="1">
            <a:spLocks/>
          </p:cNvSpPr>
          <p:nvPr/>
        </p:nvSpPr>
        <p:spPr>
          <a:xfrm>
            <a:off x="746576" y="1587500"/>
            <a:ext cx="5181600" cy="4356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Patients on Medi-caid now and in the future*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Starting 12/31/2026 Adults 19-64 must prove they are working 80hrs/months to keep Medi-Cal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Adults in ACA expansion must continuously prove their income-based eligibility every 6 months instead of current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Competitor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CHCN 2x the assigned lives of AHS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Surrounding Demographics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Socioeconomic &amp;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F35AA-E2DA-E3FC-921D-4C650A4B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2" y="2100262"/>
            <a:ext cx="5246974" cy="3753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EE07C-8F24-EAAF-DA02-EFF3D6EF602F}"/>
              </a:ext>
            </a:extLst>
          </p:cNvPr>
          <p:cNvSpPr txBox="1"/>
          <p:nvPr/>
        </p:nvSpPr>
        <p:spPr>
          <a:xfrm>
            <a:off x="1543049" y="6472340"/>
            <a:ext cx="1578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*John Minot-Schwartz</a:t>
            </a:r>
          </a:p>
        </p:txBody>
      </p:sp>
    </p:spTree>
    <p:extLst>
      <p:ext uri="{BB962C8B-B14F-4D97-AF65-F5344CB8AC3E}">
        <p14:creationId xmlns:p14="http://schemas.microsoft.com/office/powerpoint/2010/main" val="363684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391114"/>
            <a:ext cx="109728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5191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BFCD26A-8828-C076-F408-26A6AA506458}"/>
              </a:ext>
            </a:extLst>
          </p:cNvPr>
          <p:cNvSpPr txBox="1">
            <a:spLocks/>
          </p:cNvSpPr>
          <p:nvPr/>
        </p:nvSpPr>
        <p:spPr>
          <a:xfrm>
            <a:off x="833664" y="1587500"/>
            <a:ext cx="5181600" cy="4356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217E8A-1F3A-BF9D-9909-8BB39B497E47}"/>
              </a:ext>
            </a:extLst>
          </p:cNvPr>
          <p:cNvGraphicFramePr/>
          <p:nvPr/>
        </p:nvGraphicFramePr>
        <p:xfrm>
          <a:off x="1013934" y="2062806"/>
          <a:ext cx="10045584" cy="388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F9DA8D4-6B51-5ABF-9873-91A52AFE3642}"/>
              </a:ext>
            </a:extLst>
          </p:cNvPr>
          <p:cNvSpPr/>
          <p:nvPr/>
        </p:nvSpPr>
        <p:spPr>
          <a:xfrm>
            <a:off x="0" y="12366"/>
            <a:ext cx="12192000" cy="1519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47E7E46-03C2-266F-6BCA-1FA8FF7E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994"/>
            <a:ext cx="9144000" cy="749300"/>
          </a:xfrm>
        </p:spPr>
        <p:txBody>
          <a:bodyPr/>
          <a:lstStyle/>
          <a:p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Primary Care Access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clinical days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(CalAim, CMS, DMHC)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5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8ADB-AD3E-5EA1-A506-4369AA706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RUN RATE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C79595-AB23-20B3-928B-3120A71F1904}"/>
              </a:ext>
            </a:extLst>
          </p:cNvPr>
          <p:cNvSpPr txBox="1">
            <a:spLocks/>
          </p:cNvSpPr>
          <p:nvPr/>
        </p:nvSpPr>
        <p:spPr>
          <a:xfrm>
            <a:off x="746576" y="1587500"/>
            <a:ext cx="5181600" cy="4356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1622A6-9BE9-739D-3657-A8E7E56D0C9A}"/>
              </a:ext>
            </a:extLst>
          </p:cNvPr>
          <p:cNvGraphicFramePr/>
          <p:nvPr/>
        </p:nvGraphicFramePr>
        <p:xfrm>
          <a:off x="4263414" y="82202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2603F6-87AF-360A-6A64-B9ECFA9DE84C}"/>
                  </a:ext>
                </a:extLst>
              </p14:cNvPr>
              <p14:cNvContentPartPr/>
              <p14:nvPr/>
            </p14:nvContentPartPr>
            <p14:xfrm>
              <a:off x="1418937" y="377999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2603F6-87AF-360A-6A64-B9ECFA9DE8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4937" y="3671995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3DAD6E1-2695-7B3A-313F-32C6ED2677E4}"/>
              </a:ext>
            </a:extLst>
          </p:cNvPr>
          <p:cNvGrpSpPr/>
          <p:nvPr/>
        </p:nvGrpSpPr>
        <p:grpSpPr>
          <a:xfrm>
            <a:off x="1412097" y="3793675"/>
            <a:ext cx="48240" cy="20880"/>
            <a:chOff x="1412097" y="3793675"/>
            <a:chExt cx="48240" cy="208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1A63A3-5C4A-CB34-0F2F-CCF372ED053B}"/>
                    </a:ext>
                  </a:extLst>
                </p14:cNvPr>
                <p14:cNvContentPartPr/>
                <p14:nvPr/>
              </p14:nvContentPartPr>
              <p14:xfrm>
                <a:off x="1412097" y="3793675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1A63A3-5C4A-CB34-0F2F-CCF372ED05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94097" y="368567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9D7287-BD99-4E88-3B4D-5A8E6D26A5B7}"/>
                    </a:ext>
                  </a:extLst>
                </p14:cNvPr>
                <p14:cNvContentPartPr/>
                <p14:nvPr/>
              </p14:nvContentPartPr>
              <p14:xfrm>
                <a:off x="1459977" y="3814195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9D7287-BD99-4E88-3B4D-5A8E6D26A5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41977" y="370619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171479-8619-1A75-7E37-7CBED9D46644}"/>
                  </a:ext>
                </a:extLst>
              </p14:cNvPr>
              <p14:cNvContentPartPr/>
              <p14:nvPr/>
            </p14:nvContentPartPr>
            <p14:xfrm>
              <a:off x="2353857" y="2893315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171479-8619-1A75-7E37-7CBED9D466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35857" y="278531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3D3666-95BB-4388-3EFD-DCAC5488D3A6}"/>
                  </a:ext>
                </a:extLst>
              </p14:cNvPr>
              <p14:cNvContentPartPr/>
              <p14:nvPr/>
            </p14:nvContentPartPr>
            <p14:xfrm>
              <a:off x="1876497" y="1343875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3D3666-95BB-4388-3EFD-DCAC5488D3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58497" y="123587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592CB6F-D66B-47B3-8C52-ECB721785C1C}"/>
                  </a:ext>
                </a:extLst>
              </p14:cNvPr>
              <p14:cNvContentPartPr/>
              <p14:nvPr/>
            </p14:nvContentPartPr>
            <p14:xfrm>
              <a:off x="1862817" y="2408395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592CB6F-D66B-47B3-8C52-ECB721785C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4817" y="2300395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D112A28-2503-6390-53BF-696A641D98A7}"/>
              </a:ext>
            </a:extLst>
          </p:cNvPr>
          <p:cNvGrpSpPr/>
          <p:nvPr/>
        </p:nvGrpSpPr>
        <p:grpSpPr>
          <a:xfrm>
            <a:off x="1657977" y="3049915"/>
            <a:ext cx="360" cy="360"/>
            <a:chOff x="1657977" y="3049915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A2870A-FFCD-8249-A471-4396A57826BA}"/>
                    </a:ext>
                  </a:extLst>
                </p14:cNvPr>
                <p14:cNvContentPartPr/>
                <p14:nvPr/>
              </p14:nvContentPartPr>
              <p14:xfrm>
                <a:off x="1657977" y="3049915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A2870A-FFCD-8249-A471-4396A57826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9977" y="294191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0DB649-F6BB-04FE-1B4F-AA2A0A210515}"/>
                    </a:ext>
                  </a:extLst>
                </p14:cNvPr>
                <p14:cNvContentPartPr/>
                <p14:nvPr/>
              </p14:nvContentPartPr>
              <p14:xfrm>
                <a:off x="1657977" y="3049915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0DB649-F6BB-04FE-1B4F-AA2A0A21051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9977" y="294191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69D783-CF85-65B0-8120-30C89A8FA40C}"/>
                  </a:ext>
                </a:extLst>
              </p14:cNvPr>
              <p14:cNvContentPartPr/>
              <p14:nvPr/>
            </p14:nvContentPartPr>
            <p14:xfrm>
              <a:off x="1344057" y="3766315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69D783-CF85-65B0-8120-30C89A8FA40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26057" y="365831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EADB63-C78E-501D-0B85-E4AEEA6A645E}"/>
                  </a:ext>
                </a:extLst>
              </p14:cNvPr>
              <p14:cNvContentPartPr/>
              <p14:nvPr/>
            </p14:nvContentPartPr>
            <p14:xfrm>
              <a:off x="2292657" y="4428355"/>
              <a:ext cx="360" cy="3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EADB63-C78E-501D-0B85-E4AEEA6A64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74657" y="432035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CBF6D01-9B57-03EF-391C-B96E8459AC6D}"/>
                  </a:ext>
                </a:extLst>
              </p14:cNvPr>
              <p14:cNvContentPartPr/>
              <p14:nvPr/>
            </p14:nvContentPartPr>
            <p14:xfrm>
              <a:off x="1921137" y="2374555"/>
              <a:ext cx="140040" cy="651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CBF6D01-9B57-03EF-391C-B96E8459AC6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3091" y="2266555"/>
                <a:ext cx="175772" cy="86760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FCAEC63F-3B8E-0922-7A3E-CFC1D9C86C5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0459" y="2265528"/>
            <a:ext cx="3435156" cy="39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61C55-C3DB-74D3-FA2C-31824F80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1801C-E3D3-B1D6-EAF0-C0C60CFAAA54}"/>
              </a:ext>
            </a:extLst>
          </p:cNvPr>
          <p:cNvSpPr txBox="1"/>
          <p:nvPr/>
        </p:nvSpPr>
        <p:spPr>
          <a:xfrm>
            <a:off x="153749" y="6562641"/>
            <a:ext cx="1360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*Christy Romberg</a:t>
            </a:r>
          </a:p>
        </p:txBody>
      </p:sp>
    </p:spTree>
    <p:extLst>
      <p:ext uri="{BB962C8B-B14F-4D97-AF65-F5344CB8AC3E}">
        <p14:creationId xmlns:p14="http://schemas.microsoft.com/office/powerpoint/2010/main" val="113204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8ADB-AD3E-5EA1-A506-4369AA70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493"/>
            <a:ext cx="11283950" cy="749300"/>
          </a:xfrm>
        </p:spPr>
        <p:txBody>
          <a:bodyPr/>
          <a:lstStyle/>
          <a:p>
            <a:pPr algn="ctr"/>
            <a:r>
              <a:rPr lang="en-US" sz="4000" b="1" dirty="0"/>
              <a:t>TNAA for Established patients at goal, but not </a:t>
            </a:r>
            <a:r>
              <a:rPr lang="en-US" sz="4000" b="1" u="sng" dirty="0"/>
              <a:t>PCP Continuity*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25A30A-A0AA-36E5-435F-AA8FE3AC9D38}"/>
              </a:ext>
            </a:extLst>
          </p:cNvPr>
          <p:cNvSpPr txBox="1">
            <a:spLocks/>
          </p:cNvSpPr>
          <p:nvPr/>
        </p:nvSpPr>
        <p:spPr>
          <a:xfrm>
            <a:off x="370112" y="5078759"/>
            <a:ext cx="3434446" cy="13465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*The extent to which a patient sees the same PCP over time for non acute care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AC79595-AB23-20B3-928B-3120A71F1904}"/>
              </a:ext>
            </a:extLst>
          </p:cNvPr>
          <p:cNvSpPr txBox="1">
            <a:spLocks/>
          </p:cNvSpPr>
          <p:nvPr/>
        </p:nvSpPr>
        <p:spPr>
          <a:xfrm>
            <a:off x="746576" y="930729"/>
            <a:ext cx="5181600" cy="28575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&gt;75%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Better health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Better PCP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Higher patient satisfaction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426AA4-1438-EA5E-5350-A20915804665}"/>
              </a:ext>
            </a:extLst>
          </p:cNvPr>
          <p:cNvGraphicFramePr/>
          <p:nvPr/>
        </p:nvGraphicFramePr>
        <p:xfrm>
          <a:off x="5928176" y="1078895"/>
          <a:ext cx="634274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443261-2794-4D63-6EC8-77E832C2215F}"/>
              </a:ext>
            </a:extLst>
          </p:cNvPr>
          <p:cNvCxnSpPr>
            <a:cxnSpLocks/>
          </p:cNvCxnSpPr>
          <p:nvPr/>
        </p:nvCxnSpPr>
        <p:spPr>
          <a:xfrm>
            <a:off x="6096000" y="2733797"/>
            <a:ext cx="6096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41E9-33CD-55AF-8A99-805159DA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Primary Care Access Priorities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B32A149-1149-06DF-0D0B-0AE99999247F}"/>
              </a:ext>
            </a:extLst>
          </p:cNvPr>
          <p:cNvGraphicFramePr>
            <a:graphicFrameLocks noGrp="1"/>
          </p:cNvGraphicFramePr>
          <p:nvPr/>
        </p:nvGraphicFramePr>
        <p:xfrm>
          <a:off x="6553202" y="457200"/>
          <a:ext cx="563879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215">
                  <a:extLst>
                    <a:ext uri="{9D8B030D-6E8A-4147-A177-3AD203B41FA5}">
                      <a16:colId xmlns:a16="http://schemas.microsoft.com/office/drawing/2014/main" val="2161351135"/>
                    </a:ext>
                  </a:extLst>
                </a:gridCol>
                <a:gridCol w="4532583">
                  <a:extLst>
                    <a:ext uri="{9D8B030D-6E8A-4147-A177-3AD203B41FA5}">
                      <a16:colId xmlns:a16="http://schemas.microsoft.com/office/drawing/2014/main" val="3235048310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01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Clinician staffing to demand and for patient experience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42968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02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Various Care Delivery Models: Telehealth, Evening hours, Convenient/Same Day clinic appointments, Group Medical Visits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486047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03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Support Care Expansion: Chronic Care Teams, Centralized Nursing 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06564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04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Optimizing Space and Appointments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76093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accent3"/>
                          </a:solidFill>
                          <a:latin typeface="Gotham" pitchFamily="2" charset="0"/>
                          <a:cs typeface="Gotham" pitchFamily="2" charset="0"/>
                        </a:rPr>
                        <a:t>05</a:t>
                      </a:r>
                    </a:p>
                  </a:txBody>
                  <a:tcPr marL="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Gotham" pitchFamily="2" charset="0"/>
                          <a:cs typeface="Gotham" pitchFamily="2" charset="0"/>
                        </a:rPr>
                        <a:t>Digital Patient Engagement (MyChart Fast track &amp; Patient scheduling)</a:t>
                      </a:r>
                    </a:p>
                  </a:txBody>
                  <a:tcPr marL="137160" marR="5943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08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8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AE87-4663-B666-C2AC-CBF5F74E7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179" y="2364690"/>
            <a:ext cx="9489623" cy="1236846"/>
          </a:xfrm>
        </p:spPr>
        <p:txBody>
          <a:bodyPr/>
          <a:lstStyle/>
          <a:p>
            <a:r>
              <a:rPr lang="en-US" dirty="0"/>
              <a:t>Specialty Care Ambulatory Access</a:t>
            </a:r>
          </a:p>
        </p:txBody>
      </p:sp>
    </p:spTree>
    <p:extLst>
      <p:ext uri="{BB962C8B-B14F-4D97-AF65-F5344CB8AC3E}">
        <p14:creationId xmlns:p14="http://schemas.microsoft.com/office/powerpoint/2010/main" val="344254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25F8-CD75-5133-D07E-F52FB72B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Patient Specialty referrals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CDD245A2-2E59-CE94-8B19-A155419CB08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684419475"/>
              </p:ext>
            </p:extLst>
          </p:nvPr>
        </p:nvGraphicFramePr>
        <p:xfrm>
          <a:off x="6553200" y="457200"/>
          <a:ext cx="5181600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451DCDA-9739-D151-2B02-C6FFBB4935B2}"/>
              </a:ext>
            </a:extLst>
          </p:cNvPr>
          <p:cNvSpPr txBox="1">
            <a:spLocks/>
          </p:cNvSpPr>
          <p:nvPr/>
        </p:nvSpPr>
        <p:spPr>
          <a:xfrm>
            <a:off x="833664" y="910774"/>
            <a:ext cx="5181600" cy="43561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otham" pitchFamily="2" charset="0"/>
                <a:ea typeface="+mn-ea"/>
                <a:cs typeface="Gotham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~7,000 monthly AHS specialty referrals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Most community referrals from CHCN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Referrals CBOs, private practices, surrounding EDs</a:t>
            </a:r>
          </a:p>
        </p:txBody>
      </p:sp>
    </p:spTree>
    <p:extLst>
      <p:ext uri="{BB962C8B-B14F-4D97-AF65-F5344CB8AC3E}">
        <p14:creationId xmlns:p14="http://schemas.microsoft.com/office/powerpoint/2010/main" val="199483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AE87-4663-B666-C2AC-CBF5F74E7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18" y="1865369"/>
            <a:ext cx="4939382" cy="1867536"/>
          </a:xfrm>
        </p:spPr>
        <p:txBody>
          <a:bodyPr/>
          <a:lstStyle/>
          <a:p>
            <a:r>
              <a:rPr lang="en-US" dirty="0"/>
              <a:t>New Patient Specialty Access: Measured in Volume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2CABD-7B6B-FC99-740F-1DCB3E3F2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9" y="4201444"/>
            <a:ext cx="5638792" cy="921835"/>
          </a:xfrm>
        </p:spPr>
        <p:txBody>
          <a:bodyPr/>
          <a:lstStyle/>
          <a:p>
            <a:r>
              <a:rPr lang="en-US" dirty="0"/>
              <a:t>Opportunity to convert to Days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9BB10B-2ABF-117B-DA25-BB9C9DF4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114" y="5426280"/>
            <a:ext cx="6683750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4B0ACD-5A70-4544-9D9B-A29AFE32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93" y="1100137"/>
            <a:ext cx="66103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1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HS ">
      <a:dk1>
        <a:srgbClr val="000000"/>
      </a:dk1>
      <a:lt1>
        <a:srgbClr val="FFFFFF"/>
      </a:lt1>
      <a:dk2>
        <a:srgbClr val="002B49"/>
      </a:dk2>
      <a:lt2>
        <a:srgbClr val="C6DAE7"/>
      </a:lt2>
      <a:accent1>
        <a:srgbClr val="0075C9"/>
      </a:accent1>
      <a:accent2>
        <a:srgbClr val="236192"/>
      </a:accent2>
      <a:accent3>
        <a:srgbClr val="A2AAAD"/>
      </a:accent3>
      <a:accent4>
        <a:srgbClr val="BBC7D6"/>
      </a:accent4>
      <a:accent5>
        <a:srgbClr val="C6DAE7"/>
      </a:accent5>
      <a:accent6>
        <a:srgbClr val="002B49"/>
      </a:accent6>
      <a:hlink>
        <a:srgbClr val="0075C9"/>
      </a:hlink>
      <a:folHlink>
        <a:srgbClr val="0075C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AHS ">
      <a:dk1>
        <a:srgbClr val="000000"/>
      </a:dk1>
      <a:lt1>
        <a:srgbClr val="FFFFFF"/>
      </a:lt1>
      <a:dk2>
        <a:srgbClr val="002B49"/>
      </a:dk2>
      <a:lt2>
        <a:srgbClr val="C6DAE7"/>
      </a:lt2>
      <a:accent1>
        <a:srgbClr val="0075C9"/>
      </a:accent1>
      <a:accent2>
        <a:srgbClr val="236192"/>
      </a:accent2>
      <a:accent3>
        <a:srgbClr val="A2AAAD"/>
      </a:accent3>
      <a:accent4>
        <a:srgbClr val="BBC7D6"/>
      </a:accent4>
      <a:accent5>
        <a:srgbClr val="C6DAE7"/>
      </a:accent5>
      <a:accent6>
        <a:srgbClr val="002B49"/>
      </a:accent6>
      <a:hlink>
        <a:srgbClr val="0075C9"/>
      </a:hlink>
      <a:folHlink>
        <a:srgbClr val="0075C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AHS ">
      <a:dk1>
        <a:srgbClr val="000000"/>
      </a:dk1>
      <a:lt1>
        <a:srgbClr val="FFFFFF"/>
      </a:lt1>
      <a:dk2>
        <a:srgbClr val="002B49"/>
      </a:dk2>
      <a:lt2>
        <a:srgbClr val="C6DAE7"/>
      </a:lt2>
      <a:accent1>
        <a:srgbClr val="0075C9"/>
      </a:accent1>
      <a:accent2>
        <a:srgbClr val="236192"/>
      </a:accent2>
      <a:accent3>
        <a:srgbClr val="A2AAAD"/>
      </a:accent3>
      <a:accent4>
        <a:srgbClr val="BBC7D6"/>
      </a:accent4>
      <a:accent5>
        <a:srgbClr val="C6DAE7"/>
      </a:accent5>
      <a:accent6>
        <a:srgbClr val="002B49"/>
      </a:accent6>
      <a:hlink>
        <a:srgbClr val="0075C9"/>
      </a:hlink>
      <a:folHlink>
        <a:srgbClr val="0075C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P-AHS PowerPoint Template Custom SR" id="{55A4D7AC-C172-4B8E-80D5-04E429882CB9}" vid="{EDE0A996-9CB4-4C4F-88DC-6F17302883B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19AD6479C5E40B585BCF4EBCFED09" ma:contentTypeVersion="8" ma:contentTypeDescription="Create a new document." ma:contentTypeScope="" ma:versionID="1e1af3e544827032c222759b05b2e580">
  <xsd:schema xmlns:xsd="http://www.w3.org/2001/XMLSchema" xmlns:xs="http://www.w3.org/2001/XMLSchema" xmlns:p="http://schemas.microsoft.com/office/2006/metadata/properties" xmlns:ns3="e68bc74f-a9b0-4480-9dd7-03b5f126ea41" xmlns:ns4="1eea323d-953a-4dda-af51-5ccc70affbb9" targetNamespace="http://schemas.microsoft.com/office/2006/metadata/properties" ma:root="true" ma:fieldsID="1df2a6d2bf39922cae54ac06723c70af" ns3:_="" ns4:_="">
    <xsd:import namespace="e68bc74f-a9b0-4480-9dd7-03b5f126ea41"/>
    <xsd:import namespace="1eea323d-953a-4dda-af51-5ccc70affb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bc74f-a9b0-4480-9dd7-03b5f126e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a323d-953a-4dda-af51-5ccc70affb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8bc74f-a9b0-4480-9dd7-03b5f126ea41" xsi:nil="true"/>
  </documentManagement>
</p:properties>
</file>

<file path=customXml/itemProps1.xml><?xml version="1.0" encoding="utf-8"?>
<ds:datastoreItem xmlns:ds="http://schemas.openxmlformats.org/officeDocument/2006/customXml" ds:itemID="{778B5901-FD80-4779-A268-C48999693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8bc74f-a9b0-4480-9dd7-03b5f126ea41"/>
    <ds:schemaRef ds:uri="1eea323d-953a-4dda-af51-5ccc70affb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766DCE-5997-4C90-B886-DE74F2DCD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9E61D4-C277-4ED1-AD73-ACC6FA122B92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1eea323d-953a-4dda-af51-5ccc70affbb9"/>
    <ds:schemaRef ds:uri="http://purl.org/dc/terms/"/>
    <ds:schemaRef ds:uri="e68bc74f-a9b0-4480-9dd7-03b5f126ea41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365</Words>
  <Application>Microsoft Office PowerPoint</Application>
  <PresentationFormat>Widescreen</PresentationFormat>
  <Paragraphs>75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Gotham</vt:lpstr>
      <vt:lpstr>Gotham-MediumItalic</vt:lpstr>
      <vt:lpstr>Times New Roman</vt:lpstr>
      <vt:lpstr>Office Theme</vt:lpstr>
      <vt:lpstr>Office Theme</vt:lpstr>
      <vt:lpstr>1_Office Theme</vt:lpstr>
      <vt:lpstr>2_Office Theme</vt:lpstr>
      <vt:lpstr>1_Office Theme</vt:lpstr>
      <vt:lpstr>Adult Patient Access </vt:lpstr>
      <vt:lpstr>New Primary Care Access 10 clinical days  (CalAim, CMS, DMHC)</vt:lpstr>
      <vt:lpstr>RUN RATE</vt:lpstr>
      <vt:lpstr>PowerPoint Presentation</vt:lpstr>
      <vt:lpstr>TNAA for Established patients at goal, but not PCP Continuity*</vt:lpstr>
      <vt:lpstr>Primary Care Access Priorities</vt:lpstr>
      <vt:lpstr>Specialty Care Ambulatory Access</vt:lpstr>
      <vt:lpstr>New Patient Specialty referrals</vt:lpstr>
      <vt:lpstr>New Patient Specialty Access: Measured in Volume</vt:lpstr>
      <vt:lpstr>Established Patients: TNAA</vt:lpstr>
      <vt:lpstr>Specialty Access Priorities</vt:lpstr>
      <vt:lpstr>What is patient capacity for AHS Ambulatory clinics?</vt:lpstr>
      <vt:lpstr>Variables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Mack, Porshia</dc:creator>
  <cp:lastModifiedBy>Mack, Porshia</cp:lastModifiedBy>
  <cp:revision>1</cp:revision>
  <dcterms:created xsi:type="dcterms:W3CDTF">2025-08-26T23:20:21Z</dcterms:created>
  <dcterms:modified xsi:type="dcterms:W3CDTF">2025-08-26T23:24:01Z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0x0101005A619AD6479C5E40B585BCF4EBCFED09</vt:lpwstr>
  </property>
</Properties>
</file>