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5"/>
  </p:notes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Lst>
  <p:sldSz cx="9144000" cy="5143500" type="screen16x9"/>
  <p:notesSz cx="6858000" cy="9144000"/>
  <p:embeddedFontLst>
    <p:embeddedFont>
      <p:font typeface="DM Serif Display" panose="020F0502020204030204" pitchFamily="2" charset="0"/>
      <p:regular r:id="rId16"/>
      <p:italic r:id="rId17"/>
    </p:embeddedFont>
    <p:embeddedFont>
      <p:font typeface="Fira Sans Extra Condensed Medium" panose="020B0604020202020204" charset="0"/>
      <p:regular r:id="rId18"/>
      <p:bold r:id="rId19"/>
      <p:italic r:id="rId20"/>
      <p:boldItalic r:id="rId21"/>
    </p:embeddedFont>
    <p:embeddedFont>
      <p:font typeface="Montserrat" panose="00000500000000000000" pitchFamily="2"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84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7b94b610b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7b94b610b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7b94b610b4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7b94b610b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b94b610b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7b94b610b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b94b610b4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7b94b610b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57f9fb47a5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home visit program is intended to provide supplementary experience during training that allows trainees to develop correlates in their own experience for some of the barriers to care our patients encounter.  This in turn helps them practice better medicine in the hospital and clinic because it expands their imagination as they seek to partner with patients in the service of their health.</a:t>
            </a:r>
            <a:endParaRPr/>
          </a:p>
        </p:txBody>
      </p:sp>
      <p:sp>
        <p:nvSpPr>
          <p:cNvPr id="98" name="Google Shape;98;g357f9fb47a5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5e87fdf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5e87fdf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7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5e87fdf76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5e87fdf7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5e87fdf76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5e87fdf76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5e87fdf76_0_6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5e87fdf76_0_6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lnSpc>
                <a:spcPct val="115000"/>
              </a:lnSpc>
              <a:spcBef>
                <a:spcPts val="0"/>
              </a:spcBef>
              <a:spcAft>
                <a:spcPts val="0"/>
              </a:spcAft>
              <a:buClr>
                <a:schemeClr val="dk1"/>
              </a:buClr>
              <a:buSzPts val="1100"/>
              <a:buFont typeface="Open Sans"/>
              <a:buChar char="○"/>
            </a:pPr>
            <a:endParaRPr sz="300">
              <a:solidFill>
                <a:schemeClr val="dk1"/>
              </a:solidFill>
              <a:latin typeface="Open Sans"/>
              <a:ea typeface="Open Sans"/>
              <a:cs typeface="Open Sans"/>
              <a:sym typeface="Open Sans"/>
            </a:endParaRPr>
          </a:p>
          <a:p>
            <a:pPr marL="914400" lvl="0" indent="0" algn="l" rtl="0">
              <a:lnSpc>
                <a:spcPct val="115000"/>
              </a:lnSpc>
              <a:spcBef>
                <a:spcPts val="0"/>
              </a:spcBef>
              <a:spcAft>
                <a:spcPts val="0"/>
              </a:spcAft>
              <a:buNone/>
            </a:pPr>
            <a:endParaRPr sz="1700">
              <a:solidFill>
                <a:schemeClr val="dk1"/>
              </a:solidFill>
              <a:highlight>
                <a:schemeClr val="lt1"/>
              </a:highlight>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62e4ac43f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62e4ac43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562e4ac43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3562e4ac43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562e4ac43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562e4ac43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ur columns 1">
  <p:cSld name="CUSTOM_27_1_1">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631875" y="842025"/>
            <a:ext cx="2871300" cy="644700"/>
          </a:xfrm>
          <a:prstGeom prst="rect">
            <a:avLst/>
          </a:prstGeom>
          <a:ln>
            <a:noFill/>
          </a:ln>
        </p:spPr>
        <p:txBody>
          <a:bodyPr spcFirstLastPara="1" wrap="square" lIns="91425" tIns="91425" rIns="91425" bIns="91425" anchor="b"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2" name="Google Shape;52;p13"/>
          <p:cNvSpPr txBox="1">
            <a:spLocks noGrp="1"/>
          </p:cNvSpPr>
          <p:nvPr>
            <p:ph type="subTitle" idx="1"/>
          </p:nvPr>
        </p:nvSpPr>
        <p:spPr>
          <a:xfrm>
            <a:off x="631884" y="1410841"/>
            <a:ext cx="2480700" cy="537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53" name="Google Shape;53;p13"/>
          <p:cNvSpPr txBox="1">
            <a:spLocks noGrp="1"/>
          </p:cNvSpPr>
          <p:nvPr>
            <p:ph type="ctrTitle" idx="2"/>
          </p:nvPr>
        </p:nvSpPr>
        <p:spPr>
          <a:xfrm>
            <a:off x="4213664" y="842025"/>
            <a:ext cx="2697900" cy="644700"/>
          </a:xfrm>
          <a:prstGeom prst="rect">
            <a:avLst/>
          </a:prstGeom>
          <a:ln>
            <a:noFill/>
          </a:ln>
        </p:spPr>
        <p:txBody>
          <a:bodyPr spcFirstLastPara="1" wrap="square" lIns="91425" tIns="91425" rIns="91425" bIns="91425" anchor="b"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 name="Google Shape;54;p13"/>
          <p:cNvSpPr txBox="1">
            <a:spLocks noGrp="1"/>
          </p:cNvSpPr>
          <p:nvPr>
            <p:ph type="subTitle" idx="3"/>
          </p:nvPr>
        </p:nvSpPr>
        <p:spPr>
          <a:xfrm>
            <a:off x="4213664" y="1410841"/>
            <a:ext cx="2586000" cy="745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55" name="Google Shape;55;p13"/>
          <p:cNvSpPr txBox="1">
            <a:spLocks noGrp="1"/>
          </p:cNvSpPr>
          <p:nvPr>
            <p:ph type="ctrTitle" idx="4"/>
          </p:nvPr>
        </p:nvSpPr>
        <p:spPr>
          <a:xfrm>
            <a:off x="631883" y="3331927"/>
            <a:ext cx="2871300" cy="644700"/>
          </a:xfrm>
          <a:prstGeom prst="rect">
            <a:avLst/>
          </a:prstGeom>
          <a:ln>
            <a:noFill/>
          </a:ln>
        </p:spPr>
        <p:txBody>
          <a:bodyPr spcFirstLastPara="1" wrap="square" lIns="91425" tIns="91425" rIns="91425" bIns="91425" anchor="b"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6" name="Google Shape;56;p13"/>
          <p:cNvSpPr txBox="1">
            <a:spLocks noGrp="1"/>
          </p:cNvSpPr>
          <p:nvPr>
            <p:ph type="subTitle" idx="5"/>
          </p:nvPr>
        </p:nvSpPr>
        <p:spPr>
          <a:xfrm>
            <a:off x="631884" y="3914208"/>
            <a:ext cx="2480700" cy="946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57" name="Google Shape;57;p13"/>
          <p:cNvSpPr txBox="1">
            <a:spLocks noGrp="1"/>
          </p:cNvSpPr>
          <p:nvPr>
            <p:ph type="ctrTitle" idx="6"/>
          </p:nvPr>
        </p:nvSpPr>
        <p:spPr>
          <a:xfrm rot="5400000">
            <a:off x="6685437" y="1646270"/>
            <a:ext cx="2913300" cy="487500"/>
          </a:xfrm>
          <a:prstGeom prst="rect">
            <a:avLst/>
          </a:prstGeom>
        </p:spPr>
        <p:txBody>
          <a:bodyPr spcFirstLastPara="1" wrap="square" lIns="91425" tIns="91425" rIns="91425" bIns="91425" anchor="ctr" anchorCtr="0">
            <a:normAutofit/>
          </a:bodyPr>
          <a:lstStyle>
            <a:lvl1pPr lvl="0">
              <a:spcBef>
                <a:spcPts val="0"/>
              </a:spcBef>
              <a:spcAft>
                <a:spcPts val="0"/>
              </a:spcAft>
              <a:buSzPts val="2400"/>
              <a:buNone/>
              <a:defRPr sz="24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8" name="Google Shape;58;p13"/>
          <p:cNvSpPr txBox="1">
            <a:spLocks noGrp="1"/>
          </p:cNvSpPr>
          <p:nvPr>
            <p:ph type="ctrTitle" idx="7"/>
          </p:nvPr>
        </p:nvSpPr>
        <p:spPr>
          <a:xfrm>
            <a:off x="4213664" y="3331934"/>
            <a:ext cx="2586000" cy="644700"/>
          </a:xfrm>
          <a:prstGeom prst="rect">
            <a:avLst/>
          </a:prstGeom>
          <a:ln>
            <a:noFill/>
          </a:ln>
        </p:spPr>
        <p:txBody>
          <a:bodyPr spcFirstLastPara="1" wrap="square" lIns="91425" tIns="91425" rIns="91425" bIns="91425" anchor="b"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9" name="Google Shape;59;p13"/>
          <p:cNvSpPr txBox="1">
            <a:spLocks noGrp="1"/>
          </p:cNvSpPr>
          <p:nvPr>
            <p:ph type="subTitle" idx="8"/>
          </p:nvPr>
        </p:nvSpPr>
        <p:spPr>
          <a:xfrm>
            <a:off x="4213664" y="3914208"/>
            <a:ext cx="2586000" cy="745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12">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423902" y="387473"/>
            <a:ext cx="2251800" cy="577800"/>
          </a:xfrm>
          <a:prstGeom prst="rect">
            <a:avLst/>
          </a:prstGeom>
        </p:spPr>
        <p:txBody>
          <a:bodyPr spcFirstLastPara="1" wrap="square" lIns="91425" tIns="91425" rIns="91425" bIns="91425" anchor="b"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62" name="Google Shape;62;p14"/>
          <p:cNvSpPr txBox="1">
            <a:spLocks noGrp="1"/>
          </p:cNvSpPr>
          <p:nvPr>
            <p:ph type="subTitle" idx="1"/>
          </p:nvPr>
        </p:nvSpPr>
        <p:spPr>
          <a:xfrm>
            <a:off x="3423900" y="802521"/>
            <a:ext cx="1906500" cy="572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63" name="Google Shape;63;p14"/>
          <p:cNvSpPr txBox="1">
            <a:spLocks noGrp="1"/>
          </p:cNvSpPr>
          <p:nvPr>
            <p:ph type="title" idx="2" hasCustomPrompt="1"/>
          </p:nvPr>
        </p:nvSpPr>
        <p:spPr>
          <a:xfrm>
            <a:off x="2023007" y="654113"/>
            <a:ext cx="1739100" cy="577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4" name="Google Shape;64;p14"/>
          <p:cNvSpPr txBox="1">
            <a:spLocks noGrp="1"/>
          </p:cNvSpPr>
          <p:nvPr>
            <p:ph type="ctrTitle" idx="3"/>
          </p:nvPr>
        </p:nvSpPr>
        <p:spPr>
          <a:xfrm>
            <a:off x="3425264" y="1224286"/>
            <a:ext cx="2251800" cy="577800"/>
          </a:xfrm>
          <a:prstGeom prst="rect">
            <a:avLst/>
          </a:prstGeom>
        </p:spPr>
        <p:txBody>
          <a:bodyPr spcFirstLastPara="1" wrap="square" lIns="91425" tIns="91425" rIns="91425" bIns="91425" anchor="b"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65" name="Google Shape;65;p14"/>
          <p:cNvSpPr txBox="1">
            <a:spLocks noGrp="1"/>
          </p:cNvSpPr>
          <p:nvPr>
            <p:ph type="subTitle" idx="4"/>
          </p:nvPr>
        </p:nvSpPr>
        <p:spPr>
          <a:xfrm>
            <a:off x="3425259" y="1638859"/>
            <a:ext cx="1976700" cy="572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66" name="Google Shape;66;p14"/>
          <p:cNvSpPr txBox="1">
            <a:spLocks noGrp="1"/>
          </p:cNvSpPr>
          <p:nvPr>
            <p:ph type="title" idx="5" hasCustomPrompt="1"/>
          </p:nvPr>
        </p:nvSpPr>
        <p:spPr>
          <a:xfrm>
            <a:off x="2023007" y="1488788"/>
            <a:ext cx="1615200" cy="577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14"/>
          <p:cNvSpPr txBox="1">
            <a:spLocks noGrp="1"/>
          </p:cNvSpPr>
          <p:nvPr>
            <p:ph type="ctrTitle" idx="6"/>
          </p:nvPr>
        </p:nvSpPr>
        <p:spPr>
          <a:xfrm>
            <a:off x="3427999" y="2061098"/>
            <a:ext cx="2251800" cy="577800"/>
          </a:xfrm>
          <a:prstGeom prst="rect">
            <a:avLst/>
          </a:prstGeom>
        </p:spPr>
        <p:txBody>
          <a:bodyPr spcFirstLastPara="1" wrap="square" lIns="91425" tIns="91425" rIns="91425" bIns="91425" anchor="b"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68" name="Google Shape;68;p14"/>
          <p:cNvSpPr txBox="1">
            <a:spLocks noGrp="1"/>
          </p:cNvSpPr>
          <p:nvPr>
            <p:ph type="subTitle" idx="7"/>
          </p:nvPr>
        </p:nvSpPr>
        <p:spPr>
          <a:xfrm>
            <a:off x="3427997" y="2475197"/>
            <a:ext cx="1906500" cy="572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69" name="Google Shape;69;p14"/>
          <p:cNvSpPr txBox="1">
            <a:spLocks noGrp="1"/>
          </p:cNvSpPr>
          <p:nvPr>
            <p:ph type="title" idx="8" hasCustomPrompt="1"/>
          </p:nvPr>
        </p:nvSpPr>
        <p:spPr>
          <a:xfrm>
            <a:off x="2023007" y="2323463"/>
            <a:ext cx="1573500" cy="577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14"/>
          <p:cNvSpPr txBox="1">
            <a:spLocks noGrp="1"/>
          </p:cNvSpPr>
          <p:nvPr>
            <p:ph type="ctrTitle" idx="9"/>
          </p:nvPr>
        </p:nvSpPr>
        <p:spPr>
          <a:xfrm rot="5400000">
            <a:off x="6601629" y="1646270"/>
            <a:ext cx="2913300" cy="4875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1" name="Google Shape;71;p14"/>
          <p:cNvSpPr txBox="1">
            <a:spLocks noGrp="1"/>
          </p:cNvSpPr>
          <p:nvPr>
            <p:ph type="ctrTitle" idx="13"/>
          </p:nvPr>
        </p:nvSpPr>
        <p:spPr>
          <a:xfrm>
            <a:off x="3427999" y="2897911"/>
            <a:ext cx="2251800" cy="577800"/>
          </a:xfrm>
          <a:prstGeom prst="rect">
            <a:avLst/>
          </a:prstGeom>
        </p:spPr>
        <p:txBody>
          <a:bodyPr spcFirstLastPara="1" wrap="square" lIns="91425" tIns="91425" rIns="91425" bIns="91425" anchor="b"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72" name="Google Shape;72;p14"/>
          <p:cNvSpPr txBox="1">
            <a:spLocks noGrp="1"/>
          </p:cNvSpPr>
          <p:nvPr>
            <p:ph type="subTitle" idx="14"/>
          </p:nvPr>
        </p:nvSpPr>
        <p:spPr>
          <a:xfrm>
            <a:off x="3427997" y="3311534"/>
            <a:ext cx="1906500" cy="572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73" name="Google Shape;73;p14"/>
          <p:cNvSpPr txBox="1">
            <a:spLocks noGrp="1"/>
          </p:cNvSpPr>
          <p:nvPr>
            <p:ph type="title" idx="15" hasCustomPrompt="1"/>
          </p:nvPr>
        </p:nvSpPr>
        <p:spPr>
          <a:xfrm>
            <a:off x="2023007" y="3158138"/>
            <a:ext cx="1573500" cy="577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ctrTitle" idx="16"/>
          </p:nvPr>
        </p:nvSpPr>
        <p:spPr>
          <a:xfrm>
            <a:off x="3427999" y="3734723"/>
            <a:ext cx="2251800" cy="577800"/>
          </a:xfrm>
          <a:prstGeom prst="rect">
            <a:avLst/>
          </a:prstGeom>
        </p:spPr>
        <p:txBody>
          <a:bodyPr spcFirstLastPara="1" wrap="square" lIns="91425" tIns="91425" rIns="91425" bIns="91425" anchor="b" anchorCtr="0">
            <a:norm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75" name="Google Shape;75;p14"/>
          <p:cNvSpPr txBox="1">
            <a:spLocks noGrp="1"/>
          </p:cNvSpPr>
          <p:nvPr>
            <p:ph type="subTitle" idx="17"/>
          </p:nvPr>
        </p:nvSpPr>
        <p:spPr>
          <a:xfrm>
            <a:off x="3427997" y="4147872"/>
            <a:ext cx="1906500" cy="5724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000"/>
              <a:buNone/>
              <a:defRPr sz="1000"/>
            </a:lvl1pPr>
            <a:lvl2pPr lvl="1">
              <a:lnSpc>
                <a:spcPct val="100000"/>
              </a:lnSpc>
              <a:spcBef>
                <a:spcPts val="0"/>
              </a:spcBef>
              <a:spcAft>
                <a:spcPts val="0"/>
              </a:spcAft>
              <a:buSzPts val="1000"/>
              <a:buNone/>
              <a:defRPr sz="1000"/>
            </a:lvl2pPr>
            <a:lvl3pPr lvl="2">
              <a:lnSpc>
                <a:spcPct val="100000"/>
              </a:lnSpc>
              <a:spcBef>
                <a:spcPts val="0"/>
              </a:spcBef>
              <a:spcAft>
                <a:spcPts val="0"/>
              </a:spcAft>
              <a:buSzPts val="1000"/>
              <a:buNone/>
              <a:defRPr sz="1000"/>
            </a:lvl3pPr>
            <a:lvl4pPr lvl="3">
              <a:lnSpc>
                <a:spcPct val="100000"/>
              </a:lnSpc>
              <a:spcBef>
                <a:spcPts val="0"/>
              </a:spcBef>
              <a:spcAft>
                <a:spcPts val="0"/>
              </a:spcAft>
              <a:buSzPts val="1000"/>
              <a:buNone/>
              <a:defRPr sz="1000"/>
            </a:lvl4pPr>
            <a:lvl5pPr lvl="4">
              <a:lnSpc>
                <a:spcPct val="100000"/>
              </a:lnSpc>
              <a:spcBef>
                <a:spcPts val="0"/>
              </a:spcBef>
              <a:spcAft>
                <a:spcPts val="0"/>
              </a:spcAft>
              <a:buSzPts val="1000"/>
              <a:buNone/>
              <a:defRPr sz="1000"/>
            </a:lvl5pPr>
            <a:lvl6pPr lvl="5">
              <a:lnSpc>
                <a:spcPct val="100000"/>
              </a:lnSpc>
              <a:spcBef>
                <a:spcPts val="0"/>
              </a:spcBef>
              <a:spcAft>
                <a:spcPts val="0"/>
              </a:spcAft>
              <a:buSzPts val="1000"/>
              <a:buNone/>
              <a:defRPr sz="1000"/>
            </a:lvl6pPr>
            <a:lvl7pPr lvl="6">
              <a:lnSpc>
                <a:spcPct val="100000"/>
              </a:lnSpc>
              <a:spcBef>
                <a:spcPts val="0"/>
              </a:spcBef>
              <a:spcAft>
                <a:spcPts val="0"/>
              </a:spcAft>
              <a:buSzPts val="1000"/>
              <a:buNone/>
              <a:defRPr sz="1000"/>
            </a:lvl7pPr>
            <a:lvl8pPr lvl="7">
              <a:lnSpc>
                <a:spcPct val="100000"/>
              </a:lnSpc>
              <a:spcBef>
                <a:spcPts val="0"/>
              </a:spcBef>
              <a:spcAft>
                <a:spcPts val="0"/>
              </a:spcAft>
              <a:buSzPts val="1000"/>
              <a:buNone/>
              <a:defRPr sz="1000"/>
            </a:lvl8pPr>
            <a:lvl9pPr lvl="8">
              <a:lnSpc>
                <a:spcPct val="100000"/>
              </a:lnSpc>
              <a:spcBef>
                <a:spcPts val="0"/>
              </a:spcBef>
              <a:spcAft>
                <a:spcPts val="0"/>
              </a:spcAft>
              <a:buSzPts val="1000"/>
              <a:buNone/>
              <a:defRPr sz="1000"/>
            </a:lvl9pPr>
          </a:lstStyle>
          <a:p>
            <a:endParaRPr/>
          </a:p>
        </p:txBody>
      </p:sp>
      <p:sp>
        <p:nvSpPr>
          <p:cNvPr id="76" name="Google Shape;76;p14"/>
          <p:cNvSpPr txBox="1">
            <a:spLocks noGrp="1"/>
          </p:cNvSpPr>
          <p:nvPr>
            <p:ph type="title" idx="18" hasCustomPrompt="1"/>
          </p:nvPr>
        </p:nvSpPr>
        <p:spPr>
          <a:xfrm>
            <a:off x="2023007" y="3992813"/>
            <a:ext cx="1573500" cy="577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15"/>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1200"/>
              </a:spcBef>
              <a:spcAft>
                <a:spcPts val="0"/>
              </a:spcAft>
              <a:buClr>
                <a:schemeClr val="dk1"/>
              </a:buClr>
              <a:buSzPts val="1800"/>
              <a:buChar char="○"/>
              <a:defRPr/>
            </a:lvl2pPr>
            <a:lvl3pPr marL="1371600" lvl="2" indent="-342900" algn="l">
              <a:spcBef>
                <a:spcPts val="1200"/>
              </a:spcBef>
              <a:spcAft>
                <a:spcPts val="0"/>
              </a:spcAft>
              <a:buClr>
                <a:schemeClr val="dk1"/>
              </a:buClr>
              <a:buSzPts val="1800"/>
              <a:buChar char="■"/>
              <a:defRPr/>
            </a:lvl3pPr>
            <a:lvl4pPr marL="1828800" lvl="3" indent="-342900" algn="l">
              <a:spcBef>
                <a:spcPts val="1200"/>
              </a:spcBef>
              <a:spcAft>
                <a:spcPts val="0"/>
              </a:spcAft>
              <a:buClr>
                <a:schemeClr val="dk1"/>
              </a:buClr>
              <a:buSzPts val="1800"/>
              <a:buChar char="●"/>
              <a:defRPr/>
            </a:lvl4pPr>
            <a:lvl5pPr marL="2286000" lvl="4" indent="-342900" algn="l">
              <a:spcBef>
                <a:spcPts val="1200"/>
              </a:spcBef>
              <a:spcAft>
                <a:spcPts val="0"/>
              </a:spcAft>
              <a:buClr>
                <a:schemeClr val="dk1"/>
              </a:buClr>
              <a:buSzPts val="1800"/>
              <a:buChar char="○"/>
              <a:defRPr/>
            </a:lvl5pPr>
            <a:lvl6pPr marL="2743200" lvl="5" indent="-342900" algn="l">
              <a:spcBef>
                <a:spcPts val="1200"/>
              </a:spcBef>
              <a:spcAft>
                <a:spcPts val="0"/>
              </a:spcAft>
              <a:buClr>
                <a:schemeClr val="dk1"/>
              </a:buClr>
              <a:buSzPts val="1800"/>
              <a:buChar char="■"/>
              <a:defRPr/>
            </a:lvl6pPr>
            <a:lvl7pPr marL="3200400" lvl="6" indent="-342900" algn="l">
              <a:spcBef>
                <a:spcPts val="1200"/>
              </a:spcBef>
              <a:spcAft>
                <a:spcPts val="0"/>
              </a:spcAft>
              <a:buClr>
                <a:schemeClr val="dk1"/>
              </a:buClr>
              <a:buSzPts val="1800"/>
              <a:buChar char="●"/>
              <a:defRPr/>
            </a:lvl7pPr>
            <a:lvl8pPr marL="3657600" lvl="7" indent="-342900" algn="l">
              <a:spcBef>
                <a:spcPts val="1200"/>
              </a:spcBef>
              <a:spcAft>
                <a:spcPts val="0"/>
              </a:spcAft>
              <a:buClr>
                <a:schemeClr val="dk1"/>
              </a:buClr>
              <a:buSzPts val="1800"/>
              <a:buChar char="○"/>
              <a:defRPr/>
            </a:lvl8pPr>
            <a:lvl9pPr marL="4114800" lvl="8" indent="-342900" algn="l">
              <a:spcBef>
                <a:spcPts val="1200"/>
              </a:spcBef>
              <a:spcAft>
                <a:spcPts val="1200"/>
              </a:spcAft>
              <a:buClr>
                <a:schemeClr val="dk1"/>
              </a:buClr>
              <a:buSzPts val="1800"/>
              <a:buChar char="■"/>
              <a:defRPr/>
            </a:lvl9pPr>
          </a:lstStyle>
          <a:p>
            <a:endParaRPr/>
          </a:p>
        </p:txBody>
      </p:sp>
      <p:sp>
        <p:nvSpPr>
          <p:cNvPr id="80" name="Google Shape;80;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ctrTitle"/>
          </p:nvPr>
        </p:nvSpPr>
        <p:spPr>
          <a:xfrm>
            <a:off x="0" y="1411975"/>
            <a:ext cx="9144000" cy="1548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Clr>
                <a:schemeClr val="dk1"/>
              </a:buClr>
              <a:buSzPts val="1100"/>
              <a:buFont typeface="Arial"/>
              <a:buNone/>
            </a:pPr>
            <a:r>
              <a:rPr lang="en" sz="2800" b="1">
                <a:latin typeface="DM Serif Display"/>
                <a:ea typeface="DM Serif Display"/>
                <a:cs typeface="DM Serif Display"/>
                <a:sym typeface="DM Serif Display"/>
              </a:rPr>
              <a:t>Internal Medicine Residency Home Visits Program</a:t>
            </a:r>
            <a:endParaRPr sz="2800" b="1">
              <a:latin typeface="DM Serif Display"/>
              <a:ea typeface="DM Serif Display"/>
              <a:cs typeface="DM Serif Display"/>
              <a:sym typeface="DM Serif Display"/>
            </a:endParaRPr>
          </a:p>
          <a:p>
            <a:pPr marL="0" lvl="0" indent="0" algn="ctr" rtl="0">
              <a:lnSpc>
                <a:spcPct val="115000"/>
              </a:lnSpc>
              <a:spcBef>
                <a:spcPts val="0"/>
              </a:spcBef>
              <a:spcAft>
                <a:spcPts val="0"/>
              </a:spcAft>
              <a:buClr>
                <a:schemeClr val="dk1"/>
              </a:buClr>
              <a:buSzPts val="1100"/>
              <a:buFont typeface="Arial"/>
              <a:buNone/>
            </a:pPr>
            <a:endParaRPr sz="2800" b="1">
              <a:latin typeface="DM Serif Display"/>
              <a:ea typeface="DM Serif Display"/>
              <a:cs typeface="DM Serif Display"/>
              <a:sym typeface="DM Serif Display"/>
            </a:endParaRPr>
          </a:p>
        </p:txBody>
      </p:sp>
      <p:sp>
        <p:nvSpPr>
          <p:cNvPr id="88" name="Google Shape;88;p16"/>
          <p:cNvSpPr txBox="1">
            <a:spLocks noGrp="1"/>
          </p:cNvSpPr>
          <p:nvPr>
            <p:ph type="subTitle" idx="1"/>
          </p:nvPr>
        </p:nvSpPr>
        <p:spPr>
          <a:xfrm>
            <a:off x="0" y="3292938"/>
            <a:ext cx="9144000" cy="7935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523"/>
              <a:buNone/>
            </a:pPr>
            <a:r>
              <a:rPr lang="en" sz="2397" b="1">
                <a:solidFill>
                  <a:srgbClr val="771E86"/>
                </a:solidFill>
                <a:latin typeface="Calibri"/>
                <a:ea typeface="Calibri"/>
                <a:cs typeface="Calibri"/>
                <a:sym typeface="Calibri"/>
              </a:rPr>
              <a:t>Alejandro Diaz, MD</a:t>
            </a:r>
            <a:endParaRPr sz="2397" b="1">
              <a:solidFill>
                <a:srgbClr val="771E86"/>
              </a:solidFill>
              <a:latin typeface="Calibri"/>
              <a:ea typeface="Calibri"/>
              <a:cs typeface="Calibri"/>
              <a:sym typeface="Calibri"/>
            </a:endParaRPr>
          </a:p>
          <a:p>
            <a:pPr marL="0" lvl="0" indent="0" algn="ctr" rtl="0">
              <a:lnSpc>
                <a:spcPct val="80000"/>
              </a:lnSpc>
              <a:spcBef>
                <a:spcPts val="0"/>
              </a:spcBef>
              <a:spcAft>
                <a:spcPts val="0"/>
              </a:spcAft>
              <a:buSzPts val="523"/>
              <a:buNone/>
            </a:pPr>
            <a:r>
              <a:rPr lang="en" sz="2397">
                <a:solidFill>
                  <a:srgbClr val="771E86"/>
                </a:solidFill>
                <a:latin typeface="Calibri"/>
                <a:ea typeface="Calibri"/>
                <a:cs typeface="Calibri"/>
                <a:sym typeface="Calibri"/>
              </a:rPr>
              <a:t>Internal Medicine Residency Program Director</a:t>
            </a:r>
            <a:endParaRPr sz="2397">
              <a:solidFill>
                <a:srgbClr val="771E86"/>
              </a:solidFill>
              <a:latin typeface="Calibri"/>
              <a:ea typeface="Calibri"/>
              <a:cs typeface="Calibri"/>
              <a:sym typeface="Calibri"/>
            </a:endParaRPr>
          </a:p>
          <a:p>
            <a:pPr marL="0" lvl="0" indent="0" algn="ctr" rtl="0">
              <a:lnSpc>
                <a:spcPct val="80000"/>
              </a:lnSpc>
              <a:spcBef>
                <a:spcPts val="0"/>
              </a:spcBef>
              <a:spcAft>
                <a:spcPts val="0"/>
              </a:spcAft>
              <a:buSzPts val="523"/>
              <a:buNone/>
            </a:pPr>
            <a:r>
              <a:rPr lang="en" sz="2397">
                <a:solidFill>
                  <a:srgbClr val="771E86"/>
                </a:solidFill>
                <a:latin typeface="Calibri"/>
                <a:ea typeface="Calibri"/>
                <a:cs typeface="Calibri"/>
                <a:sym typeface="Calibri"/>
              </a:rPr>
              <a:t>Vice-Chair Department of Medicine</a:t>
            </a:r>
            <a:endParaRPr sz="2397">
              <a:solidFill>
                <a:srgbClr val="771E86"/>
              </a:solidFill>
              <a:latin typeface="Calibri"/>
              <a:ea typeface="Calibri"/>
              <a:cs typeface="Calibri"/>
              <a:sym typeface="Calibri"/>
            </a:endParaRPr>
          </a:p>
        </p:txBody>
      </p:sp>
      <p:sp>
        <p:nvSpPr>
          <p:cNvPr id="89" name="Google Shape;89;p16"/>
          <p:cNvSpPr/>
          <p:nvPr/>
        </p:nvSpPr>
        <p:spPr>
          <a:xfrm>
            <a:off x="10850" y="4527400"/>
            <a:ext cx="9144000" cy="6159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rgbClr val="FFFFFF"/>
              </a:solidFill>
              <a:latin typeface="Calibri"/>
              <a:ea typeface="Calibri"/>
              <a:cs typeface="Calibri"/>
              <a:sym typeface="Calibri"/>
            </a:endParaRPr>
          </a:p>
        </p:txBody>
      </p:sp>
      <p:sp>
        <p:nvSpPr>
          <p:cNvPr id="90" name="Google Shape;90;p16"/>
          <p:cNvSpPr/>
          <p:nvPr/>
        </p:nvSpPr>
        <p:spPr>
          <a:xfrm>
            <a:off x="8400692" y="4419407"/>
            <a:ext cx="489300" cy="723900"/>
          </a:xfrm>
          <a:prstGeom prst="parallelogram">
            <a:avLst>
              <a:gd name="adj" fmla="val 66886"/>
            </a:avLst>
          </a:prstGeom>
          <a:solidFill>
            <a:srgbClr val="FFFFFF">
              <a:alpha val="313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91" name="Google Shape;91;p16" descr="Highland Graphic Off Purple.jpg"/>
          <p:cNvPicPr preferRelativeResize="0"/>
          <p:nvPr/>
        </p:nvPicPr>
        <p:blipFill rotWithShape="1">
          <a:blip r:embed="rId3">
            <a:alphaModFix/>
          </a:blip>
          <a:srcRect/>
          <a:stretch/>
        </p:blipFill>
        <p:spPr>
          <a:xfrm>
            <a:off x="7822654" y="4568863"/>
            <a:ext cx="526330" cy="518401"/>
          </a:xfrm>
          <a:prstGeom prst="rect">
            <a:avLst/>
          </a:prstGeom>
          <a:noFill/>
          <a:ln>
            <a:noFill/>
          </a:ln>
        </p:spPr>
      </p:pic>
      <p:sp>
        <p:nvSpPr>
          <p:cNvPr id="92" name="Google Shape;92;p16"/>
          <p:cNvSpPr/>
          <p:nvPr/>
        </p:nvSpPr>
        <p:spPr>
          <a:xfrm>
            <a:off x="0" y="0"/>
            <a:ext cx="9144000" cy="7935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rgbClr val="FFFFFF"/>
              </a:solidFill>
              <a:latin typeface="Calibri"/>
              <a:ea typeface="Calibri"/>
              <a:cs typeface="Calibri"/>
              <a:sym typeface="Calibri"/>
            </a:endParaRPr>
          </a:p>
        </p:txBody>
      </p:sp>
      <p:pic>
        <p:nvPicPr>
          <p:cNvPr id="93" name="Google Shape;93;p16" descr="highland-hospital.jpg"/>
          <p:cNvPicPr preferRelativeResize="0"/>
          <p:nvPr/>
        </p:nvPicPr>
        <p:blipFill rotWithShape="1">
          <a:blip r:embed="rId4">
            <a:alphaModFix/>
          </a:blip>
          <a:srcRect/>
          <a:stretch/>
        </p:blipFill>
        <p:spPr>
          <a:xfrm>
            <a:off x="6911271" y="125023"/>
            <a:ext cx="2116875" cy="518401"/>
          </a:xfrm>
          <a:prstGeom prst="rect">
            <a:avLst/>
          </a:prstGeom>
          <a:noFill/>
          <a:ln w="19050" cap="flat" cmpd="sng">
            <a:solidFill>
              <a:srgbClr val="FFFFFF"/>
            </a:solidFill>
            <a:prstDash val="solid"/>
            <a:miter lim="800000"/>
            <a:headEnd type="none" w="sm" len="sm"/>
            <a:tailEnd type="none" w="sm" len="sm"/>
          </a:ln>
        </p:spPr>
      </p:pic>
      <p:pic>
        <p:nvPicPr>
          <p:cNvPr id="94" name="Google Shape;94;p16" descr="Highland Graphic Off Purple.jpg"/>
          <p:cNvPicPr preferRelativeResize="0"/>
          <p:nvPr/>
        </p:nvPicPr>
        <p:blipFill rotWithShape="1">
          <a:blip r:embed="rId3">
            <a:alphaModFix/>
          </a:blip>
          <a:srcRect/>
          <a:stretch/>
        </p:blipFill>
        <p:spPr>
          <a:xfrm>
            <a:off x="6228437" y="125022"/>
            <a:ext cx="526330" cy="518401"/>
          </a:xfrm>
          <a:prstGeom prst="rect">
            <a:avLst/>
          </a:prstGeom>
          <a:noFill/>
          <a:ln>
            <a:noFill/>
          </a:ln>
        </p:spPr>
      </p:pic>
      <p:pic>
        <p:nvPicPr>
          <p:cNvPr id="95" name="Google Shape;95;p16"/>
          <p:cNvPicPr preferRelativeResize="0"/>
          <p:nvPr/>
        </p:nvPicPr>
        <p:blipFill>
          <a:blip r:embed="rId5">
            <a:alphaModFix/>
          </a:blip>
          <a:stretch>
            <a:fillRect/>
          </a:stretch>
        </p:blipFill>
        <p:spPr>
          <a:xfrm>
            <a:off x="0" y="-12525"/>
            <a:ext cx="975635" cy="8060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7"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81" name="Google Shape;18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7E4473"/>
                </a:solidFill>
                <a:latin typeface="DM Serif Display"/>
                <a:ea typeface="DM Serif Display"/>
                <a:cs typeface="DM Serif Display"/>
                <a:sym typeface="DM Serif Display"/>
              </a:rPr>
              <a:t>Patient Feedback</a:t>
            </a:r>
            <a:endParaRPr sz="3000" b="1">
              <a:solidFill>
                <a:srgbClr val="7E4473"/>
              </a:solidFill>
              <a:latin typeface="DM Serif Display"/>
              <a:ea typeface="DM Serif Display"/>
              <a:cs typeface="DM Serif Display"/>
              <a:sym typeface="DM Serif Display"/>
            </a:endParaRPr>
          </a:p>
        </p:txBody>
      </p:sp>
      <p:sp>
        <p:nvSpPr>
          <p:cNvPr id="182" name="Google Shape;182;p27"/>
          <p:cNvSpPr txBox="1">
            <a:spLocks noGrp="1"/>
          </p:cNvSpPr>
          <p:nvPr>
            <p:ph type="body" idx="1"/>
          </p:nvPr>
        </p:nvSpPr>
        <p:spPr>
          <a:xfrm>
            <a:off x="552750" y="1225225"/>
            <a:ext cx="81978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333E48"/>
              </a:solidFill>
              <a:latin typeface="Calibri"/>
              <a:ea typeface="Calibri"/>
              <a:cs typeface="Calibri"/>
              <a:sym typeface="Calibri"/>
            </a:endParaRPr>
          </a:p>
          <a:p>
            <a:pPr marL="0" lvl="0" indent="0" algn="l" rtl="0">
              <a:spcBef>
                <a:spcPts val="0"/>
              </a:spcBef>
              <a:spcAft>
                <a:spcPts val="0"/>
              </a:spcAft>
              <a:buNone/>
            </a:pPr>
            <a:endParaRPr sz="2600" i="1">
              <a:solidFill>
                <a:srgbClr val="333E48"/>
              </a:solidFill>
              <a:latin typeface="Calibri"/>
              <a:ea typeface="Calibri"/>
              <a:cs typeface="Calibri"/>
              <a:sym typeface="Calibri"/>
            </a:endParaRPr>
          </a:p>
          <a:p>
            <a:pPr marL="0" lvl="0" indent="0" algn="ctr" rtl="0">
              <a:spcBef>
                <a:spcPts val="0"/>
              </a:spcBef>
              <a:spcAft>
                <a:spcPts val="0"/>
              </a:spcAft>
              <a:buNone/>
            </a:pPr>
            <a:r>
              <a:rPr lang="en" sz="2816" i="1">
                <a:solidFill>
                  <a:srgbClr val="010101"/>
                </a:solidFill>
                <a:latin typeface="Calibri"/>
                <a:ea typeface="Calibri"/>
                <a:cs typeface="Calibri"/>
                <a:sym typeface="Calibri"/>
              </a:rPr>
              <a:t>“Patient states she really appreciated the care she received in her home visit. She felt that her providers listened to what she had to say and spoke slowly so that she could understand.”</a:t>
            </a:r>
            <a:endParaRPr sz="2816" i="1">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333E48"/>
              </a:solidFill>
              <a:latin typeface="Calibri"/>
              <a:ea typeface="Calibri"/>
              <a:cs typeface="Calibri"/>
              <a:sym typeface="Calibri"/>
            </a:endParaRPr>
          </a:p>
        </p:txBody>
      </p:sp>
      <p:sp>
        <p:nvSpPr>
          <p:cNvPr id="183" name="Google Shape;183;p27"/>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28"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89" name="Google Shape;18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7E4473"/>
                </a:solidFill>
                <a:latin typeface="DM Serif Display"/>
                <a:ea typeface="DM Serif Display"/>
                <a:cs typeface="DM Serif Display"/>
                <a:sym typeface="DM Serif Display"/>
              </a:rPr>
              <a:t>Patient Feedback</a:t>
            </a:r>
            <a:endParaRPr sz="3000" b="1">
              <a:solidFill>
                <a:srgbClr val="7E4473"/>
              </a:solidFill>
              <a:latin typeface="DM Serif Display"/>
              <a:ea typeface="DM Serif Display"/>
              <a:cs typeface="DM Serif Display"/>
              <a:sym typeface="DM Serif Display"/>
            </a:endParaRPr>
          </a:p>
        </p:txBody>
      </p:sp>
      <p:sp>
        <p:nvSpPr>
          <p:cNvPr id="190" name="Google Shape;190;p28"/>
          <p:cNvSpPr txBox="1">
            <a:spLocks noGrp="1"/>
          </p:cNvSpPr>
          <p:nvPr>
            <p:ph type="body" idx="1"/>
          </p:nvPr>
        </p:nvSpPr>
        <p:spPr>
          <a:xfrm>
            <a:off x="552750" y="1225225"/>
            <a:ext cx="81978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333E48"/>
              </a:solidFill>
              <a:latin typeface="Calibri"/>
              <a:ea typeface="Calibri"/>
              <a:cs typeface="Calibri"/>
              <a:sym typeface="Calibri"/>
            </a:endParaRPr>
          </a:p>
          <a:p>
            <a:pPr marL="0" lvl="0" indent="0" algn="l" rtl="0">
              <a:spcBef>
                <a:spcPts val="0"/>
              </a:spcBef>
              <a:spcAft>
                <a:spcPts val="0"/>
              </a:spcAft>
              <a:buNone/>
            </a:pPr>
            <a:endParaRPr sz="2600" i="1">
              <a:solidFill>
                <a:srgbClr val="333E48"/>
              </a:solidFill>
              <a:latin typeface="Calibri"/>
              <a:ea typeface="Calibri"/>
              <a:cs typeface="Calibri"/>
              <a:sym typeface="Calibri"/>
            </a:endParaRPr>
          </a:p>
          <a:p>
            <a:pPr marL="0" lvl="0" indent="0" algn="ctr" rtl="0">
              <a:spcBef>
                <a:spcPts val="0"/>
              </a:spcBef>
              <a:spcAft>
                <a:spcPts val="0"/>
              </a:spcAft>
              <a:buNone/>
            </a:pPr>
            <a:r>
              <a:rPr lang="en" sz="2816" i="1">
                <a:solidFill>
                  <a:srgbClr val="010101"/>
                </a:solidFill>
                <a:latin typeface="Calibri"/>
                <a:ea typeface="Calibri"/>
                <a:cs typeface="Calibri"/>
                <a:sym typeface="Calibri"/>
              </a:rPr>
              <a:t>“Patient stated she is very grateful for her in home visit. Patient states that the in home visit improved her health management greatly”</a:t>
            </a:r>
            <a:endParaRPr sz="2816" i="1">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333E48"/>
              </a:solidFill>
              <a:latin typeface="Calibri"/>
              <a:ea typeface="Calibri"/>
              <a:cs typeface="Calibri"/>
              <a:sym typeface="Calibri"/>
            </a:endParaRPr>
          </a:p>
        </p:txBody>
      </p:sp>
      <p:sp>
        <p:nvSpPr>
          <p:cNvPr id="191" name="Google Shape;191;p28"/>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9"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97" name="Google Shape;197;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7E4473"/>
                </a:solidFill>
                <a:latin typeface="DM Serif Display"/>
                <a:ea typeface="DM Serif Display"/>
                <a:cs typeface="DM Serif Display"/>
                <a:sym typeface="DM Serif Display"/>
              </a:rPr>
              <a:t>Patient Feedback</a:t>
            </a:r>
            <a:endParaRPr sz="3000" b="1">
              <a:solidFill>
                <a:srgbClr val="7E4473"/>
              </a:solidFill>
              <a:latin typeface="DM Serif Display"/>
              <a:ea typeface="DM Serif Display"/>
              <a:cs typeface="DM Serif Display"/>
              <a:sym typeface="DM Serif Display"/>
            </a:endParaRPr>
          </a:p>
        </p:txBody>
      </p:sp>
      <p:sp>
        <p:nvSpPr>
          <p:cNvPr id="198" name="Google Shape;198;p29"/>
          <p:cNvSpPr txBox="1">
            <a:spLocks noGrp="1"/>
          </p:cNvSpPr>
          <p:nvPr>
            <p:ph type="body" idx="1"/>
          </p:nvPr>
        </p:nvSpPr>
        <p:spPr>
          <a:xfrm>
            <a:off x="552750" y="1225225"/>
            <a:ext cx="81978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333E48"/>
              </a:solidFill>
              <a:latin typeface="Calibri"/>
              <a:ea typeface="Calibri"/>
              <a:cs typeface="Calibri"/>
              <a:sym typeface="Calibri"/>
            </a:endParaRPr>
          </a:p>
          <a:p>
            <a:pPr marL="0" lvl="0" indent="0" algn="l" rtl="0">
              <a:spcBef>
                <a:spcPts val="0"/>
              </a:spcBef>
              <a:spcAft>
                <a:spcPts val="0"/>
              </a:spcAft>
              <a:buNone/>
            </a:pPr>
            <a:endParaRPr sz="2600" i="1">
              <a:solidFill>
                <a:srgbClr val="333E48"/>
              </a:solidFill>
              <a:latin typeface="Calibri"/>
              <a:ea typeface="Calibri"/>
              <a:cs typeface="Calibri"/>
              <a:sym typeface="Calibri"/>
            </a:endParaRPr>
          </a:p>
          <a:p>
            <a:pPr marL="0" lvl="0" indent="0" algn="ctr" rtl="0">
              <a:spcBef>
                <a:spcPts val="0"/>
              </a:spcBef>
              <a:spcAft>
                <a:spcPts val="0"/>
              </a:spcAft>
              <a:buNone/>
            </a:pPr>
            <a:r>
              <a:rPr lang="en" sz="2816" i="1">
                <a:solidFill>
                  <a:srgbClr val="010101"/>
                </a:solidFill>
                <a:latin typeface="Calibri"/>
                <a:ea typeface="Calibri"/>
                <a:cs typeface="Calibri"/>
                <a:sym typeface="Calibri"/>
              </a:rPr>
              <a:t>“Patient is extremely satisfied and is hoping on receiving another home visit soon.  Patient states she "doesn't know how our in home visits can get any better" Patient is grateful for in home visits as she has difficulty coming into the hospital.”</a:t>
            </a:r>
            <a:endParaRPr sz="2816" i="1">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333E48"/>
              </a:solidFill>
              <a:latin typeface="Calibri"/>
              <a:ea typeface="Calibri"/>
              <a:cs typeface="Calibri"/>
              <a:sym typeface="Calibri"/>
            </a:endParaRPr>
          </a:p>
        </p:txBody>
      </p:sp>
      <p:sp>
        <p:nvSpPr>
          <p:cNvPr id="199" name="Google Shape;199;p29"/>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311700" y="784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Patient Survey Data: Fall and Spring 2024 home visits</a:t>
            </a:r>
            <a:endParaRPr/>
          </a:p>
          <a:p>
            <a:pPr marL="0" lvl="0" indent="0" algn="l" rtl="0">
              <a:spcBef>
                <a:spcPts val="0"/>
              </a:spcBef>
              <a:spcAft>
                <a:spcPts val="0"/>
              </a:spcAft>
              <a:buNone/>
            </a:pPr>
            <a:endParaRPr/>
          </a:p>
        </p:txBody>
      </p:sp>
      <p:sp>
        <p:nvSpPr>
          <p:cNvPr id="205" name="Google Shape;205;p30"/>
          <p:cNvSpPr txBox="1">
            <a:spLocks noGrp="1"/>
          </p:cNvSpPr>
          <p:nvPr>
            <p:ph type="body" idx="1"/>
          </p:nvPr>
        </p:nvSpPr>
        <p:spPr>
          <a:xfrm>
            <a:off x="311700" y="730675"/>
            <a:ext cx="8520600" cy="4224600"/>
          </a:xfrm>
          <a:prstGeom prst="rect">
            <a:avLst/>
          </a:prstGeom>
        </p:spPr>
        <p:txBody>
          <a:bodyPr spcFirstLastPara="1" wrap="square" lIns="91425" tIns="91425" rIns="91425" bIns="91425" anchor="t" anchorCtr="0">
            <a:noAutofit/>
          </a:bodyPr>
          <a:lstStyle/>
          <a:p>
            <a:pPr marL="457200" lvl="0" indent="-340677" algn="l" rtl="0">
              <a:lnSpc>
                <a:spcPct val="95000"/>
              </a:lnSpc>
              <a:spcBef>
                <a:spcPts val="0"/>
              </a:spcBef>
              <a:spcAft>
                <a:spcPts val="0"/>
              </a:spcAft>
              <a:buClr>
                <a:schemeClr val="dk1"/>
              </a:buClr>
              <a:buSzPts val="1765"/>
              <a:buChar char="●"/>
            </a:pPr>
            <a:r>
              <a:rPr lang="en" sz="1765">
                <a:solidFill>
                  <a:schemeClr val="dk1"/>
                </a:solidFill>
              </a:rPr>
              <a:t>29 Patients Surveyed</a:t>
            </a:r>
            <a:endParaRPr sz="1765">
              <a:solidFill>
                <a:schemeClr val="dk1"/>
              </a:solidFill>
            </a:endParaRPr>
          </a:p>
          <a:p>
            <a:pPr marL="457200" lvl="0" indent="0" algn="l" rtl="0">
              <a:lnSpc>
                <a:spcPct val="95000"/>
              </a:lnSpc>
              <a:spcBef>
                <a:spcPts val="1200"/>
              </a:spcBef>
              <a:spcAft>
                <a:spcPts val="0"/>
              </a:spcAft>
              <a:buNone/>
            </a:pPr>
            <a:endParaRPr sz="1765">
              <a:solidFill>
                <a:schemeClr val="dk1"/>
              </a:solidFill>
            </a:endParaRPr>
          </a:p>
          <a:p>
            <a:pPr marL="457200" lvl="0" indent="-340677" algn="l" rtl="0">
              <a:lnSpc>
                <a:spcPct val="95000"/>
              </a:lnSpc>
              <a:spcBef>
                <a:spcPts val="1200"/>
              </a:spcBef>
              <a:spcAft>
                <a:spcPts val="0"/>
              </a:spcAft>
              <a:buClr>
                <a:schemeClr val="dk1"/>
              </a:buClr>
              <a:buSzPts val="1765"/>
              <a:buChar char="●"/>
            </a:pPr>
            <a:r>
              <a:rPr lang="en" sz="1765">
                <a:solidFill>
                  <a:schemeClr val="dk1"/>
                </a:solidFill>
              </a:rPr>
              <a:t>Patients felt that the Home Visits team was knowledgeable, provided clear treatment recommendations, treated them and their home environment with respect, and that the team’s visit improved their ability to manage their health at home.</a:t>
            </a:r>
            <a:endParaRPr sz="1765">
              <a:solidFill>
                <a:schemeClr val="dk1"/>
              </a:solidFill>
            </a:endParaRPr>
          </a:p>
          <a:p>
            <a:pPr marL="457200" lvl="0" indent="0" algn="l" rtl="0">
              <a:lnSpc>
                <a:spcPct val="95000"/>
              </a:lnSpc>
              <a:spcBef>
                <a:spcPts val="1200"/>
              </a:spcBef>
              <a:spcAft>
                <a:spcPts val="0"/>
              </a:spcAft>
              <a:buNone/>
            </a:pPr>
            <a:endParaRPr sz="1765">
              <a:solidFill>
                <a:schemeClr val="dk1"/>
              </a:solidFill>
            </a:endParaRPr>
          </a:p>
          <a:p>
            <a:pPr marL="457200" lvl="0" indent="-340677" algn="l" rtl="0">
              <a:lnSpc>
                <a:spcPct val="95000"/>
              </a:lnSpc>
              <a:spcBef>
                <a:spcPts val="1200"/>
              </a:spcBef>
              <a:spcAft>
                <a:spcPts val="0"/>
              </a:spcAft>
              <a:buClr>
                <a:schemeClr val="dk1"/>
              </a:buClr>
              <a:buSzPts val="1765"/>
              <a:buChar char="●"/>
            </a:pPr>
            <a:r>
              <a:rPr lang="en" sz="1765">
                <a:solidFill>
                  <a:schemeClr val="dk1"/>
                </a:solidFill>
              </a:rPr>
              <a:t>Patients overwhelmingly rated the care they received during their home visit as excellent and said that they would welcome more home visits in the future.</a:t>
            </a:r>
            <a:endParaRPr sz="1765">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E4473"/>
        </a:solidFill>
        <a:effectLst/>
      </p:bgPr>
    </p:bg>
    <p:spTree>
      <p:nvGrpSpPr>
        <p:cNvPr id="1" name="Shape 99"/>
        <p:cNvGrpSpPr/>
        <p:nvPr/>
      </p:nvGrpSpPr>
      <p:grpSpPr>
        <a:xfrm>
          <a:off x="0" y="0"/>
          <a:ext cx="0" cy="0"/>
          <a:chOff x="0" y="0"/>
          <a:chExt cx="0" cy="0"/>
        </a:xfrm>
      </p:grpSpPr>
      <p:pic>
        <p:nvPicPr>
          <p:cNvPr id="100" name="Google Shape;100;p17" title="Untitled design.png"/>
          <p:cNvPicPr preferRelativeResize="0"/>
          <p:nvPr/>
        </p:nvPicPr>
        <p:blipFill>
          <a:blip r:embed="rId3">
            <a:alphaModFix amt="13000"/>
          </a:blip>
          <a:stretch>
            <a:fillRect/>
          </a:stretch>
        </p:blipFill>
        <p:spPr>
          <a:xfrm>
            <a:off x="3948325" y="1"/>
            <a:ext cx="5143500" cy="5143500"/>
          </a:xfrm>
          <a:prstGeom prst="rect">
            <a:avLst/>
          </a:prstGeom>
          <a:noFill/>
          <a:ln>
            <a:noFill/>
          </a:ln>
        </p:spPr>
      </p:pic>
      <p:sp>
        <p:nvSpPr>
          <p:cNvPr id="101" name="Google Shape;101;p1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 sz="3000">
                <a:solidFill>
                  <a:schemeClr val="lt1"/>
                </a:solidFill>
                <a:latin typeface="DM Serif Display"/>
                <a:ea typeface="DM Serif Display"/>
                <a:cs typeface="DM Serif Display"/>
                <a:sym typeface="DM Serif Display"/>
              </a:rPr>
              <a:t>Highland Home Visits Program</a:t>
            </a:r>
            <a:endParaRPr sz="3000">
              <a:solidFill>
                <a:schemeClr val="lt1"/>
              </a:solidFill>
              <a:latin typeface="DM Serif Display"/>
              <a:ea typeface="DM Serif Display"/>
              <a:cs typeface="DM Serif Display"/>
              <a:sym typeface="DM Serif Display"/>
            </a:endParaRPr>
          </a:p>
        </p:txBody>
      </p:sp>
      <p:sp>
        <p:nvSpPr>
          <p:cNvPr id="102" name="Google Shape;102;p17"/>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None/>
            </a:pPr>
            <a:r>
              <a:rPr lang="en" sz="2200" b="1">
                <a:solidFill>
                  <a:schemeClr val="lt1"/>
                </a:solidFill>
                <a:latin typeface="Calibri"/>
                <a:ea typeface="Calibri"/>
                <a:cs typeface="Calibri"/>
                <a:sym typeface="Calibri"/>
              </a:rPr>
              <a:t>Objectives: </a:t>
            </a:r>
            <a:endParaRPr sz="2200" b="1">
              <a:solidFill>
                <a:schemeClr val="lt1"/>
              </a:solidFill>
              <a:latin typeface="Calibri"/>
              <a:ea typeface="Calibri"/>
              <a:cs typeface="Calibri"/>
              <a:sym typeface="Calibri"/>
            </a:endParaRPr>
          </a:p>
          <a:p>
            <a:pPr marL="742950" lvl="1" indent="-311150" algn="l" rtl="0">
              <a:spcBef>
                <a:spcPts val="560"/>
              </a:spcBef>
              <a:spcAft>
                <a:spcPts val="0"/>
              </a:spcAft>
              <a:buClr>
                <a:schemeClr val="lt1"/>
              </a:buClr>
              <a:buSzPts val="3200"/>
              <a:buFont typeface="Calibri"/>
              <a:buChar char="○"/>
            </a:pPr>
            <a:r>
              <a:rPr lang="en" sz="1800" b="1">
                <a:solidFill>
                  <a:schemeClr val="lt1"/>
                </a:solidFill>
                <a:latin typeface="Calibri"/>
                <a:ea typeface="Calibri"/>
                <a:cs typeface="Calibri"/>
                <a:sym typeface="Calibri"/>
              </a:rPr>
              <a:t>Promote understanding of the macrosocial determinants of health and illness</a:t>
            </a:r>
            <a:endParaRPr sz="1800" b="1">
              <a:solidFill>
                <a:schemeClr val="lt1"/>
              </a:solidFill>
              <a:latin typeface="Calibri"/>
              <a:ea typeface="Calibri"/>
              <a:cs typeface="Calibri"/>
              <a:sym typeface="Calibri"/>
            </a:endParaRPr>
          </a:p>
          <a:p>
            <a:pPr marL="742950" lvl="1" indent="-311150" algn="l" rtl="0">
              <a:spcBef>
                <a:spcPts val="560"/>
              </a:spcBef>
              <a:spcAft>
                <a:spcPts val="0"/>
              </a:spcAft>
              <a:buClr>
                <a:schemeClr val="lt1"/>
              </a:buClr>
              <a:buSzPts val="3200"/>
              <a:buFont typeface="Calibri"/>
              <a:buChar char="○"/>
            </a:pPr>
            <a:r>
              <a:rPr lang="en" sz="1800" b="1">
                <a:solidFill>
                  <a:schemeClr val="lt1"/>
                </a:solidFill>
                <a:latin typeface="Calibri"/>
                <a:ea typeface="Calibri"/>
                <a:cs typeface="Calibri"/>
                <a:sym typeface="Calibri"/>
              </a:rPr>
              <a:t>Provide a practical opportunity to identify areas for partnership with patients in achieving their health goals</a:t>
            </a:r>
            <a:endParaRPr sz="1800" b="1">
              <a:solidFill>
                <a:schemeClr val="lt1"/>
              </a:solidFill>
              <a:latin typeface="Calibri"/>
              <a:ea typeface="Calibri"/>
              <a:cs typeface="Calibri"/>
              <a:sym typeface="Calibri"/>
            </a:endParaRPr>
          </a:p>
          <a:p>
            <a:pPr marL="742950" lvl="1" indent="-311150" algn="l" rtl="0">
              <a:spcBef>
                <a:spcPts val="560"/>
              </a:spcBef>
              <a:spcAft>
                <a:spcPts val="0"/>
              </a:spcAft>
              <a:buClr>
                <a:schemeClr val="lt1"/>
              </a:buClr>
              <a:buSzPts val="3200"/>
              <a:buFont typeface="Calibri"/>
              <a:buChar char="○"/>
            </a:pPr>
            <a:r>
              <a:rPr lang="en" sz="1800" b="1">
                <a:solidFill>
                  <a:schemeClr val="lt1"/>
                </a:solidFill>
                <a:latin typeface="Calibri"/>
                <a:ea typeface="Calibri"/>
                <a:cs typeface="Calibri"/>
                <a:sym typeface="Calibri"/>
              </a:rPr>
              <a:t>Provide excellent patient-centered medical care for historically underserved and marginalized persons in their homes and on their terms</a:t>
            </a:r>
            <a:endParaRPr sz="1800" b="1">
              <a:solidFill>
                <a:schemeClr val="lt1"/>
              </a:solidFill>
              <a:latin typeface="Calibri"/>
              <a:ea typeface="Calibri"/>
              <a:cs typeface="Calibri"/>
              <a:sym typeface="Calibri"/>
            </a:endParaRPr>
          </a:p>
          <a:p>
            <a:pPr marL="742950" lvl="1" indent="-285750" algn="l" rtl="0">
              <a:spcBef>
                <a:spcPts val="560"/>
              </a:spcBef>
              <a:spcAft>
                <a:spcPts val="0"/>
              </a:spcAft>
              <a:buClr>
                <a:schemeClr val="dk1"/>
              </a:buClr>
              <a:buSzPts val="2800"/>
              <a:buNone/>
            </a:pPr>
            <a:r>
              <a:rPr lang="en" sz="1800" b="1">
                <a:solidFill>
                  <a:schemeClr val="lt1"/>
                </a:solidFill>
                <a:latin typeface="Calibri"/>
                <a:ea typeface="Calibri"/>
                <a:cs typeface="Calibri"/>
                <a:sym typeface="Calibri"/>
              </a:rPr>
              <a:t>  </a:t>
            </a:r>
            <a:endParaRPr sz="1800" b="1">
              <a:solidFill>
                <a:schemeClr val="lt1"/>
              </a:solidFill>
              <a:latin typeface="Calibri"/>
              <a:ea typeface="Calibri"/>
              <a:cs typeface="Calibri"/>
              <a:sym typeface="Calibri"/>
            </a:endParaRPr>
          </a:p>
          <a:p>
            <a:pPr marL="342900" lvl="0" indent="-139700" algn="l" rtl="0">
              <a:spcBef>
                <a:spcPts val="640"/>
              </a:spcBef>
              <a:spcAft>
                <a:spcPts val="1200"/>
              </a:spcAft>
              <a:buClr>
                <a:schemeClr val="dk1"/>
              </a:buClr>
              <a:buSzPts val="3200"/>
              <a:buNone/>
            </a:pPr>
            <a:endParaRPr sz="2200" b="1">
              <a:solidFill>
                <a:schemeClr val="lt1"/>
              </a:solidFill>
              <a:latin typeface="Calibri"/>
              <a:ea typeface="Calibri"/>
              <a:cs typeface="Calibri"/>
              <a:sym typeface="Calibri"/>
            </a:endParaRPr>
          </a:p>
        </p:txBody>
      </p:sp>
      <p:sp>
        <p:nvSpPr>
          <p:cNvPr id="103" name="Google Shape;103;p17"/>
          <p:cNvSpPr/>
          <p:nvPr/>
        </p:nvSpPr>
        <p:spPr>
          <a:xfrm>
            <a:off x="-1260225" y="-23250"/>
            <a:ext cx="3734100" cy="5190000"/>
          </a:xfrm>
          <a:prstGeom prst="parallelogram">
            <a:avLst>
              <a:gd name="adj" fmla="val 66886"/>
            </a:avLst>
          </a:prstGeom>
          <a:solidFill>
            <a:srgbClr val="FFFFFF">
              <a:alpha val="1591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body" idx="1"/>
          </p:nvPr>
        </p:nvSpPr>
        <p:spPr>
          <a:xfrm>
            <a:off x="179375" y="1313675"/>
            <a:ext cx="5386200" cy="34164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Calibri"/>
              <a:buChar char="●"/>
            </a:pPr>
            <a:r>
              <a:rPr lang="en" sz="1500" b="1">
                <a:solidFill>
                  <a:schemeClr val="dk1"/>
                </a:solidFill>
                <a:latin typeface="Calibri"/>
                <a:ea typeface="Calibri"/>
                <a:cs typeface="Calibri"/>
                <a:sym typeface="Calibri"/>
              </a:rPr>
              <a:t>Founded in 2016 </a:t>
            </a:r>
            <a:br>
              <a:rPr lang="en" sz="1500" b="1">
                <a:solidFill>
                  <a:schemeClr val="dk1"/>
                </a:solidFill>
                <a:latin typeface="Calibri"/>
                <a:ea typeface="Calibri"/>
                <a:cs typeface="Calibri"/>
                <a:sym typeface="Calibri"/>
              </a:rPr>
            </a:br>
            <a:endParaRPr sz="1500" b="1">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Montserrat"/>
              <a:buChar char="●"/>
            </a:pPr>
            <a:r>
              <a:rPr lang="en" sz="1500" b="1">
                <a:solidFill>
                  <a:schemeClr val="dk1"/>
                </a:solidFill>
                <a:latin typeface="Calibri"/>
                <a:ea typeface="Calibri"/>
                <a:cs typeface="Calibri"/>
                <a:sym typeface="Calibri"/>
              </a:rPr>
              <a:t>PGY1-PGY3s </a:t>
            </a:r>
            <a:r>
              <a:rPr lang="en" sz="1500">
                <a:solidFill>
                  <a:schemeClr val="dk1"/>
                </a:solidFill>
                <a:latin typeface="Calibri"/>
                <a:ea typeface="Calibri"/>
                <a:cs typeface="Calibri"/>
                <a:sym typeface="Calibri"/>
              </a:rPr>
              <a:t>participate in home visits </a:t>
            </a:r>
            <a:r>
              <a:rPr lang="en" sz="1500">
                <a:latin typeface="Calibri"/>
                <a:ea typeface="Calibri"/>
                <a:cs typeface="Calibri"/>
                <a:sym typeface="Calibri"/>
              </a:rPr>
              <a:t>twice a year</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3-4 residents + </a:t>
            </a:r>
            <a:r>
              <a:rPr lang="en" sz="1500">
                <a:latin typeface="Calibri"/>
                <a:ea typeface="Calibri"/>
                <a:cs typeface="Calibri"/>
                <a:sym typeface="Calibri"/>
              </a:rPr>
              <a:t>attending</a:t>
            </a:r>
            <a:r>
              <a:rPr lang="en" sz="1500">
                <a:solidFill>
                  <a:schemeClr val="dk1"/>
                </a:solidFill>
                <a:latin typeface="Calibri"/>
                <a:ea typeface="Calibri"/>
                <a:cs typeface="Calibri"/>
                <a:sym typeface="Calibri"/>
              </a:rPr>
              <a:t> </a:t>
            </a:r>
            <a:br>
              <a:rPr lang="en" sz="1500">
                <a:solidFill>
                  <a:schemeClr val="dk1"/>
                </a:solidFill>
                <a:latin typeface="Calibri"/>
                <a:ea typeface="Calibri"/>
                <a:cs typeface="Calibri"/>
                <a:sym typeface="Calibri"/>
              </a:rPr>
            </a:br>
            <a:endParaRPr sz="1500">
              <a:solidFill>
                <a:schemeClr val="dk1"/>
              </a:solidFill>
              <a:latin typeface="Calibri"/>
              <a:ea typeface="Calibri"/>
              <a:cs typeface="Calibri"/>
              <a:sym typeface="Calibri"/>
            </a:endParaRPr>
          </a:p>
          <a:p>
            <a:pPr marL="457200" lvl="0" indent="-323850" algn="l" rtl="0">
              <a:spcBef>
                <a:spcPts val="0"/>
              </a:spcBef>
              <a:spcAft>
                <a:spcPts val="0"/>
              </a:spcAft>
              <a:buClr>
                <a:schemeClr val="dk1"/>
              </a:buClr>
              <a:buSzPts val="1500"/>
              <a:buFont typeface="Montserrat"/>
              <a:buChar char="●"/>
            </a:pPr>
            <a:r>
              <a:rPr lang="en" sz="1500" b="1">
                <a:solidFill>
                  <a:schemeClr val="dk1"/>
                </a:solidFill>
                <a:latin typeface="Calibri"/>
                <a:ea typeface="Calibri"/>
                <a:cs typeface="Calibri"/>
                <a:sym typeface="Calibri"/>
              </a:rPr>
              <a:t>Types of home visits:</a:t>
            </a:r>
            <a:r>
              <a:rPr lang="en" sz="1500">
                <a:solidFill>
                  <a:schemeClr val="dk1"/>
                </a:solidFill>
                <a:latin typeface="Calibri"/>
                <a:ea typeface="Calibri"/>
                <a:cs typeface="Calibri"/>
                <a:sym typeface="Calibri"/>
              </a:rPr>
              <a:t>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Hospital discharge follow-up/high risk for re-admission</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Clinic patients who have barriers to in-person visits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Patients with multiple complex chronic conditions </a:t>
            </a:r>
            <a:endParaRPr sz="1500">
              <a:solidFill>
                <a:schemeClr val="dk1"/>
              </a:solidFill>
              <a:latin typeface="Calibri"/>
              <a:ea typeface="Calibri"/>
              <a:cs typeface="Calibri"/>
              <a:sym typeface="Calibri"/>
            </a:endParaRPr>
          </a:p>
          <a:p>
            <a:pPr marL="914400" lvl="1" indent="-323850" algn="l" rtl="0">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Palliative Care Needs</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500">
              <a:solidFill>
                <a:schemeClr val="dk1"/>
              </a:solidFill>
              <a:latin typeface="Calibri"/>
              <a:ea typeface="Calibri"/>
              <a:cs typeface="Calibri"/>
              <a:sym typeface="Calibri"/>
            </a:endParaRPr>
          </a:p>
          <a:p>
            <a:pPr marL="914400" lvl="0" indent="0" algn="l" rtl="0">
              <a:spcBef>
                <a:spcPts val="0"/>
              </a:spcBef>
              <a:spcAft>
                <a:spcPts val="0"/>
              </a:spcAft>
              <a:buNone/>
            </a:pPr>
            <a:endParaRPr sz="1700">
              <a:solidFill>
                <a:schemeClr val="dk1"/>
              </a:solidFill>
              <a:highlight>
                <a:srgbClr val="FFFFFF"/>
              </a:highlight>
              <a:latin typeface="Calibri"/>
              <a:ea typeface="Calibri"/>
              <a:cs typeface="Calibri"/>
              <a:sym typeface="Calibri"/>
            </a:endParaRPr>
          </a:p>
        </p:txBody>
      </p:sp>
      <p:pic>
        <p:nvPicPr>
          <p:cNvPr id="109" name="Google Shape;109;p18"/>
          <p:cNvPicPr preferRelativeResize="0"/>
          <p:nvPr/>
        </p:nvPicPr>
        <p:blipFill>
          <a:blip r:embed="rId3">
            <a:alphaModFix/>
          </a:blip>
          <a:stretch>
            <a:fillRect/>
          </a:stretch>
        </p:blipFill>
        <p:spPr>
          <a:xfrm>
            <a:off x="6083175" y="680850"/>
            <a:ext cx="3148977" cy="4057902"/>
          </a:xfrm>
          <a:prstGeom prst="rect">
            <a:avLst/>
          </a:prstGeom>
          <a:noFill/>
          <a:ln>
            <a:noFill/>
          </a:ln>
        </p:spPr>
      </p:pic>
      <p:sp>
        <p:nvSpPr>
          <p:cNvPr id="110" name="Google Shape;110;p18"/>
          <p:cNvSpPr/>
          <p:nvPr/>
        </p:nvSpPr>
        <p:spPr>
          <a:xfrm>
            <a:off x="10850" y="4527400"/>
            <a:ext cx="9144000" cy="6159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rgbClr val="FFFFFF"/>
              </a:solidFill>
              <a:latin typeface="Calibri"/>
              <a:ea typeface="Calibri"/>
              <a:cs typeface="Calibri"/>
              <a:sym typeface="Calibri"/>
            </a:endParaRPr>
          </a:p>
        </p:txBody>
      </p:sp>
      <p:sp>
        <p:nvSpPr>
          <p:cNvPr id="111" name="Google Shape;111;p18"/>
          <p:cNvSpPr/>
          <p:nvPr/>
        </p:nvSpPr>
        <p:spPr>
          <a:xfrm>
            <a:off x="8400692" y="4419407"/>
            <a:ext cx="489300" cy="723900"/>
          </a:xfrm>
          <a:prstGeom prst="parallelogram">
            <a:avLst>
              <a:gd name="adj" fmla="val 66886"/>
            </a:avLst>
          </a:prstGeom>
          <a:solidFill>
            <a:srgbClr val="FFFFFF">
              <a:alpha val="313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2" name="Google Shape;112;p18" descr="Highland Graphic Off Purple.jpg"/>
          <p:cNvPicPr preferRelativeResize="0"/>
          <p:nvPr/>
        </p:nvPicPr>
        <p:blipFill rotWithShape="1">
          <a:blip r:embed="rId4">
            <a:alphaModFix/>
          </a:blip>
          <a:srcRect/>
          <a:stretch/>
        </p:blipFill>
        <p:spPr>
          <a:xfrm>
            <a:off x="7822654" y="4568863"/>
            <a:ext cx="526330" cy="518401"/>
          </a:xfrm>
          <a:prstGeom prst="rect">
            <a:avLst/>
          </a:prstGeom>
          <a:noFill/>
          <a:ln>
            <a:noFill/>
          </a:ln>
        </p:spPr>
      </p:pic>
      <p:sp>
        <p:nvSpPr>
          <p:cNvPr id="113" name="Google Shape;113;p18"/>
          <p:cNvSpPr/>
          <p:nvPr/>
        </p:nvSpPr>
        <p:spPr>
          <a:xfrm>
            <a:off x="0" y="-39150"/>
            <a:ext cx="9144000" cy="7935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rgbClr val="FFFFFF"/>
              </a:solidFill>
              <a:latin typeface="Calibri"/>
              <a:ea typeface="Calibri"/>
              <a:cs typeface="Calibri"/>
              <a:sym typeface="Calibri"/>
            </a:endParaRPr>
          </a:p>
        </p:txBody>
      </p:sp>
      <p:pic>
        <p:nvPicPr>
          <p:cNvPr id="114" name="Google Shape;114;p18" descr="highland-hospital.jpg"/>
          <p:cNvPicPr preferRelativeResize="0"/>
          <p:nvPr/>
        </p:nvPicPr>
        <p:blipFill rotWithShape="1">
          <a:blip r:embed="rId5">
            <a:alphaModFix/>
          </a:blip>
          <a:srcRect/>
          <a:stretch/>
        </p:blipFill>
        <p:spPr>
          <a:xfrm>
            <a:off x="6911271" y="125023"/>
            <a:ext cx="2116875" cy="518401"/>
          </a:xfrm>
          <a:prstGeom prst="rect">
            <a:avLst/>
          </a:prstGeom>
          <a:noFill/>
          <a:ln w="19050" cap="flat" cmpd="sng">
            <a:solidFill>
              <a:srgbClr val="FFFFFF"/>
            </a:solidFill>
            <a:prstDash val="solid"/>
            <a:miter lim="800000"/>
            <a:headEnd type="none" w="sm" len="sm"/>
            <a:tailEnd type="none" w="sm" len="sm"/>
          </a:ln>
        </p:spPr>
      </p:pic>
      <p:pic>
        <p:nvPicPr>
          <p:cNvPr id="115" name="Google Shape;115;p18" descr="Highland Graphic Off Purple.jpg"/>
          <p:cNvPicPr preferRelativeResize="0"/>
          <p:nvPr/>
        </p:nvPicPr>
        <p:blipFill rotWithShape="1">
          <a:blip r:embed="rId4">
            <a:alphaModFix/>
          </a:blip>
          <a:srcRect/>
          <a:stretch/>
        </p:blipFill>
        <p:spPr>
          <a:xfrm>
            <a:off x="6228437" y="125022"/>
            <a:ext cx="526330" cy="518401"/>
          </a:xfrm>
          <a:prstGeom prst="rect">
            <a:avLst/>
          </a:prstGeom>
          <a:noFill/>
          <a:ln>
            <a:noFill/>
          </a:ln>
        </p:spPr>
      </p:pic>
      <p:sp>
        <p:nvSpPr>
          <p:cNvPr id="116" name="Google Shape;116;p18"/>
          <p:cNvSpPr txBox="1">
            <a:spLocks noGrp="1"/>
          </p:cNvSpPr>
          <p:nvPr>
            <p:ph type="title"/>
          </p:nvPr>
        </p:nvSpPr>
        <p:spPr>
          <a:xfrm>
            <a:off x="101275" y="754350"/>
            <a:ext cx="8701800" cy="5352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42857"/>
              <a:buNone/>
            </a:pPr>
            <a:r>
              <a:rPr lang="en" b="1">
                <a:latin typeface="DM Serif Display"/>
                <a:ea typeface="DM Serif Display"/>
                <a:cs typeface="DM Serif Display"/>
                <a:sym typeface="DM Serif Display"/>
              </a:rPr>
              <a:t>Highland Home Visit Program </a:t>
            </a:r>
            <a:endParaRPr b="1">
              <a:latin typeface="DM Serif Display"/>
              <a:ea typeface="DM Serif Display"/>
              <a:cs typeface="DM Serif Display"/>
              <a:sym typeface="DM Serif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a:blip r:embed="rId3">
            <a:alphaModFix/>
          </a:blip>
          <a:stretch>
            <a:fillRect/>
          </a:stretch>
        </p:blipFill>
        <p:spPr>
          <a:xfrm>
            <a:off x="152400" y="152400"/>
            <a:ext cx="8505989" cy="4838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0"/>
          <p:cNvPicPr preferRelativeResize="0"/>
          <p:nvPr/>
        </p:nvPicPr>
        <p:blipFill>
          <a:blip r:embed="rId3">
            <a:alphaModFix/>
          </a:blip>
          <a:stretch>
            <a:fillRect/>
          </a:stretch>
        </p:blipFill>
        <p:spPr>
          <a:xfrm>
            <a:off x="192275" y="326950"/>
            <a:ext cx="8839200" cy="4314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txBox="1"/>
          <p:nvPr/>
        </p:nvSpPr>
        <p:spPr>
          <a:xfrm>
            <a:off x="198300" y="1118588"/>
            <a:ext cx="8503500" cy="2698800"/>
          </a:xfrm>
          <a:prstGeom prst="rect">
            <a:avLst/>
          </a:prstGeom>
          <a:noFill/>
          <a:ln>
            <a:noFill/>
          </a:ln>
        </p:spPr>
        <p:txBody>
          <a:bodyPr spcFirstLastPara="1" wrap="square" lIns="91425" tIns="91425" rIns="91425" bIns="91425" anchor="t" anchorCtr="0">
            <a:spAutoFit/>
          </a:bodyPr>
          <a:lstStyle/>
          <a:p>
            <a:pPr marL="914400" lvl="1" indent="-323850" algn="l" rtl="0">
              <a:spcBef>
                <a:spcPts val="700"/>
              </a:spcBef>
              <a:spcAft>
                <a:spcPts val="0"/>
              </a:spcAft>
              <a:buClr>
                <a:schemeClr val="dk1"/>
              </a:buClr>
              <a:buSzPts val="1500"/>
              <a:buChar char="○"/>
            </a:pPr>
            <a:r>
              <a:rPr lang="en" sz="1500" b="1">
                <a:solidFill>
                  <a:schemeClr val="dk1"/>
                </a:solidFill>
                <a:latin typeface="Calibri"/>
                <a:ea typeface="Calibri"/>
                <a:cs typeface="Calibri"/>
                <a:sym typeface="Calibri"/>
              </a:rPr>
              <a:t>Comprehensive Assessment</a:t>
            </a:r>
            <a:endParaRPr sz="1500" b="1">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Char char="■"/>
            </a:pPr>
            <a:r>
              <a:rPr lang="en" sz="1500">
                <a:solidFill>
                  <a:schemeClr val="dk1"/>
                </a:solidFill>
                <a:latin typeface="Calibri"/>
                <a:ea typeface="Calibri"/>
                <a:cs typeface="Calibri"/>
                <a:sym typeface="Calibri"/>
              </a:rPr>
              <a:t>Assess ADLs/iADLs</a:t>
            </a:r>
            <a:endParaRPr sz="1500">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Char char="■"/>
            </a:pPr>
            <a:r>
              <a:rPr lang="en" sz="1500">
                <a:solidFill>
                  <a:schemeClr val="dk1"/>
                </a:solidFill>
                <a:latin typeface="Calibri"/>
                <a:ea typeface="Calibri"/>
                <a:cs typeface="Calibri"/>
                <a:sym typeface="Calibri"/>
              </a:rPr>
              <a:t>Nutrition</a:t>
            </a:r>
            <a:endParaRPr sz="1500">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Char char="■"/>
            </a:pPr>
            <a:r>
              <a:rPr lang="en" sz="1500">
                <a:solidFill>
                  <a:schemeClr val="dk1"/>
                </a:solidFill>
                <a:latin typeface="Calibri"/>
                <a:ea typeface="Calibri"/>
                <a:cs typeface="Calibri"/>
                <a:sym typeface="Calibri"/>
              </a:rPr>
              <a:t>Medications</a:t>
            </a:r>
            <a:endParaRPr sz="1500">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Char char="■"/>
            </a:pPr>
            <a:r>
              <a:rPr lang="en" sz="1500">
                <a:solidFill>
                  <a:schemeClr val="dk1"/>
                </a:solidFill>
                <a:latin typeface="Calibri"/>
                <a:ea typeface="Calibri"/>
                <a:cs typeface="Calibri"/>
                <a:sym typeface="Calibri"/>
              </a:rPr>
              <a:t>Safety: Home safety issues. Assess for fall risk </a:t>
            </a:r>
            <a:endParaRPr sz="1500">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Char char="■"/>
            </a:pPr>
            <a:r>
              <a:rPr lang="en" sz="1500">
                <a:solidFill>
                  <a:schemeClr val="dk1"/>
                </a:solidFill>
                <a:latin typeface="Calibri"/>
                <a:ea typeface="Calibri"/>
                <a:cs typeface="Calibri"/>
                <a:sym typeface="Calibri"/>
              </a:rPr>
              <a:t>Spiritual health: Faith and wellbeing</a:t>
            </a:r>
            <a:endParaRPr sz="1500">
              <a:solidFill>
                <a:schemeClr val="dk1"/>
              </a:solidFill>
              <a:latin typeface="Calibri"/>
              <a:ea typeface="Calibri"/>
              <a:cs typeface="Calibri"/>
              <a:sym typeface="Calibri"/>
            </a:endParaRPr>
          </a:p>
          <a:p>
            <a:pPr marL="1371600" lvl="2" indent="-323850" algn="l" rtl="0">
              <a:spcBef>
                <a:spcPts val="70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Services needs</a:t>
            </a:r>
            <a:endParaRPr sz="1500">
              <a:solidFill>
                <a:schemeClr val="dk1"/>
              </a:solidFill>
              <a:latin typeface="Calibri"/>
              <a:ea typeface="Calibri"/>
              <a:cs typeface="Calibri"/>
              <a:sym typeface="Calibri"/>
            </a:endParaRPr>
          </a:p>
          <a:p>
            <a:pPr marL="914400" lvl="1" indent="-323850" algn="l" rtl="0">
              <a:spcBef>
                <a:spcPts val="1000"/>
              </a:spcBef>
              <a:spcAft>
                <a:spcPts val="0"/>
              </a:spcAft>
              <a:buClr>
                <a:schemeClr val="dk1"/>
              </a:buClr>
              <a:buSzPts val="1500"/>
              <a:buChar char="○"/>
            </a:pPr>
            <a:r>
              <a:rPr lang="en" sz="1500" b="1">
                <a:solidFill>
                  <a:schemeClr val="dk1"/>
                </a:solidFill>
                <a:latin typeface="Calibri"/>
                <a:ea typeface="Calibri"/>
                <a:cs typeface="Calibri"/>
                <a:sym typeface="Calibri"/>
              </a:rPr>
              <a:t>Medical Examination</a:t>
            </a:r>
            <a:endParaRPr sz="1500" b="1">
              <a:solidFill>
                <a:schemeClr val="dk1"/>
              </a:solidFill>
              <a:latin typeface="Calibri"/>
              <a:ea typeface="Calibri"/>
              <a:cs typeface="Calibri"/>
              <a:sym typeface="Calibri"/>
            </a:endParaRPr>
          </a:p>
        </p:txBody>
      </p:sp>
      <p:sp>
        <p:nvSpPr>
          <p:cNvPr id="145" name="Google Shape;145;p23"/>
          <p:cNvSpPr/>
          <p:nvPr/>
        </p:nvSpPr>
        <p:spPr>
          <a:xfrm>
            <a:off x="10850" y="4568875"/>
            <a:ext cx="9144000" cy="5745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l" rtl="0">
              <a:lnSpc>
                <a:spcPct val="100000"/>
              </a:lnSpc>
              <a:spcBef>
                <a:spcPts val="0"/>
              </a:spcBef>
              <a:spcAft>
                <a:spcPts val="0"/>
              </a:spcAft>
              <a:buClr>
                <a:srgbClr val="000000"/>
              </a:buClr>
              <a:buSzPts val="7600"/>
              <a:buFont typeface="Arial"/>
              <a:buNone/>
            </a:pPr>
            <a:endParaRPr sz="7600" b="0" i="0" u="none" strike="noStrike" cap="none">
              <a:solidFill>
                <a:schemeClr val="lt1"/>
              </a:solidFill>
              <a:latin typeface="Calibri"/>
              <a:ea typeface="Calibri"/>
              <a:cs typeface="Calibri"/>
              <a:sym typeface="Calibri"/>
            </a:endParaRPr>
          </a:p>
        </p:txBody>
      </p:sp>
      <p:sp>
        <p:nvSpPr>
          <p:cNvPr id="146" name="Google Shape;146;p23"/>
          <p:cNvSpPr/>
          <p:nvPr/>
        </p:nvSpPr>
        <p:spPr>
          <a:xfrm>
            <a:off x="8400692" y="4419407"/>
            <a:ext cx="489300" cy="723900"/>
          </a:xfrm>
          <a:prstGeom prst="parallelogram">
            <a:avLst>
              <a:gd name="adj" fmla="val 66886"/>
            </a:avLst>
          </a:prstGeom>
          <a:solidFill>
            <a:srgbClr val="FFFFFF">
              <a:alpha val="3137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47" name="Google Shape;147;p23" descr="Highland Graphic Off Purple.jpg"/>
          <p:cNvPicPr preferRelativeResize="0"/>
          <p:nvPr/>
        </p:nvPicPr>
        <p:blipFill rotWithShape="1">
          <a:blip r:embed="rId3">
            <a:alphaModFix/>
          </a:blip>
          <a:srcRect/>
          <a:stretch/>
        </p:blipFill>
        <p:spPr>
          <a:xfrm>
            <a:off x="7822654" y="4568863"/>
            <a:ext cx="526330" cy="518401"/>
          </a:xfrm>
          <a:prstGeom prst="rect">
            <a:avLst/>
          </a:prstGeom>
          <a:noFill/>
          <a:ln>
            <a:noFill/>
          </a:ln>
        </p:spPr>
      </p:pic>
      <p:sp>
        <p:nvSpPr>
          <p:cNvPr id="148" name="Google Shape;148;p23"/>
          <p:cNvSpPr/>
          <p:nvPr/>
        </p:nvSpPr>
        <p:spPr>
          <a:xfrm>
            <a:off x="0" y="0"/>
            <a:ext cx="9144000" cy="905400"/>
          </a:xfrm>
          <a:prstGeom prst="rect">
            <a:avLst/>
          </a:prstGeom>
          <a:solidFill>
            <a:srgbClr val="7E4473"/>
          </a:solidFill>
          <a:ln>
            <a:noFill/>
          </a:ln>
        </p:spPr>
        <p:txBody>
          <a:bodyPr spcFirstLastPara="1" wrap="square" lIns="21450" tIns="10725" rIns="21450" bIns="10725" anchor="ctr" anchorCtr="0">
            <a:noAutofit/>
          </a:bodyPr>
          <a:lstStyle/>
          <a:p>
            <a:pPr marL="0" marR="0" lvl="0" indent="0" algn="ctr" rtl="0">
              <a:lnSpc>
                <a:spcPct val="100000"/>
              </a:lnSpc>
              <a:spcBef>
                <a:spcPts val="0"/>
              </a:spcBef>
              <a:spcAft>
                <a:spcPts val="0"/>
              </a:spcAft>
              <a:buClr>
                <a:srgbClr val="000000"/>
              </a:buClr>
              <a:buSzPts val="7600"/>
              <a:buFont typeface="Arial"/>
              <a:buNone/>
            </a:pPr>
            <a:endParaRPr sz="7600" b="0" i="0" u="none" strike="noStrike" cap="none">
              <a:solidFill>
                <a:srgbClr val="FFFFFF"/>
              </a:solidFill>
              <a:latin typeface="Calibri"/>
              <a:ea typeface="Calibri"/>
              <a:cs typeface="Calibri"/>
              <a:sym typeface="Calibri"/>
            </a:endParaRPr>
          </a:p>
        </p:txBody>
      </p:sp>
      <p:pic>
        <p:nvPicPr>
          <p:cNvPr id="149" name="Google Shape;149;p23" descr="highland-hospital.jpg"/>
          <p:cNvPicPr preferRelativeResize="0"/>
          <p:nvPr/>
        </p:nvPicPr>
        <p:blipFill rotWithShape="1">
          <a:blip r:embed="rId4">
            <a:alphaModFix/>
          </a:blip>
          <a:srcRect/>
          <a:stretch/>
        </p:blipFill>
        <p:spPr>
          <a:xfrm>
            <a:off x="6911271" y="125023"/>
            <a:ext cx="2116875" cy="518401"/>
          </a:xfrm>
          <a:prstGeom prst="rect">
            <a:avLst/>
          </a:prstGeom>
          <a:noFill/>
          <a:ln w="19050" cap="flat" cmpd="sng">
            <a:solidFill>
              <a:srgbClr val="FFFFFF"/>
            </a:solidFill>
            <a:prstDash val="solid"/>
            <a:miter lim="800000"/>
            <a:headEnd type="none" w="sm" len="sm"/>
            <a:tailEnd type="none" w="sm" len="sm"/>
          </a:ln>
        </p:spPr>
      </p:pic>
      <p:pic>
        <p:nvPicPr>
          <p:cNvPr id="150" name="Google Shape;150;p23" descr="Highland Graphic Off Purple.jpg"/>
          <p:cNvPicPr preferRelativeResize="0"/>
          <p:nvPr/>
        </p:nvPicPr>
        <p:blipFill rotWithShape="1">
          <a:blip r:embed="rId3">
            <a:alphaModFix/>
          </a:blip>
          <a:srcRect/>
          <a:stretch/>
        </p:blipFill>
        <p:spPr>
          <a:xfrm>
            <a:off x="6228437" y="125022"/>
            <a:ext cx="526330" cy="518401"/>
          </a:xfrm>
          <a:prstGeom prst="rect">
            <a:avLst/>
          </a:prstGeom>
          <a:noFill/>
          <a:ln>
            <a:noFill/>
          </a:ln>
        </p:spPr>
      </p:pic>
      <p:sp>
        <p:nvSpPr>
          <p:cNvPr id="151" name="Google Shape;151;p23"/>
          <p:cNvSpPr txBox="1">
            <a:spLocks noGrp="1"/>
          </p:cNvSpPr>
          <p:nvPr>
            <p:ph type="title"/>
          </p:nvPr>
        </p:nvSpPr>
        <p:spPr>
          <a:xfrm>
            <a:off x="0" y="52950"/>
            <a:ext cx="8701800" cy="10098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600"/>
              <a:buNone/>
            </a:pPr>
            <a:r>
              <a:rPr lang="en" sz="2220" b="1">
                <a:solidFill>
                  <a:schemeClr val="lt1"/>
                </a:solidFill>
                <a:latin typeface="DM Serif Display"/>
                <a:ea typeface="DM Serif Display"/>
                <a:cs typeface="DM Serif Display"/>
                <a:sym typeface="DM Serif Display"/>
              </a:rPr>
              <a:t>Highland Home Visit Program </a:t>
            </a:r>
            <a:endParaRPr sz="2480" b="1">
              <a:solidFill>
                <a:schemeClr val="accent5"/>
              </a:solidFill>
              <a:latin typeface="DM Serif Display"/>
              <a:ea typeface="DM Serif Display"/>
              <a:cs typeface="DM Serif Display"/>
              <a:sym typeface="DM Serif Dis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6" name="Google Shape;156;p24"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57" name="Google Shape;15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solidFill>
                  <a:srgbClr val="7E4473"/>
                </a:solidFill>
                <a:latin typeface="DM Serif Display"/>
                <a:ea typeface="DM Serif Display"/>
                <a:cs typeface="DM Serif Display"/>
                <a:sym typeface="DM Serif Display"/>
              </a:rPr>
              <a:t>Resident Reflection</a:t>
            </a:r>
            <a:endParaRPr sz="3020" b="1">
              <a:solidFill>
                <a:srgbClr val="7E4473"/>
              </a:solidFill>
              <a:latin typeface="DM Serif Display"/>
              <a:ea typeface="DM Serif Display"/>
              <a:cs typeface="DM Serif Display"/>
              <a:sym typeface="DM Serif Display"/>
            </a:endParaRPr>
          </a:p>
        </p:txBody>
      </p:sp>
      <p:sp>
        <p:nvSpPr>
          <p:cNvPr id="158" name="Google Shape;158;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800"/>
              </a:spcBef>
              <a:spcAft>
                <a:spcPts val="0"/>
              </a:spcAft>
              <a:buNone/>
            </a:pPr>
            <a:endParaRPr sz="2400" i="1">
              <a:latin typeface="Calibri"/>
              <a:ea typeface="Calibri"/>
              <a:cs typeface="Calibri"/>
              <a:sym typeface="Calibri"/>
            </a:endParaRPr>
          </a:p>
          <a:p>
            <a:pPr marL="0" lvl="0" indent="0" algn="ctr" rtl="0">
              <a:spcBef>
                <a:spcPts val="800"/>
              </a:spcBef>
              <a:spcAft>
                <a:spcPts val="0"/>
              </a:spcAft>
              <a:buClr>
                <a:schemeClr val="dk1"/>
              </a:buClr>
              <a:buSzPts val="1100"/>
              <a:buFont typeface="Arial"/>
              <a:buNone/>
            </a:pPr>
            <a:r>
              <a:rPr lang="en" sz="2400" i="1">
                <a:solidFill>
                  <a:srgbClr val="010101"/>
                </a:solidFill>
                <a:latin typeface="Calibri"/>
                <a:ea typeface="Calibri"/>
                <a:cs typeface="Calibri"/>
                <a:sym typeface="Calibri"/>
              </a:rPr>
              <a:t>“Although we try our best as providers to do patient centered care for every patient that we see in clinic, I see this as a true return to the original form of patient centered care”</a:t>
            </a:r>
            <a:endParaRPr sz="1200">
              <a:solidFill>
                <a:srgbClr val="010101"/>
              </a:solidFill>
              <a:latin typeface="Calibri"/>
              <a:ea typeface="Calibri"/>
              <a:cs typeface="Calibri"/>
              <a:sym typeface="Calibri"/>
            </a:endParaRPr>
          </a:p>
        </p:txBody>
      </p:sp>
      <p:sp>
        <p:nvSpPr>
          <p:cNvPr id="159" name="Google Shape;159;p24"/>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5"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65" name="Google Shape;165;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3020" b="1">
                <a:solidFill>
                  <a:srgbClr val="7E4473"/>
                </a:solidFill>
                <a:latin typeface="DM Serif Display"/>
                <a:ea typeface="DM Serif Display"/>
                <a:cs typeface="DM Serif Display"/>
                <a:sym typeface="DM Serif Display"/>
              </a:rPr>
              <a:t>Resident Reflection</a:t>
            </a:r>
            <a:endParaRPr sz="3020" b="1">
              <a:solidFill>
                <a:srgbClr val="7E4473"/>
              </a:solidFill>
              <a:latin typeface="DM Serif Display"/>
              <a:ea typeface="DM Serif Display"/>
              <a:cs typeface="DM Serif Display"/>
              <a:sym typeface="DM Serif Display"/>
            </a:endParaRPr>
          </a:p>
        </p:txBody>
      </p:sp>
      <p:sp>
        <p:nvSpPr>
          <p:cNvPr id="166" name="Google Shape;166;p25"/>
          <p:cNvSpPr txBox="1">
            <a:spLocks noGrp="1"/>
          </p:cNvSpPr>
          <p:nvPr>
            <p:ph type="body" idx="1"/>
          </p:nvPr>
        </p:nvSpPr>
        <p:spPr>
          <a:xfrm>
            <a:off x="257700" y="1147225"/>
            <a:ext cx="8628600" cy="3354000"/>
          </a:xfrm>
          <a:prstGeom prst="rect">
            <a:avLst/>
          </a:prstGeom>
        </p:spPr>
        <p:txBody>
          <a:bodyPr spcFirstLastPara="1" wrap="square" lIns="91425" tIns="91425" rIns="91425" bIns="91425" anchor="t" anchorCtr="0">
            <a:normAutofit/>
          </a:bodyPr>
          <a:lstStyle/>
          <a:p>
            <a:pPr marL="0" lvl="0" indent="0" algn="l" rtl="0">
              <a:spcBef>
                <a:spcPts val="800"/>
              </a:spcBef>
              <a:spcAft>
                <a:spcPts val="0"/>
              </a:spcAft>
              <a:buNone/>
            </a:pPr>
            <a:endParaRPr sz="2400" i="1">
              <a:latin typeface="Calibri"/>
              <a:ea typeface="Calibri"/>
              <a:cs typeface="Calibri"/>
              <a:sym typeface="Calibri"/>
            </a:endParaRPr>
          </a:p>
          <a:p>
            <a:pPr marL="0" lvl="0" indent="0" algn="ctr" rtl="0">
              <a:spcBef>
                <a:spcPts val="800"/>
              </a:spcBef>
              <a:spcAft>
                <a:spcPts val="0"/>
              </a:spcAft>
              <a:buNone/>
            </a:pPr>
            <a:r>
              <a:rPr lang="en" sz="2600" i="1">
                <a:solidFill>
                  <a:srgbClr val="010101"/>
                </a:solidFill>
                <a:latin typeface="Calibri"/>
                <a:ea typeface="Calibri"/>
                <a:cs typeface="Calibri"/>
                <a:sym typeface="Calibri"/>
              </a:rPr>
              <a:t>“Home visits give me a lot of context behind my patients lives and perhaps why they may be struggling to keep up with their health maintenance or chronic issues. Allows me to tailor my office visits to include social context while making shared medical decisions with my patients.”</a:t>
            </a:r>
            <a:endParaRPr sz="2600" i="1">
              <a:solidFill>
                <a:srgbClr val="010101"/>
              </a:solidFill>
              <a:latin typeface="Calibri"/>
              <a:ea typeface="Calibri"/>
              <a:cs typeface="Calibri"/>
              <a:sym typeface="Calibri"/>
            </a:endParaRPr>
          </a:p>
        </p:txBody>
      </p:sp>
      <p:sp>
        <p:nvSpPr>
          <p:cNvPr id="167" name="Google Shape;167;p25"/>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title="Untitled design(1).png"/>
          <p:cNvPicPr preferRelativeResize="0"/>
          <p:nvPr/>
        </p:nvPicPr>
        <p:blipFill>
          <a:blip r:embed="rId3">
            <a:alphaModFix/>
          </a:blip>
          <a:stretch>
            <a:fillRect/>
          </a:stretch>
        </p:blipFill>
        <p:spPr>
          <a:xfrm>
            <a:off x="4000500" y="0"/>
            <a:ext cx="5143501" cy="5143501"/>
          </a:xfrm>
          <a:prstGeom prst="rect">
            <a:avLst/>
          </a:prstGeom>
          <a:noFill/>
          <a:ln>
            <a:noFill/>
          </a:ln>
        </p:spPr>
      </p:pic>
      <p:sp>
        <p:nvSpPr>
          <p:cNvPr id="173" name="Google Shape;17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7E4473"/>
                </a:solidFill>
                <a:latin typeface="DM Serif Display"/>
                <a:ea typeface="DM Serif Display"/>
                <a:cs typeface="DM Serif Display"/>
                <a:sym typeface="DM Serif Display"/>
              </a:rPr>
              <a:t>Resident Reflection</a:t>
            </a:r>
            <a:endParaRPr sz="3000" b="1">
              <a:solidFill>
                <a:srgbClr val="7E4473"/>
              </a:solidFill>
              <a:latin typeface="DM Serif Display"/>
              <a:ea typeface="DM Serif Display"/>
              <a:cs typeface="DM Serif Display"/>
              <a:sym typeface="DM Serif Display"/>
            </a:endParaRPr>
          </a:p>
        </p:txBody>
      </p:sp>
      <p:sp>
        <p:nvSpPr>
          <p:cNvPr id="174" name="Google Shape;174;p26"/>
          <p:cNvSpPr txBox="1">
            <a:spLocks noGrp="1"/>
          </p:cNvSpPr>
          <p:nvPr>
            <p:ph type="body" idx="1"/>
          </p:nvPr>
        </p:nvSpPr>
        <p:spPr>
          <a:xfrm>
            <a:off x="552750" y="1225225"/>
            <a:ext cx="81978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200">
              <a:solidFill>
                <a:srgbClr val="333E48"/>
              </a:solidFill>
              <a:latin typeface="Calibri"/>
              <a:ea typeface="Calibri"/>
              <a:cs typeface="Calibri"/>
              <a:sym typeface="Calibri"/>
            </a:endParaRPr>
          </a:p>
          <a:p>
            <a:pPr marL="0" lvl="0" indent="0" algn="l" rtl="0">
              <a:spcBef>
                <a:spcPts val="0"/>
              </a:spcBef>
              <a:spcAft>
                <a:spcPts val="0"/>
              </a:spcAft>
              <a:buNone/>
            </a:pPr>
            <a:endParaRPr sz="2600" i="1">
              <a:solidFill>
                <a:srgbClr val="333E48"/>
              </a:solidFill>
              <a:latin typeface="Calibri"/>
              <a:ea typeface="Calibri"/>
              <a:cs typeface="Calibri"/>
              <a:sym typeface="Calibri"/>
            </a:endParaRPr>
          </a:p>
          <a:p>
            <a:pPr marL="0" lvl="0" indent="0" algn="ctr" rtl="0">
              <a:spcBef>
                <a:spcPts val="0"/>
              </a:spcBef>
              <a:spcAft>
                <a:spcPts val="0"/>
              </a:spcAft>
              <a:buNone/>
            </a:pPr>
            <a:r>
              <a:rPr lang="en" sz="2816" i="1">
                <a:solidFill>
                  <a:srgbClr val="010101"/>
                </a:solidFill>
                <a:latin typeface="Calibri"/>
                <a:ea typeface="Calibri"/>
                <a:cs typeface="Calibri"/>
                <a:sym typeface="Calibri"/>
              </a:rPr>
              <a:t>“I hadn’t realized the incredible amount of work the family put in to keep the patient relatively independent despite her significant disability, and I likely never would have understood it if I limited my interactions with the patient to the clinic.”</a:t>
            </a:r>
            <a:endParaRPr sz="2816" i="1">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010101"/>
              </a:solidFill>
              <a:latin typeface="Calibri"/>
              <a:ea typeface="Calibri"/>
              <a:cs typeface="Calibri"/>
              <a:sym typeface="Calibri"/>
            </a:endParaRPr>
          </a:p>
          <a:p>
            <a:pPr marL="0" lvl="0" indent="0" algn="l" rtl="0">
              <a:spcBef>
                <a:spcPts val="0"/>
              </a:spcBef>
              <a:spcAft>
                <a:spcPts val="0"/>
              </a:spcAft>
              <a:buNone/>
            </a:pPr>
            <a:endParaRPr sz="2816">
              <a:solidFill>
                <a:srgbClr val="333E48"/>
              </a:solidFill>
              <a:latin typeface="Calibri"/>
              <a:ea typeface="Calibri"/>
              <a:cs typeface="Calibri"/>
              <a:sym typeface="Calibri"/>
            </a:endParaRPr>
          </a:p>
        </p:txBody>
      </p:sp>
      <p:sp>
        <p:nvSpPr>
          <p:cNvPr id="175" name="Google Shape;175;p26"/>
          <p:cNvSpPr/>
          <p:nvPr/>
        </p:nvSpPr>
        <p:spPr>
          <a:xfrm>
            <a:off x="-1026850" y="-46500"/>
            <a:ext cx="3734100" cy="5190000"/>
          </a:xfrm>
          <a:prstGeom prst="parallelogram">
            <a:avLst>
              <a:gd name="adj" fmla="val 66886"/>
            </a:avLst>
          </a:prstGeom>
          <a:solidFill>
            <a:srgbClr val="7E4473">
              <a:alpha val="1909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550</Words>
  <Application>Microsoft Office PowerPoint</Application>
  <PresentationFormat>On-screen Show (16:9)</PresentationFormat>
  <Paragraphs>58</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Fira Sans Extra Condensed Medium</vt:lpstr>
      <vt:lpstr>Calibri</vt:lpstr>
      <vt:lpstr>DM Serif Display</vt:lpstr>
      <vt:lpstr>Arial</vt:lpstr>
      <vt:lpstr>Open Sans</vt:lpstr>
      <vt:lpstr>Montserrat</vt:lpstr>
      <vt:lpstr>Simple Light</vt:lpstr>
      <vt:lpstr>Internal Medicine Residency Home Visits Program </vt:lpstr>
      <vt:lpstr>Highland Home Visits Program</vt:lpstr>
      <vt:lpstr>Highland Home Visit Program </vt:lpstr>
      <vt:lpstr>PowerPoint Presentation</vt:lpstr>
      <vt:lpstr>PowerPoint Presentation</vt:lpstr>
      <vt:lpstr>Highland Home Visit Program </vt:lpstr>
      <vt:lpstr>Resident Reflection</vt:lpstr>
      <vt:lpstr>Resident Reflection</vt:lpstr>
      <vt:lpstr>Resident Reflection</vt:lpstr>
      <vt:lpstr>Patient Feedback</vt:lpstr>
      <vt:lpstr>Patient Feedback</vt:lpstr>
      <vt:lpstr>Patient Feedback</vt:lpstr>
      <vt:lpstr>Patient Survey Data: Fall and Spring 2024 home visits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Jojola Gonsalves, Ronna</dc:creator>
  <cp:lastModifiedBy>Jojola Gonsalves, Ronna</cp:lastModifiedBy>
  <cp:revision>2</cp:revision>
  <dcterms:modified xsi:type="dcterms:W3CDTF">2025-08-25T20:29:41Z</dcterms:modified>
</cp:coreProperties>
</file>