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4"/>
    <p:sldMasterId id="2147483660" r:id="rId5"/>
  </p:sldMasterIdLst>
  <p:notesMasterIdLst>
    <p:notesMasterId r:id="rId23"/>
  </p:notesMasterIdLst>
  <p:sldIdLst>
    <p:sldId id="394" r:id="rId6"/>
    <p:sldId id="838841757" r:id="rId7"/>
    <p:sldId id="838841735" r:id="rId8"/>
    <p:sldId id="838841740" r:id="rId9"/>
    <p:sldId id="838841747" r:id="rId10"/>
    <p:sldId id="838841748" r:id="rId11"/>
    <p:sldId id="838841746" r:id="rId12"/>
    <p:sldId id="838841749" r:id="rId13"/>
    <p:sldId id="838841744" r:id="rId14"/>
    <p:sldId id="838841750" r:id="rId15"/>
    <p:sldId id="838841751" r:id="rId16"/>
    <p:sldId id="838841741" r:id="rId17"/>
    <p:sldId id="838841752" r:id="rId18"/>
    <p:sldId id="838841742" r:id="rId19"/>
    <p:sldId id="838841753" r:id="rId20"/>
    <p:sldId id="838841745" r:id="rId21"/>
    <p:sldId id="838841754" r:id="rId2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randa, Kimberly" initials="MK" lastIdx="7" clrIdx="0">
    <p:extLst>
      <p:ext uri="{19B8F6BF-5375-455C-9EA6-DF929625EA0E}">
        <p15:presenceInfo xmlns:p15="http://schemas.microsoft.com/office/powerpoint/2012/main" userId="S::kmiranda@alamedahealthsystem.org::a22157d4-66bf-445c-8262-6b04deed02b0" providerId="AD"/>
      </p:ext>
    </p:extLst>
  </p:cmAuthor>
  <p:cmAuthor id="2" name="Vo, Christine" initials="VC" lastIdx="3" clrIdx="1">
    <p:extLst>
      <p:ext uri="{19B8F6BF-5375-455C-9EA6-DF929625EA0E}">
        <p15:presenceInfo xmlns:p15="http://schemas.microsoft.com/office/powerpoint/2012/main" userId="S::cvo@alamedahealthsystem.org::9eb0a742-1151-4eb7-93df-b376dd164057" providerId="AD"/>
      </p:ext>
    </p:extLst>
  </p:cmAuthor>
  <p:cmAuthor id="3" name="Miranda, Kimberly" initials="MK [2]" lastIdx="5" clrIdx="2">
    <p:extLst>
      <p:ext uri="{19B8F6BF-5375-455C-9EA6-DF929625EA0E}">
        <p15:presenceInfo xmlns:p15="http://schemas.microsoft.com/office/powerpoint/2012/main" userId="S::kmiranda@alamedahealthsystem.org::a0fc3353-2c25-4da6-9d77-39e5cdb841fa" providerId="AD"/>
      </p:ext>
    </p:extLst>
  </p:cmAuthor>
  <p:cmAuthor id="4" name="Mesina, Grace" initials="MG" lastIdx="1" clrIdx="3">
    <p:extLst>
      <p:ext uri="{19B8F6BF-5375-455C-9EA6-DF929625EA0E}">
        <p15:presenceInfo xmlns:p15="http://schemas.microsoft.com/office/powerpoint/2012/main" userId="S::gmesina@alamedahealthsystem.org::7e5dc3af-1a1d-49dc-b5ab-7932db56a5b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DFB"/>
    <a:srgbClr val="20396D"/>
    <a:srgbClr val="0081C6"/>
    <a:srgbClr val="ECF1F8"/>
    <a:srgbClr val="DEE7F2"/>
    <a:srgbClr val="4F81BD"/>
    <a:srgbClr val="960000"/>
    <a:srgbClr val="DCE6F2"/>
    <a:srgbClr val="4091BD"/>
    <a:srgbClr val="BDCF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49" autoAdjust="0"/>
    <p:restoredTop sz="88906" autoAdjust="0"/>
  </p:normalViewPr>
  <p:slideViewPr>
    <p:cSldViewPr snapToGrid="0">
      <p:cViewPr varScale="1">
        <p:scale>
          <a:sx n="114" d="100"/>
          <a:sy n="114" d="100"/>
        </p:scale>
        <p:origin x="836" y="6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12" tIns="46657" rIns="93312" bIns="46657" rtlCol="0"/>
          <a:lstStyle>
            <a:lvl1pPr algn="l">
              <a:defRPr sz="1200"/>
            </a:lvl1pPr>
          </a:lstStyle>
          <a:p>
            <a:endParaRPr lang="en-US" dirty="0"/>
          </a:p>
        </p:txBody>
      </p:sp>
      <p:sp>
        <p:nvSpPr>
          <p:cNvPr id="3" name="Date Placeholder 2"/>
          <p:cNvSpPr>
            <a:spLocks noGrp="1"/>
          </p:cNvSpPr>
          <p:nvPr>
            <p:ph type="dt" idx="1"/>
          </p:nvPr>
        </p:nvSpPr>
        <p:spPr>
          <a:xfrm>
            <a:off x="3978132" y="0"/>
            <a:ext cx="3043343" cy="465455"/>
          </a:xfrm>
          <a:prstGeom prst="rect">
            <a:avLst/>
          </a:prstGeom>
        </p:spPr>
        <p:txBody>
          <a:bodyPr vert="horz" lIns="93312" tIns="46657" rIns="93312" bIns="46657" rtlCol="0"/>
          <a:lstStyle>
            <a:lvl1pPr algn="r">
              <a:defRPr sz="1200"/>
            </a:lvl1pPr>
          </a:lstStyle>
          <a:p>
            <a:fld id="{1E5388C7-219F-4C31-A207-E749CF1EA16D}" type="datetimeFigureOut">
              <a:rPr lang="en-US" smtClean="0"/>
              <a:pPr/>
              <a:t>7/2/2025</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12" tIns="46657" rIns="93312" bIns="46657" rtlCol="0" anchor="ctr"/>
          <a:lstStyle/>
          <a:p>
            <a:endParaRPr lang="en-US"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12" tIns="46657" rIns="93312" bIns="46657"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5455"/>
          </a:xfrm>
          <a:prstGeom prst="rect">
            <a:avLst/>
          </a:prstGeom>
        </p:spPr>
        <p:txBody>
          <a:bodyPr vert="horz" lIns="93312" tIns="46657" rIns="93312" bIns="4665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5455"/>
          </a:xfrm>
          <a:prstGeom prst="rect">
            <a:avLst/>
          </a:prstGeom>
        </p:spPr>
        <p:txBody>
          <a:bodyPr vert="horz" lIns="93312" tIns="46657" rIns="93312" bIns="46657" rtlCol="0" anchor="b"/>
          <a:lstStyle>
            <a:lvl1pPr algn="r">
              <a:defRPr sz="1200"/>
            </a:lvl1pPr>
          </a:lstStyle>
          <a:p>
            <a:fld id="{4A1BE254-C033-4565-B8E3-96ADE47745B8}" type="slidenum">
              <a:rPr lang="en-US" smtClean="0"/>
              <a:pPr/>
              <a:t>‹#›</a:t>
            </a:fld>
            <a:endParaRPr lang="en-US" dirty="0"/>
          </a:p>
        </p:txBody>
      </p:sp>
    </p:spTree>
    <p:extLst>
      <p:ext uri="{BB962C8B-B14F-4D97-AF65-F5344CB8AC3E}">
        <p14:creationId xmlns:p14="http://schemas.microsoft.com/office/powerpoint/2010/main" val="35547392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D4974D-FCA8-484E-BFF5-2848CEA62881}" type="slidenum">
              <a:rPr lang="en-US" smtClean="0"/>
              <a:pPr/>
              <a:t>1</a:t>
            </a:fld>
            <a:endParaRPr lang="en-US" dirty="0"/>
          </a:p>
        </p:txBody>
      </p:sp>
    </p:spTree>
    <p:extLst>
      <p:ext uri="{BB962C8B-B14F-4D97-AF65-F5344CB8AC3E}">
        <p14:creationId xmlns:p14="http://schemas.microsoft.com/office/powerpoint/2010/main" val="42653634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10</a:t>
            </a:fld>
            <a:endParaRPr lang="en-US" dirty="0"/>
          </a:p>
        </p:txBody>
      </p:sp>
    </p:spTree>
    <p:extLst>
      <p:ext uri="{BB962C8B-B14F-4D97-AF65-F5344CB8AC3E}">
        <p14:creationId xmlns:p14="http://schemas.microsoft.com/office/powerpoint/2010/main" val="3702020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11</a:t>
            </a:fld>
            <a:endParaRPr lang="en-US" dirty="0"/>
          </a:p>
        </p:txBody>
      </p:sp>
    </p:spTree>
    <p:extLst>
      <p:ext uri="{BB962C8B-B14F-4D97-AF65-F5344CB8AC3E}">
        <p14:creationId xmlns:p14="http://schemas.microsoft.com/office/powerpoint/2010/main" val="39976402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12</a:t>
            </a:fld>
            <a:endParaRPr lang="en-US" dirty="0"/>
          </a:p>
        </p:txBody>
      </p:sp>
    </p:spTree>
    <p:extLst>
      <p:ext uri="{BB962C8B-B14F-4D97-AF65-F5344CB8AC3E}">
        <p14:creationId xmlns:p14="http://schemas.microsoft.com/office/powerpoint/2010/main" val="2592225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13</a:t>
            </a:fld>
            <a:endParaRPr lang="en-US" dirty="0"/>
          </a:p>
        </p:txBody>
      </p:sp>
    </p:spTree>
    <p:extLst>
      <p:ext uri="{BB962C8B-B14F-4D97-AF65-F5344CB8AC3E}">
        <p14:creationId xmlns:p14="http://schemas.microsoft.com/office/powerpoint/2010/main" val="12173017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14</a:t>
            </a:fld>
            <a:endParaRPr lang="en-US" dirty="0"/>
          </a:p>
        </p:txBody>
      </p:sp>
    </p:spTree>
    <p:extLst>
      <p:ext uri="{BB962C8B-B14F-4D97-AF65-F5344CB8AC3E}">
        <p14:creationId xmlns:p14="http://schemas.microsoft.com/office/powerpoint/2010/main" val="3922689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15</a:t>
            </a:fld>
            <a:endParaRPr lang="en-US" dirty="0"/>
          </a:p>
        </p:txBody>
      </p:sp>
    </p:spTree>
    <p:extLst>
      <p:ext uri="{BB962C8B-B14F-4D97-AF65-F5344CB8AC3E}">
        <p14:creationId xmlns:p14="http://schemas.microsoft.com/office/powerpoint/2010/main" val="16663982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16</a:t>
            </a:fld>
            <a:endParaRPr lang="en-US" dirty="0"/>
          </a:p>
        </p:txBody>
      </p:sp>
    </p:spTree>
    <p:extLst>
      <p:ext uri="{BB962C8B-B14F-4D97-AF65-F5344CB8AC3E}">
        <p14:creationId xmlns:p14="http://schemas.microsoft.com/office/powerpoint/2010/main" val="38672272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17</a:t>
            </a:fld>
            <a:endParaRPr lang="en-US" dirty="0"/>
          </a:p>
        </p:txBody>
      </p:sp>
    </p:spTree>
    <p:extLst>
      <p:ext uri="{BB962C8B-B14F-4D97-AF65-F5344CB8AC3E}">
        <p14:creationId xmlns:p14="http://schemas.microsoft.com/office/powerpoint/2010/main" val="3816759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2</a:t>
            </a:fld>
            <a:endParaRPr lang="en-US" dirty="0"/>
          </a:p>
        </p:txBody>
      </p:sp>
    </p:spTree>
    <p:extLst>
      <p:ext uri="{BB962C8B-B14F-4D97-AF65-F5344CB8AC3E}">
        <p14:creationId xmlns:p14="http://schemas.microsoft.com/office/powerpoint/2010/main" val="28479704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3</a:t>
            </a:fld>
            <a:endParaRPr lang="en-US" dirty="0"/>
          </a:p>
        </p:txBody>
      </p:sp>
    </p:spTree>
    <p:extLst>
      <p:ext uri="{BB962C8B-B14F-4D97-AF65-F5344CB8AC3E}">
        <p14:creationId xmlns:p14="http://schemas.microsoft.com/office/powerpoint/2010/main" val="16533876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4</a:t>
            </a:fld>
            <a:endParaRPr lang="en-US" dirty="0"/>
          </a:p>
        </p:txBody>
      </p:sp>
    </p:spTree>
    <p:extLst>
      <p:ext uri="{BB962C8B-B14F-4D97-AF65-F5344CB8AC3E}">
        <p14:creationId xmlns:p14="http://schemas.microsoft.com/office/powerpoint/2010/main" val="22758780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5</a:t>
            </a:fld>
            <a:endParaRPr lang="en-US" dirty="0"/>
          </a:p>
        </p:txBody>
      </p:sp>
    </p:spTree>
    <p:extLst>
      <p:ext uri="{BB962C8B-B14F-4D97-AF65-F5344CB8AC3E}">
        <p14:creationId xmlns:p14="http://schemas.microsoft.com/office/powerpoint/2010/main" val="38881678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6</a:t>
            </a:fld>
            <a:endParaRPr lang="en-US" dirty="0"/>
          </a:p>
        </p:txBody>
      </p:sp>
    </p:spTree>
    <p:extLst>
      <p:ext uri="{BB962C8B-B14F-4D97-AF65-F5344CB8AC3E}">
        <p14:creationId xmlns:p14="http://schemas.microsoft.com/office/powerpoint/2010/main" val="4098454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7</a:t>
            </a:fld>
            <a:endParaRPr lang="en-US" dirty="0"/>
          </a:p>
        </p:txBody>
      </p:sp>
    </p:spTree>
    <p:extLst>
      <p:ext uri="{BB962C8B-B14F-4D97-AF65-F5344CB8AC3E}">
        <p14:creationId xmlns:p14="http://schemas.microsoft.com/office/powerpoint/2010/main" val="18022087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8</a:t>
            </a:fld>
            <a:endParaRPr lang="en-US" dirty="0"/>
          </a:p>
        </p:txBody>
      </p:sp>
    </p:spTree>
    <p:extLst>
      <p:ext uri="{BB962C8B-B14F-4D97-AF65-F5344CB8AC3E}">
        <p14:creationId xmlns:p14="http://schemas.microsoft.com/office/powerpoint/2010/main" val="322591906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A1BE254-C033-4565-B8E3-96ADE47745B8}" type="slidenum">
              <a:rPr lang="en-US" smtClean="0"/>
              <a:pPr/>
              <a:t>9</a:t>
            </a:fld>
            <a:endParaRPr lang="en-US" dirty="0"/>
          </a:p>
        </p:txBody>
      </p:sp>
    </p:spTree>
    <p:extLst>
      <p:ext uri="{BB962C8B-B14F-4D97-AF65-F5344CB8AC3E}">
        <p14:creationId xmlns:p14="http://schemas.microsoft.com/office/powerpoint/2010/main" val="2881306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baseline="0"/>
            </a:lvl1pPr>
          </a:lstStyle>
          <a:p>
            <a:r>
              <a:rPr lang="en-US"/>
              <a:t>Title - Arial</a:t>
            </a:r>
          </a:p>
        </p:txBody>
      </p:sp>
      <p:sp>
        <p:nvSpPr>
          <p:cNvPr id="3" name="Subtitle 2"/>
          <p:cNvSpPr>
            <a:spLocks noGrp="1"/>
          </p:cNvSpPr>
          <p:nvPr>
            <p:ph type="subTitle" idx="1" hasCustomPrompt="1"/>
          </p:nvPr>
        </p:nvSpPr>
        <p:spPr>
          <a:xfrm>
            <a:off x="1371600" y="3886200"/>
            <a:ext cx="6400800" cy="1752600"/>
          </a:xfrm>
        </p:spPr>
        <p:txBody>
          <a:bodyPr/>
          <a:lstStyle>
            <a:lvl1pPr marL="0" indent="0" algn="ctr">
              <a:buNone/>
              <a:defRPr>
                <a:solidFill>
                  <a:schemeClr val="tx1">
                    <a:tint val="75000"/>
                  </a:schemeClr>
                </a:solidFill>
                <a:latin typeface="+mn-lt"/>
                <a:cs typeface="Helvetic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Subhead - Arial</a:t>
            </a: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33400" y="5410200"/>
            <a:ext cx="2133600" cy="365125"/>
          </a:xfrm>
          <a:prstGeom prst="rect">
            <a:avLst/>
          </a:prstGeom>
        </p:spPr>
        <p:txBody>
          <a:bodyPr/>
          <a:lstStyle/>
          <a:p>
            <a:fld id="{6DF26740-63B7-4048-A92B-8F317E3ACEAB}" type="datetime1">
              <a:rPr lang="en-US" smtClean="0"/>
              <a:t>7/2/2025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33400" y="5410200"/>
            <a:ext cx="2133600" cy="365125"/>
          </a:xfrm>
          <a:prstGeom prst="rect">
            <a:avLst/>
          </a:prstGeom>
        </p:spPr>
        <p:txBody>
          <a:bodyPr/>
          <a:lstStyle/>
          <a:p>
            <a:fld id="{CDFAEC09-D26E-48A1-899D-F5577B050AD5}" type="datetime1">
              <a:rPr lang="en-US" smtClean="0"/>
              <a:t>7/2/2025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
        <p:nvSpPr>
          <p:cNvPr id="15" name="Rectangle 14"/>
          <p:cNvSpPr/>
          <p:nvPr userDrawn="1"/>
        </p:nvSpPr>
        <p:spPr>
          <a:xfrm>
            <a:off x="977" y="0"/>
            <a:ext cx="9143999" cy="6858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lIns="80673" tIns="40336" rIns="80673" bIns="40336" rtlCol="0" anchor="ctr"/>
          <a:lstStyle/>
          <a:p>
            <a:pPr algn="ctr"/>
            <a:endParaRPr lang="en-US" sz="1588" dirty="0"/>
          </a:p>
        </p:txBody>
      </p:sp>
      <p:pic>
        <p:nvPicPr>
          <p:cNvPr id="16" name="Picture 15"/>
          <p:cNvPicPr>
            <a:picLocks noChangeAspect="1"/>
          </p:cNvPicPr>
          <p:nvPr userDrawn="1"/>
        </p:nvPicPr>
        <p:blipFill>
          <a:blip r:embed="rId2" cstate="print">
            <a:alphaModFix amt="70000"/>
            <a:lum/>
            <a:extLst>
              <a:ext uri="{28A0092B-C50C-407E-A947-70E740481C1C}">
                <a14:useLocalDpi xmlns:a14="http://schemas.microsoft.com/office/drawing/2010/main" val="0"/>
              </a:ext>
            </a:extLst>
          </a:blip>
          <a:stretch>
            <a:fillRect/>
          </a:stretch>
        </p:blipFill>
        <p:spPr>
          <a:xfrm flipH="1">
            <a:off x="3" y="973908"/>
            <a:ext cx="4648861" cy="5883826"/>
          </a:xfrm>
          <a:prstGeom prst="rect">
            <a:avLst/>
          </a:prstGeom>
        </p:spPr>
      </p:pic>
      <p:sp>
        <p:nvSpPr>
          <p:cNvPr id="6" name="Rectangle 5"/>
          <p:cNvSpPr/>
          <p:nvPr userDrawn="1"/>
        </p:nvSpPr>
        <p:spPr>
          <a:xfrm>
            <a:off x="974" y="3835265"/>
            <a:ext cx="9144000" cy="1983627"/>
          </a:xfrm>
          <a:prstGeom prst="rect">
            <a:avLst/>
          </a:prstGeom>
          <a:solidFill>
            <a:schemeClr val="tx2"/>
          </a:solidFill>
          <a:ln>
            <a:noFill/>
          </a:ln>
          <a:effectLst>
            <a:outerShdw blurRad="40000" dist="23000" dir="5400000" rotWithShape="0">
              <a:schemeClr val="tx1">
                <a:alpha val="10000"/>
              </a:schemeClr>
            </a:outerShdw>
          </a:effectLst>
        </p:spPr>
        <p:style>
          <a:lnRef idx="1">
            <a:schemeClr val="accent1"/>
          </a:lnRef>
          <a:fillRef idx="3">
            <a:schemeClr val="accent1"/>
          </a:fillRef>
          <a:effectRef idx="2">
            <a:schemeClr val="accent1"/>
          </a:effectRef>
          <a:fontRef idx="minor">
            <a:schemeClr val="lt1"/>
          </a:fontRef>
        </p:style>
        <p:txBody>
          <a:bodyPr lIns="80673" tIns="40336" rIns="80673" bIns="40336" rtlCol="0" anchor="ctr"/>
          <a:lstStyle/>
          <a:p>
            <a:pPr algn="ctr"/>
            <a:endParaRPr lang="en-US" sz="1588" dirty="0">
              <a:solidFill>
                <a:prstClr val="white"/>
              </a:solidFill>
            </a:endParaRPr>
          </a:p>
        </p:txBody>
      </p:sp>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4" y="5819478"/>
            <a:ext cx="9144000" cy="43542"/>
          </a:xfrm>
          <a:prstGeom prst="rect">
            <a:avLst/>
          </a:prstGeom>
          <a:effectLst>
            <a:outerShdw blurRad="63500" dist="38100" dir="5400000" algn="t" rotWithShape="0">
              <a:prstClr val="black">
                <a:alpha val="25000"/>
              </a:prstClr>
            </a:outerShdw>
          </a:effectLst>
        </p:spPr>
      </p:pic>
      <p:sp>
        <p:nvSpPr>
          <p:cNvPr id="9" name="Title 1"/>
          <p:cNvSpPr>
            <a:spLocks noGrp="1"/>
          </p:cNvSpPr>
          <p:nvPr>
            <p:ph type="ctrTitle" hasCustomPrompt="1"/>
          </p:nvPr>
        </p:nvSpPr>
        <p:spPr>
          <a:xfrm>
            <a:off x="438349" y="3835263"/>
            <a:ext cx="7323072" cy="1393962"/>
          </a:xfrm>
        </p:spPr>
        <p:txBody>
          <a:bodyPr wrap="square" lIns="0" tIns="0" rIns="0" bIns="0" anchor="ctr" anchorCtr="0">
            <a:noAutofit/>
          </a:bodyPr>
          <a:lstStyle>
            <a:lvl1pPr algn="l">
              <a:lnSpc>
                <a:spcPct val="100000"/>
              </a:lnSpc>
              <a:spcBef>
                <a:spcPts val="0"/>
              </a:spcBef>
              <a:defRPr sz="2118" cap="none" baseline="0">
                <a:solidFill>
                  <a:schemeClr val="bg1"/>
                </a:solidFill>
              </a:defRPr>
            </a:lvl1pPr>
          </a:lstStyle>
          <a:p>
            <a:r>
              <a:rPr lang="en-US"/>
              <a:t>Presentation Name</a:t>
            </a:r>
          </a:p>
        </p:txBody>
      </p:sp>
      <p:sp>
        <p:nvSpPr>
          <p:cNvPr id="10" name="Subtitle 2"/>
          <p:cNvSpPr>
            <a:spLocks noGrp="1"/>
          </p:cNvSpPr>
          <p:nvPr>
            <p:ph type="subTitle" idx="1" hasCustomPrompt="1"/>
          </p:nvPr>
        </p:nvSpPr>
        <p:spPr>
          <a:xfrm>
            <a:off x="457201" y="5284969"/>
            <a:ext cx="7323072" cy="484075"/>
          </a:xfrm>
        </p:spPr>
        <p:txBody>
          <a:bodyPr lIns="0" tIns="0" rIns="0" bIns="0" anchor="ctr" anchorCtr="0">
            <a:noAutofit/>
          </a:bodyPr>
          <a:lstStyle>
            <a:lvl1pPr marL="50424" indent="0" algn="l">
              <a:buNone/>
              <a:defRPr sz="1235" cap="all">
                <a:solidFill>
                  <a:schemeClr val="bg1"/>
                </a:solidFill>
                <a:latin typeface="+mj-lt"/>
              </a:defRPr>
            </a:lvl1pPr>
            <a:lvl2pPr marL="403386" indent="0" algn="ctr">
              <a:buNone/>
              <a:defRPr>
                <a:solidFill>
                  <a:schemeClr val="tx1">
                    <a:tint val="75000"/>
                  </a:schemeClr>
                </a:solidFill>
              </a:defRPr>
            </a:lvl2pPr>
            <a:lvl3pPr marL="806772" indent="0" algn="ctr">
              <a:buNone/>
              <a:defRPr>
                <a:solidFill>
                  <a:schemeClr val="tx1">
                    <a:tint val="75000"/>
                  </a:schemeClr>
                </a:solidFill>
              </a:defRPr>
            </a:lvl3pPr>
            <a:lvl4pPr marL="1210159" indent="0" algn="ctr">
              <a:buNone/>
              <a:defRPr>
                <a:solidFill>
                  <a:schemeClr val="tx1">
                    <a:tint val="75000"/>
                  </a:schemeClr>
                </a:solidFill>
              </a:defRPr>
            </a:lvl4pPr>
            <a:lvl5pPr marL="1613544" indent="0" algn="ctr">
              <a:buNone/>
              <a:defRPr>
                <a:solidFill>
                  <a:schemeClr val="tx1">
                    <a:tint val="75000"/>
                  </a:schemeClr>
                </a:solidFill>
              </a:defRPr>
            </a:lvl5pPr>
            <a:lvl6pPr marL="2016931" indent="0" algn="ctr">
              <a:buNone/>
              <a:defRPr>
                <a:solidFill>
                  <a:schemeClr val="tx1">
                    <a:tint val="75000"/>
                  </a:schemeClr>
                </a:solidFill>
              </a:defRPr>
            </a:lvl6pPr>
            <a:lvl7pPr marL="2420316" indent="0" algn="ctr">
              <a:buNone/>
              <a:defRPr>
                <a:solidFill>
                  <a:schemeClr val="tx1">
                    <a:tint val="75000"/>
                  </a:schemeClr>
                </a:solidFill>
              </a:defRPr>
            </a:lvl7pPr>
            <a:lvl8pPr marL="2823703" indent="0" algn="ctr">
              <a:buNone/>
              <a:defRPr>
                <a:solidFill>
                  <a:schemeClr val="tx1">
                    <a:tint val="75000"/>
                  </a:schemeClr>
                </a:solidFill>
              </a:defRPr>
            </a:lvl8pPr>
            <a:lvl9pPr marL="3227089" indent="0" algn="ctr">
              <a:buNone/>
              <a:defRPr>
                <a:solidFill>
                  <a:schemeClr val="tx1">
                    <a:tint val="75000"/>
                  </a:schemeClr>
                </a:solidFill>
              </a:defRPr>
            </a:lvl9pPr>
          </a:lstStyle>
          <a:p>
            <a:r>
              <a:rPr lang="en-US"/>
              <a:t>Presenter name  |  date</a:t>
            </a:r>
          </a:p>
        </p:txBody>
      </p:sp>
      <p:pic>
        <p:nvPicPr>
          <p:cNvPr id="13" name="Picture 1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342640" y="750679"/>
            <a:ext cx="3230393" cy="548640"/>
          </a:xfrm>
          <a:prstGeom prst="rect">
            <a:avLst/>
          </a:prstGeom>
        </p:spPr>
      </p:pic>
      <p:sp>
        <p:nvSpPr>
          <p:cNvPr id="25" name="Text Placeholder 6"/>
          <p:cNvSpPr txBox="1">
            <a:spLocks/>
          </p:cNvSpPr>
          <p:nvPr userDrawn="1"/>
        </p:nvSpPr>
        <p:spPr>
          <a:xfrm>
            <a:off x="5331126" y="6102212"/>
            <a:ext cx="3031825" cy="363071"/>
          </a:xfrm>
          <a:prstGeom prst="rect">
            <a:avLst/>
          </a:prstGeom>
        </p:spPr>
        <p:txBody>
          <a:bodyPr vert="horz" lIns="0" tIns="0" rIns="0" bIns="0" rtlCol="0" anchor="b" anchorCtr="0"/>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algn="r" defTabSz="449505" rtl="0" eaLnBrk="1" fontAlgn="auto" latinLnBrk="0" hangingPunct="1">
              <a:lnSpc>
                <a:spcPct val="100000"/>
              </a:lnSpc>
              <a:spcBef>
                <a:spcPct val="20000"/>
              </a:spcBef>
              <a:spcAft>
                <a:spcPts val="0"/>
              </a:spcAft>
              <a:buClrTx/>
              <a:buSzTx/>
              <a:buFont typeface="Arial"/>
              <a:buNone/>
              <a:tabLst/>
              <a:defRPr/>
            </a:pPr>
            <a:r>
              <a:rPr lang="en-US" sz="618" dirty="0">
                <a:solidFill>
                  <a:schemeClr val="accent1"/>
                </a:solidFill>
                <a:latin typeface="Arial" panose="020B0604020202020204" pitchFamily="34" charset="0"/>
                <a:cs typeface="Arial" panose="020B0604020202020204" pitchFamily="34" charset="0"/>
              </a:rPr>
              <a:t>ARTHUR J. GALLAGHER &amp; CO.</a:t>
            </a:r>
            <a:r>
              <a:rPr lang="en-US" sz="618" baseline="0" dirty="0">
                <a:solidFill>
                  <a:schemeClr val="accent1"/>
                </a:solidFill>
                <a:latin typeface="Arial" panose="020B0604020202020204" pitchFamily="34" charset="0"/>
                <a:cs typeface="Arial" panose="020B0604020202020204" pitchFamily="34" charset="0"/>
              </a:rPr>
              <a:t>  </a:t>
            </a:r>
            <a:r>
              <a:rPr lang="en-US" sz="618" dirty="0">
                <a:solidFill>
                  <a:schemeClr val="accent1"/>
                </a:solidFill>
                <a:latin typeface="Arial" panose="020B0604020202020204" pitchFamily="34" charset="0"/>
                <a:cs typeface="Arial" panose="020B0604020202020204" pitchFamily="34" charset="0"/>
              </a:rPr>
              <a:t>|</a:t>
            </a:r>
            <a:r>
              <a:rPr lang="en-US" sz="618" baseline="0" dirty="0">
                <a:solidFill>
                  <a:schemeClr val="accent1"/>
                </a:solidFill>
                <a:latin typeface="Arial" panose="020B0604020202020204" pitchFamily="34" charset="0"/>
                <a:cs typeface="Arial" panose="020B0604020202020204" pitchFamily="34" charset="0"/>
              </a:rPr>
              <a:t>  </a:t>
            </a:r>
            <a:r>
              <a:rPr sz="618" dirty="0">
                <a:solidFill>
                  <a:schemeClr val="accent1"/>
                </a:solidFill>
                <a:latin typeface="Arial" panose="020B0604020202020204" pitchFamily="34" charset="0"/>
                <a:cs typeface="Arial" panose="020B0604020202020204" pitchFamily="34" charset="0"/>
              </a:rPr>
              <a:t>BUSINESS WITHOUT BARRIERS™</a:t>
            </a:r>
          </a:p>
        </p:txBody>
      </p:sp>
      <p:sp>
        <p:nvSpPr>
          <p:cNvPr id="26" name="Text Placeholder 6"/>
          <p:cNvSpPr txBox="1">
            <a:spLocks/>
          </p:cNvSpPr>
          <p:nvPr userDrawn="1"/>
        </p:nvSpPr>
        <p:spPr>
          <a:xfrm>
            <a:off x="457200" y="6102212"/>
            <a:ext cx="3031825" cy="363071"/>
          </a:xfrm>
          <a:prstGeom prst="rect">
            <a:avLst/>
          </a:prstGeom>
        </p:spPr>
        <p:txBody>
          <a:bodyPr vert="horz" lIns="0" tIns="0" rIns="0" bIns="0" rtlCol="0" anchor="b" anchorCtr="0"/>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algn="l" defTabSz="449505" rtl="0" eaLnBrk="1" fontAlgn="auto" latinLnBrk="0" hangingPunct="1">
              <a:lnSpc>
                <a:spcPct val="100000"/>
              </a:lnSpc>
              <a:spcBef>
                <a:spcPct val="20000"/>
              </a:spcBef>
              <a:spcAft>
                <a:spcPts val="0"/>
              </a:spcAft>
              <a:buClrTx/>
              <a:buSzTx/>
              <a:buFont typeface="Arial"/>
              <a:buNone/>
              <a:tabLst/>
              <a:defRPr/>
            </a:pPr>
            <a:r>
              <a:rPr lang="en-US" sz="618" dirty="0">
                <a:solidFill>
                  <a:schemeClr val="accent1"/>
                </a:solidFill>
                <a:latin typeface="Arial" panose="020B0604020202020204" pitchFamily="34" charset="0"/>
                <a:cs typeface="Arial" panose="020B0604020202020204" pitchFamily="34" charset="0"/>
              </a:rPr>
              <a:t>© 2017 GALLAGHER BENEFIT SERVICES, INC. </a:t>
            </a:r>
          </a:p>
        </p:txBody>
      </p:sp>
    </p:spTree>
    <p:extLst>
      <p:ext uri="{BB962C8B-B14F-4D97-AF65-F5344CB8AC3E}">
        <p14:creationId xmlns:p14="http://schemas.microsoft.com/office/powerpoint/2010/main" val="3521931549"/>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with Bullets">
    <p:spTree>
      <p:nvGrpSpPr>
        <p:cNvPr id="1" name=""/>
        <p:cNvGrpSpPr/>
        <p:nvPr/>
      </p:nvGrpSpPr>
      <p:grpSpPr>
        <a:xfrm>
          <a:off x="0" y="0"/>
          <a:ext cx="0" cy="0"/>
          <a:chOff x="0" y="0"/>
          <a:chExt cx="0" cy="0"/>
        </a:xfrm>
      </p:grpSpPr>
      <p:sp>
        <p:nvSpPr>
          <p:cNvPr id="2" name="Title 1"/>
          <p:cNvSpPr>
            <a:spLocks noGrp="1"/>
          </p:cNvSpPr>
          <p:nvPr>
            <p:ph type="title"/>
          </p:nvPr>
        </p:nvSpPr>
        <p:spPr>
          <a:xfrm>
            <a:off x="224869" y="138896"/>
            <a:ext cx="8686800" cy="996696"/>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224869" y="1233345"/>
            <a:ext cx="8686800" cy="4881282"/>
          </a:xfrm>
        </p:spPr>
        <p:txBody>
          <a:bodyPr/>
          <a:lstStyle>
            <a:lvl1pPr marL="50424" indent="0">
              <a:lnSpc>
                <a:spcPct val="90000"/>
              </a:lnSpc>
              <a:spcBef>
                <a:spcPts val="480"/>
              </a:spcBef>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2983925"/>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30909" y="142876"/>
            <a:ext cx="8686800" cy="1000461"/>
          </a:xfrm>
          <a:prstGeom prst="rect">
            <a:avLst/>
          </a:prstGeom>
        </p:spPr>
        <p:txBody>
          <a:bodyPr/>
          <a:lstStyle>
            <a:lvl1pPr>
              <a:defRPr b="1"/>
            </a:lvl1pPr>
          </a:lstStyle>
          <a:p>
            <a:r>
              <a:rPr lang="en-US"/>
              <a:t>Click to edit Master title style</a:t>
            </a:r>
          </a:p>
        </p:txBody>
      </p:sp>
    </p:spTree>
    <p:extLst>
      <p:ext uri="{BB962C8B-B14F-4D97-AF65-F5344CB8AC3E}">
        <p14:creationId xmlns:p14="http://schemas.microsoft.com/office/powerpoint/2010/main" val="3450986680"/>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42640" y="750679"/>
            <a:ext cx="3230393" cy="548640"/>
          </a:xfrm>
          <a:prstGeom prst="rect">
            <a:avLst/>
          </a:prstGeom>
        </p:spPr>
      </p:pic>
      <p:sp>
        <p:nvSpPr>
          <p:cNvPr id="4" name="Title 1"/>
          <p:cNvSpPr>
            <a:spLocks noGrp="1"/>
          </p:cNvSpPr>
          <p:nvPr>
            <p:ph type="ctrTitle" hasCustomPrompt="1"/>
          </p:nvPr>
        </p:nvSpPr>
        <p:spPr>
          <a:xfrm>
            <a:off x="438346" y="4248569"/>
            <a:ext cx="7772400" cy="887506"/>
          </a:xfrm>
        </p:spPr>
        <p:txBody>
          <a:bodyPr lIns="0" tIns="0" rIns="0" bIns="0" anchor="t" anchorCtr="0">
            <a:noAutofit/>
          </a:bodyPr>
          <a:lstStyle>
            <a:lvl1pPr algn="l">
              <a:lnSpc>
                <a:spcPct val="100000"/>
              </a:lnSpc>
              <a:spcBef>
                <a:spcPts val="0"/>
              </a:spcBef>
              <a:defRPr sz="2824" b="1" cap="all" baseline="0">
                <a:solidFill>
                  <a:schemeClr val="accent1"/>
                </a:solidFill>
              </a:defRPr>
            </a:lvl1pPr>
          </a:lstStyle>
          <a:p>
            <a:r>
              <a:rPr lang="en-US"/>
              <a:t>BREAKER SLIDE</a:t>
            </a:r>
            <a:br>
              <a:rPr lang="en-US"/>
            </a:br>
            <a:endParaRPr lang="en-US"/>
          </a:p>
        </p:txBody>
      </p:sp>
      <p:sp>
        <p:nvSpPr>
          <p:cNvPr id="6" name="Subtitle 2"/>
          <p:cNvSpPr>
            <a:spLocks noGrp="1"/>
          </p:cNvSpPr>
          <p:nvPr>
            <p:ph type="subTitle" idx="1"/>
          </p:nvPr>
        </p:nvSpPr>
        <p:spPr>
          <a:xfrm>
            <a:off x="488489" y="5170657"/>
            <a:ext cx="5195455" cy="463969"/>
          </a:xfrm>
        </p:spPr>
        <p:txBody>
          <a:bodyPr anchor="t" anchorCtr="0">
            <a:noAutofit/>
          </a:bodyPr>
          <a:lstStyle>
            <a:lvl1pPr marL="0" indent="0" algn="l">
              <a:buNone/>
              <a:defRPr sz="1765" b="1" i="0">
                <a:solidFill>
                  <a:schemeClr val="accent3"/>
                </a:solidFill>
              </a:defRPr>
            </a:lvl1pPr>
            <a:lvl2pPr marL="449503" indent="0" algn="ctr">
              <a:buNone/>
              <a:defRPr>
                <a:solidFill>
                  <a:schemeClr val="tx1">
                    <a:tint val="75000"/>
                  </a:schemeClr>
                </a:solidFill>
              </a:defRPr>
            </a:lvl2pPr>
            <a:lvl3pPr marL="899008" indent="0" algn="ctr">
              <a:buNone/>
              <a:defRPr>
                <a:solidFill>
                  <a:schemeClr val="tx1">
                    <a:tint val="75000"/>
                  </a:schemeClr>
                </a:solidFill>
              </a:defRPr>
            </a:lvl3pPr>
            <a:lvl4pPr marL="1348511" indent="0" algn="ctr">
              <a:buNone/>
              <a:defRPr>
                <a:solidFill>
                  <a:schemeClr val="tx1">
                    <a:tint val="75000"/>
                  </a:schemeClr>
                </a:solidFill>
              </a:defRPr>
            </a:lvl4pPr>
            <a:lvl5pPr marL="1798015" indent="0" algn="ctr">
              <a:buNone/>
              <a:defRPr>
                <a:solidFill>
                  <a:schemeClr val="tx1">
                    <a:tint val="75000"/>
                  </a:schemeClr>
                </a:solidFill>
              </a:defRPr>
            </a:lvl5pPr>
            <a:lvl6pPr marL="2247519" indent="0" algn="ctr">
              <a:buNone/>
              <a:defRPr>
                <a:solidFill>
                  <a:schemeClr val="tx1">
                    <a:tint val="75000"/>
                  </a:schemeClr>
                </a:solidFill>
              </a:defRPr>
            </a:lvl6pPr>
            <a:lvl7pPr marL="2697023" indent="0" algn="ctr">
              <a:buNone/>
              <a:defRPr>
                <a:solidFill>
                  <a:schemeClr val="tx1">
                    <a:tint val="75000"/>
                  </a:schemeClr>
                </a:solidFill>
              </a:defRPr>
            </a:lvl7pPr>
            <a:lvl8pPr marL="3146526" indent="0" algn="ctr">
              <a:buNone/>
              <a:defRPr>
                <a:solidFill>
                  <a:schemeClr val="tx1">
                    <a:tint val="75000"/>
                  </a:schemeClr>
                </a:solidFill>
              </a:defRPr>
            </a:lvl8pPr>
            <a:lvl9pPr marL="3596031"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1320868043"/>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ank You Slide Minneapolis ">
    <p:bg>
      <p:bgPr>
        <a:gradFill flip="none" rotWithShape="1">
          <a:gsLst>
            <a:gs pos="0">
              <a:srgbClr val="94AE37">
                <a:alpha val="75000"/>
              </a:srgbClr>
            </a:gs>
            <a:gs pos="38000">
              <a:schemeClr val="tx2"/>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6" name="Rectangle 5"/>
          <p:cNvSpPr/>
          <p:nvPr userDrawn="1"/>
        </p:nvSpPr>
        <p:spPr>
          <a:xfrm>
            <a:off x="974" y="4314497"/>
            <a:ext cx="9144000" cy="2543505"/>
          </a:xfrm>
          <a:prstGeom prst="rect">
            <a:avLst/>
          </a:prstGeom>
          <a:gradFill flip="none" rotWithShape="1">
            <a:gsLst>
              <a:gs pos="70000">
                <a:schemeClr val="bg1"/>
              </a:gs>
              <a:gs pos="35000">
                <a:schemeClr val="bg1"/>
              </a:gs>
            </a:gsLst>
            <a:lin ang="0" scaled="1"/>
            <a:tileRect/>
          </a:gradFill>
          <a:ln>
            <a:noFill/>
          </a:ln>
          <a:effectLst>
            <a:outerShdw blurRad="40000" dist="23000" dir="5400000" rotWithShape="0">
              <a:schemeClr val="tx1">
                <a:alpha val="10000"/>
              </a:schemeClr>
            </a:outerShdw>
          </a:effectLst>
        </p:spPr>
        <p:style>
          <a:lnRef idx="1">
            <a:schemeClr val="accent1"/>
          </a:lnRef>
          <a:fillRef idx="3">
            <a:schemeClr val="accent1"/>
          </a:fillRef>
          <a:effectRef idx="2">
            <a:schemeClr val="accent1"/>
          </a:effectRef>
          <a:fontRef idx="minor">
            <a:schemeClr val="lt1"/>
          </a:fontRef>
        </p:style>
        <p:txBody>
          <a:bodyPr lIns="80673" tIns="40336" rIns="80673" bIns="40336" rtlCol="0" anchor="ctr"/>
          <a:lstStyle/>
          <a:p>
            <a:pPr algn="ctr"/>
            <a:endParaRPr lang="en-US" sz="1588" dirty="0">
              <a:solidFill>
                <a:prstClr val="white"/>
              </a:solidFill>
            </a:endParaRPr>
          </a:p>
        </p:txBody>
      </p:sp>
      <p:sp>
        <p:nvSpPr>
          <p:cNvPr id="2" name="Title 1"/>
          <p:cNvSpPr>
            <a:spLocks noGrp="1"/>
          </p:cNvSpPr>
          <p:nvPr>
            <p:ph type="ctrTitle" hasCustomPrompt="1"/>
          </p:nvPr>
        </p:nvSpPr>
        <p:spPr>
          <a:xfrm>
            <a:off x="438347" y="4757254"/>
            <a:ext cx="4133654" cy="1297791"/>
          </a:xfrm>
        </p:spPr>
        <p:txBody>
          <a:bodyPr lIns="0" tIns="0" rIns="0" bIns="0" anchor="t" anchorCtr="0">
            <a:noAutofit/>
          </a:bodyPr>
          <a:lstStyle>
            <a:lvl1pPr algn="l">
              <a:lnSpc>
                <a:spcPts val="4129"/>
              </a:lnSpc>
              <a:spcBef>
                <a:spcPts val="0"/>
              </a:spcBef>
              <a:defRPr sz="3530" b="1" cap="none" baseline="0">
                <a:solidFill>
                  <a:schemeClr val="accent1"/>
                </a:solidFill>
              </a:defRPr>
            </a:lvl1pPr>
          </a:lstStyle>
          <a:p>
            <a:r>
              <a:rPr lang="en-US"/>
              <a:t>Thank You</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 y="4304321"/>
            <a:ext cx="9143820" cy="43542"/>
          </a:xfrm>
          <a:prstGeom prst="rect">
            <a:avLst/>
          </a:prstGeom>
          <a:effectLst>
            <a:outerShdw blurRad="50800" dist="38100" dir="16200000" rotWithShape="0">
              <a:prstClr val="black">
                <a:alpha val="40000"/>
              </a:prstClr>
            </a:outerShdw>
          </a:effectLst>
        </p:spPr>
      </p:pic>
      <p:sp>
        <p:nvSpPr>
          <p:cNvPr id="15" name="Picture Placeholder 7"/>
          <p:cNvSpPr>
            <a:spLocks noGrp="1"/>
          </p:cNvSpPr>
          <p:nvPr>
            <p:ph type="pic" sz="quarter" idx="13"/>
          </p:nvPr>
        </p:nvSpPr>
        <p:spPr>
          <a:xfrm>
            <a:off x="0" y="2"/>
            <a:ext cx="9144000" cy="4304321"/>
          </a:xfrm>
        </p:spPr>
        <p:txBody>
          <a:bodyPr>
            <a:normAutofit/>
          </a:bodyPr>
          <a:lstStyle>
            <a:lvl1pPr marL="0" indent="0" algn="ctr">
              <a:buNone/>
              <a:defRPr sz="882">
                <a:solidFill>
                  <a:schemeClr val="tx2"/>
                </a:solidFill>
              </a:defRPr>
            </a:lvl1pPr>
          </a:lstStyle>
          <a:p>
            <a:r>
              <a:rPr lang="en-US" dirty="0"/>
              <a:t>Click icon to add picture</a:t>
            </a:r>
          </a:p>
        </p:txBody>
      </p:sp>
      <p:cxnSp>
        <p:nvCxnSpPr>
          <p:cNvPr id="14" name="Straight Connector 13"/>
          <p:cNvCxnSpPr/>
          <p:nvPr userDrawn="1"/>
        </p:nvCxnSpPr>
        <p:spPr>
          <a:xfrm>
            <a:off x="5247999" y="4727740"/>
            <a:ext cx="0" cy="887506"/>
          </a:xfrm>
          <a:prstGeom prst="line">
            <a:avLst/>
          </a:prstGeom>
        </p:spPr>
        <p:style>
          <a:lnRef idx="2">
            <a:schemeClr val="accent1"/>
          </a:lnRef>
          <a:fillRef idx="0">
            <a:schemeClr val="accent1"/>
          </a:fillRef>
          <a:effectRef idx="1">
            <a:schemeClr val="accent1"/>
          </a:effectRef>
          <a:fontRef idx="minor">
            <a:schemeClr val="tx1"/>
          </a:fontRef>
        </p:style>
      </p:cxnSp>
      <p:sp>
        <p:nvSpPr>
          <p:cNvPr id="18" name="TextBox 17"/>
          <p:cNvSpPr txBox="1"/>
          <p:nvPr userDrawn="1"/>
        </p:nvSpPr>
        <p:spPr>
          <a:xfrm>
            <a:off x="5253795" y="4723406"/>
            <a:ext cx="3574473" cy="744306"/>
          </a:xfrm>
          <a:prstGeom prst="rect">
            <a:avLst/>
          </a:prstGeom>
          <a:noFill/>
        </p:spPr>
        <p:txBody>
          <a:bodyPr wrap="square" rtlCol="0">
            <a:spAutoFit/>
          </a:bodyPr>
          <a:lstStyle/>
          <a:p>
            <a:pPr marL="0" indent="0"/>
            <a:r>
              <a:rPr lang="en-US" sz="1059" b="1" dirty="0">
                <a:solidFill>
                  <a:schemeClr val="accent1"/>
                </a:solidFill>
                <a:latin typeface="+mj-lt"/>
              </a:rPr>
              <a:t>Integrated Healthcare Strategies </a:t>
            </a:r>
            <a:br>
              <a:rPr lang="en-US" sz="1059" b="1" dirty="0">
                <a:solidFill>
                  <a:schemeClr val="accent1"/>
                </a:solidFill>
                <a:latin typeface="+mj-lt"/>
              </a:rPr>
            </a:br>
            <a:r>
              <a:rPr lang="en-US" sz="1059" b="1" dirty="0">
                <a:solidFill>
                  <a:schemeClr val="accent1"/>
                </a:solidFill>
                <a:latin typeface="+mj-lt"/>
              </a:rPr>
              <a:t>a</a:t>
            </a:r>
            <a:r>
              <a:rPr lang="en-US" sz="1059" b="1" baseline="0" dirty="0">
                <a:solidFill>
                  <a:schemeClr val="accent1"/>
                </a:solidFill>
                <a:latin typeface="+mj-lt"/>
              </a:rPr>
              <a:t> division of Gallagher Benefit Services, Inc.</a:t>
            </a:r>
          </a:p>
          <a:p>
            <a:pPr marL="0" indent="0"/>
            <a:r>
              <a:rPr lang="en-US" sz="1059" b="1" baseline="0" dirty="0">
                <a:solidFill>
                  <a:schemeClr val="accent1"/>
                </a:solidFill>
                <a:latin typeface="+mj-lt"/>
              </a:rPr>
              <a:t>901 Marquette Ave South, Suite 2100</a:t>
            </a:r>
          </a:p>
          <a:p>
            <a:pPr marL="0" indent="0"/>
            <a:r>
              <a:rPr lang="en-US" sz="1059" b="1" baseline="0" dirty="0">
                <a:solidFill>
                  <a:schemeClr val="accent1"/>
                </a:solidFill>
                <a:latin typeface="+mj-lt"/>
              </a:rPr>
              <a:t>Minneapolis, MN 55402</a:t>
            </a:r>
          </a:p>
        </p:txBody>
      </p:sp>
      <p:sp>
        <p:nvSpPr>
          <p:cNvPr id="25" name="Text Placeholder 6"/>
          <p:cNvSpPr txBox="1">
            <a:spLocks/>
          </p:cNvSpPr>
          <p:nvPr userDrawn="1"/>
        </p:nvSpPr>
        <p:spPr>
          <a:xfrm>
            <a:off x="5331126" y="6102212"/>
            <a:ext cx="3031825" cy="363071"/>
          </a:xfrm>
          <a:prstGeom prst="rect">
            <a:avLst/>
          </a:prstGeom>
        </p:spPr>
        <p:txBody>
          <a:bodyPr vert="horz" lIns="0" tIns="0" rIns="0" bIns="0" rtlCol="0" anchor="b" anchorCtr="0"/>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algn="r" defTabSz="449505" rtl="0" eaLnBrk="1" fontAlgn="auto" latinLnBrk="0" hangingPunct="1">
              <a:lnSpc>
                <a:spcPct val="100000"/>
              </a:lnSpc>
              <a:spcBef>
                <a:spcPct val="20000"/>
              </a:spcBef>
              <a:spcAft>
                <a:spcPts val="0"/>
              </a:spcAft>
              <a:buClrTx/>
              <a:buSzTx/>
              <a:buFont typeface="Arial"/>
              <a:buNone/>
              <a:tabLst/>
              <a:defRPr/>
            </a:pPr>
            <a:r>
              <a:rPr lang="en-US" sz="618" dirty="0">
                <a:solidFill>
                  <a:schemeClr val="accent1"/>
                </a:solidFill>
                <a:latin typeface="Arial" panose="020B0604020202020204" pitchFamily="34" charset="0"/>
                <a:cs typeface="Arial" panose="020B0604020202020204" pitchFamily="34" charset="0"/>
              </a:rPr>
              <a:t>ARTHUR J. GALLAGHER &amp; CO.</a:t>
            </a:r>
            <a:r>
              <a:rPr lang="en-US" sz="618" baseline="0" dirty="0">
                <a:solidFill>
                  <a:schemeClr val="accent1"/>
                </a:solidFill>
                <a:latin typeface="Arial" panose="020B0604020202020204" pitchFamily="34" charset="0"/>
                <a:cs typeface="Arial" panose="020B0604020202020204" pitchFamily="34" charset="0"/>
              </a:rPr>
              <a:t>  </a:t>
            </a:r>
            <a:r>
              <a:rPr lang="en-US" sz="618" dirty="0">
                <a:solidFill>
                  <a:schemeClr val="accent1"/>
                </a:solidFill>
                <a:latin typeface="Arial" panose="020B0604020202020204" pitchFamily="34" charset="0"/>
                <a:cs typeface="Arial" panose="020B0604020202020204" pitchFamily="34" charset="0"/>
              </a:rPr>
              <a:t>|</a:t>
            </a:r>
            <a:r>
              <a:rPr lang="en-US" sz="618" baseline="0" dirty="0">
                <a:solidFill>
                  <a:schemeClr val="accent1"/>
                </a:solidFill>
                <a:latin typeface="Arial" panose="020B0604020202020204" pitchFamily="34" charset="0"/>
                <a:cs typeface="Arial" panose="020B0604020202020204" pitchFamily="34" charset="0"/>
              </a:rPr>
              <a:t>  </a:t>
            </a:r>
            <a:r>
              <a:rPr sz="618" dirty="0">
                <a:solidFill>
                  <a:schemeClr val="accent1"/>
                </a:solidFill>
                <a:latin typeface="Arial" panose="020B0604020202020204" pitchFamily="34" charset="0"/>
                <a:cs typeface="Arial" panose="020B0604020202020204" pitchFamily="34" charset="0"/>
              </a:rPr>
              <a:t>BUSINESS WITHOUT BARRIERS™</a:t>
            </a:r>
          </a:p>
        </p:txBody>
      </p:sp>
      <p:sp>
        <p:nvSpPr>
          <p:cNvPr id="26" name="Text Placeholder 6"/>
          <p:cNvSpPr txBox="1">
            <a:spLocks/>
          </p:cNvSpPr>
          <p:nvPr userDrawn="1"/>
        </p:nvSpPr>
        <p:spPr>
          <a:xfrm>
            <a:off x="457200" y="6102212"/>
            <a:ext cx="3031825" cy="363071"/>
          </a:xfrm>
          <a:prstGeom prst="rect">
            <a:avLst/>
          </a:prstGeom>
        </p:spPr>
        <p:txBody>
          <a:bodyPr vert="horz" lIns="0" tIns="0" rIns="0" bIns="0" rtlCol="0" anchor="b" anchorCtr="0"/>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algn="l" defTabSz="449505" rtl="0" eaLnBrk="1" fontAlgn="auto" latinLnBrk="0" hangingPunct="1">
              <a:lnSpc>
                <a:spcPct val="100000"/>
              </a:lnSpc>
              <a:spcBef>
                <a:spcPct val="20000"/>
              </a:spcBef>
              <a:spcAft>
                <a:spcPts val="0"/>
              </a:spcAft>
              <a:buClrTx/>
              <a:buSzTx/>
              <a:buFont typeface="Arial"/>
              <a:buNone/>
              <a:tabLst/>
              <a:defRPr/>
            </a:pPr>
            <a:r>
              <a:rPr lang="en-US" sz="618" dirty="0">
                <a:solidFill>
                  <a:schemeClr val="accent1"/>
                </a:solidFill>
                <a:latin typeface="Arial" panose="020B0604020202020204" pitchFamily="34" charset="0"/>
                <a:cs typeface="Arial" panose="020B0604020202020204" pitchFamily="34" charset="0"/>
              </a:rPr>
              <a:t>© 2015 GALLAGHER BENEFIT SERVICES, INC. </a:t>
            </a:r>
          </a:p>
        </p:txBody>
      </p:sp>
      <p:sp>
        <p:nvSpPr>
          <p:cNvPr id="27" name="Text Placeholder 6"/>
          <p:cNvSpPr txBox="1">
            <a:spLocks/>
          </p:cNvSpPr>
          <p:nvPr userDrawn="1"/>
        </p:nvSpPr>
        <p:spPr>
          <a:xfrm>
            <a:off x="8486784" y="6101185"/>
            <a:ext cx="397933" cy="365125"/>
          </a:xfrm>
          <a:prstGeom prst="rect">
            <a:avLst/>
          </a:prstGeom>
        </p:spPr>
        <p:txBody>
          <a:bodyPr vert="horz" lIns="89896" tIns="44948" rIns="89896" bIns="44948" rtlCol="0" anchor="b"/>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r" defTabSz="449505" rtl="0" eaLnBrk="1" fontAlgn="auto" latinLnBrk="0" hangingPunct="1">
              <a:lnSpc>
                <a:spcPct val="100000"/>
              </a:lnSpc>
              <a:spcBef>
                <a:spcPts val="0"/>
              </a:spcBef>
              <a:spcAft>
                <a:spcPts val="0"/>
              </a:spcAft>
              <a:buClrTx/>
              <a:buSzTx/>
              <a:buFontTx/>
              <a:buNone/>
              <a:tabLst/>
              <a:defRPr/>
            </a:pPr>
            <a:fld id="{AFC498C4-BF98-4388-B857-2CA44AA57072}" type="slidenum">
              <a:rPr kumimoji="0" lang="en-US" sz="882" b="0" i="0" u="none" strike="noStrike" kern="1200" cap="none" spc="0" normalizeH="0" baseline="0" noProof="0" smtClean="0">
                <a:ln>
                  <a:noFill/>
                </a:ln>
                <a:solidFill>
                  <a:schemeClr val="accent1"/>
                </a:solidFill>
                <a:effectLst/>
                <a:uLnTx/>
                <a:uFillTx/>
                <a:latin typeface="Arial" panose="020B0604020202020204" pitchFamily="34" charset="0"/>
                <a:ea typeface="+mn-ea"/>
                <a:cs typeface="Arial" panose="020B0604020202020204" pitchFamily="34" charset="0"/>
              </a:rPr>
              <a:pPr marL="0" marR="0" lvl="0" indent="0" algn="r" defTabSz="449505" rtl="0" eaLnBrk="1" fontAlgn="auto" latinLnBrk="0" hangingPunct="1">
                <a:lnSpc>
                  <a:spcPct val="100000"/>
                </a:lnSpc>
                <a:spcBef>
                  <a:spcPts val="0"/>
                </a:spcBef>
                <a:spcAft>
                  <a:spcPts val="0"/>
                </a:spcAft>
                <a:buClrTx/>
                <a:buSzTx/>
                <a:buFontTx/>
                <a:buNone/>
                <a:tabLst/>
                <a:defRPr/>
              </a:pPr>
              <a:t>‹#›</a:t>
            </a:fld>
            <a:endParaRPr kumimoji="0" lang="en-US" sz="618" b="0" i="0" u="none" strike="noStrike" kern="1200" cap="none" spc="0" normalizeH="0" baseline="0" noProof="0" dirty="0">
              <a:ln>
                <a:noFill/>
              </a:ln>
              <a:solidFill>
                <a:schemeClr val="accent1"/>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078006198"/>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ank You Slide Kansas City">
    <p:bg>
      <p:bgPr>
        <a:gradFill flip="none" rotWithShape="1">
          <a:gsLst>
            <a:gs pos="0">
              <a:srgbClr val="94AE37">
                <a:alpha val="75000"/>
              </a:srgbClr>
            </a:gs>
            <a:gs pos="38000">
              <a:schemeClr val="tx2"/>
            </a:gs>
          </a:gsLst>
          <a:path path="circle">
            <a:fillToRect t="100000" r="100000"/>
          </a:path>
          <a:tileRect l="-100000" b="-100000"/>
        </a:gradFill>
        <a:effectLst/>
      </p:bgPr>
    </p:bg>
    <p:spTree>
      <p:nvGrpSpPr>
        <p:cNvPr id="1" name=""/>
        <p:cNvGrpSpPr/>
        <p:nvPr/>
      </p:nvGrpSpPr>
      <p:grpSpPr>
        <a:xfrm>
          <a:off x="0" y="0"/>
          <a:ext cx="0" cy="0"/>
          <a:chOff x="0" y="0"/>
          <a:chExt cx="0" cy="0"/>
        </a:xfrm>
      </p:grpSpPr>
      <p:sp>
        <p:nvSpPr>
          <p:cNvPr id="6" name="Rectangle 5"/>
          <p:cNvSpPr/>
          <p:nvPr userDrawn="1"/>
        </p:nvSpPr>
        <p:spPr>
          <a:xfrm>
            <a:off x="974" y="4314497"/>
            <a:ext cx="9144000" cy="2543505"/>
          </a:xfrm>
          <a:prstGeom prst="rect">
            <a:avLst/>
          </a:prstGeom>
          <a:gradFill flip="none" rotWithShape="1">
            <a:gsLst>
              <a:gs pos="70000">
                <a:schemeClr val="bg1"/>
              </a:gs>
              <a:gs pos="35000">
                <a:schemeClr val="bg1"/>
              </a:gs>
            </a:gsLst>
            <a:lin ang="0" scaled="1"/>
            <a:tileRect/>
          </a:gradFill>
          <a:ln>
            <a:noFill/>
          </a:ln>
          <a:effectLst>
            <a:outerShdw blurRad="40000" dist="23000" dir="5400000" rotWithShape="0">
              <a:schemeClr val="tx1">
                <a:alpha val="10000"/>
              </a:schemeClr>
            </a:outerShdw>
          </a:effectLst>
        </p:spPr>
        <p:style>
          <a:lnRef idx="1">
            <a:schemeClr val="accent1"/>
          </a:lnRef>
          <a:fillRef idx="3">
            <a:schemeClr val="accent1"/>
          </a:fillRef>
          <a:effectRef idx="2">
            <a:schemeClr val="accent1"/>
          </a:effectRef>
          <a:fontRef idx="minor">
            <a:schemeClr val="lt1"/>
          </a:fontRef>
        </p:style>
        <p:txBody>
          <a:bodyPr lIns="80673" tIns="40336" rIns="80673" bIns="40336" rtlCol="0" anchor="ctr"/>
          <a:lstStyle/>
          <a:p>
            <a:pPr algn="ctr"/>
            <a:endParaRPr lang="en-US" sz="1588" dirty="0">
              <a:solidFill>
                <a:prstClr val="white"/>
              </a:solidFill>
            </a:endParaRPr>
          </a:p>
        </p:txBody>
      </p:sp>
      <p:sp>
        <p:nvSpPr>
          <p:cNvPr id="2" name="Title 1"/>
          <p:cNvSpPr>
            <a:spLocks noGrp="1"/>
          </p:cNvSpPr>
          <p:nvPr>
            <p:ph type="ctrTitle" hasCustomPrompt="1"/>
          </p:nvPr>
        </p:nvSpPr>
        <p:spPr>
          <a:xfrm>
            <a:off x="438347" y="4757254"/>
            <a:ext cx="4133654" cy="1297791"/>
          </a:xfrm>
        </p:spPr>
        <p:txBody>
          <a:bodyPr lIns="0" tIns="0" rIns="0" bIns="0" anchor="t" anchorCtr="0">
            <a:noAutofit/>
          </a:bodyPr>
          <a:lstStyle>
            <a:lvl1pPr algn="l">
              <a:lnSpc>
                <a:spcPts val="4129"/>
              </a:lnSpc>
              <a:spcBef>
                <a:spcPts val="0"/>
              </a:spcBef>
              <a:defRPr sz="3530" b="1" cap="none" baseline="0">
                <a:solidFill>
                  <a:schemeClr val="accent1"/>
                </a:solidFill>
              </a:defRPr>
            </a:lvl1pPr>
          </a:lstStyle>
          <a:p>
            <a:r>
              <a:rPr lang="en-US"/>
              <a:t>Thank You</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 y="4304321"/>
            <a:ext cx="9143820" cy="43542"/>
          </a:xfrm>
          <a:prstGeom prst="rect">
            <a:avLst/>
          </a:prstGeom>
          <a:effectLst>
            <a:outerShdw blurRad="50800" dist="38100" dir="16200000" rotWithShape="0">
              <a:prstClr val="black">
                <a:alpha val="40000"/>
              </a:prstClr>
            </a:outerShdw>
          </a:effectLst>
        </p:spPr>
      </p:pic>
      <p:sp>
        <p:nvSpPr>
          <p:cNvPr id="15" name="Picture Placeholder 7"/>
          <p:cNvSpPr>
            <a:spLocks noGrp="1"/>
          </p:cNvSpPr>
          <p:nvPr>
            <p:ph type="pic" sz="quarter" idx="13"/>
          </p:nvPr>
        </p:nvSpPr>
        <p:spPr>
          <a:xfrm>
            <a:off x="0" y="2"/>
            <a:ext cx="9144000" cy="4304321"/>
          </a:xfrm>
        </p:spPr>
        <p:txBody>
          <a:bodyPr>
            <a:normAutofit/>
          </a:bodyPr>
          <a:lstStyle>
            <a:lvl1pPr marL="0" indent="0" algn="ctr">
              <a:buNone/>
              <a:defRPr sz="882">
                <a:solidFill>
                  <a:schemeClr val="tx2"/>
                </a:solidFill>
              </a:defRPr>
            </a:lvl1pPr>
          </a:lstStyle>
          <a:p>
            <a:r>
              <a:rPr lang="en-US" dirty="0"/>
              <a:t>Click icon to add picture</a:t>
            </a:r>
          </a:p>
        </p:txBody>
      </p:sp>
      <p:cxnSp>
        <p:nvCxnSpPr>
          <p:cNvPr id="14" name="Straight Connector 13"/>
          <p:cNvCxnSpPr/>
          <p:nvPr userDrawn="1"/>
        </p:nvCxnSpPr>
        <p:spPr>
          <a:xfrm>
            <a:off x="5247999" y="4727740"/>
            <a:ext cx="0" cy="887506"/>
          </a:xfrm>
          <a:prstGeom prst="line">
            <a:avLst/>
          </a:prstGeom>
        </p:spPr>
        <p:style>
          <a:lnRef idx="2">
            <a:schemeClr val="accent1"/>
          </a:lnRef>
          <a:fillRef idx="0">
            <a:schemeClr val="accent1"/>
          </a:fillRef>
          <a:effectRef idx="1">
            <a:schemeClr val="accent1"/>
          </a:effectRef>
          <a:fontRef idx="minor">
            <a:schemeClr val="tx1"/>
          </a:fontRef>
        </p:style>
      </p:cxnSp>
      <p:sp>
        <p:nvSpPr>
          <p:cNvPr id="18" name="TextBox 17"/>
          <p:cNvSpPr txBox="1"/>
          <p:nvPr userDrawn="1"/>
        </p:nvSpPr>
        <p:spPr>
          <a:xfrm>
            <a:off x="5253795" y="4723406"/>
            <a:ext cx="3574473" cy="744306"/>
          </a:xfrm>
          <a:prstGeom prst="rect">
            <a:avLst/>
          </a:prstGeom>
          <a:noFill/>
        </p:spPr>
        <p:txBody>
          <a:bodyPr wrap="square" rtlCol="0">
            <a:spAutoFit/>
          </a:bodyPr>
          <a:lstStyle/>
          <a:p>
            <a:pPr marL="0" indent="0"/>
            <a:r>
              <a:rPr lang="en-US" sz="1059" b="1" dirty="0">
                <a:solidFill>
                  <a:schemeClr val="accent1"/>
                </a:solidFill>
                <a:latin typeface="+mj-lt"/>
              </a:rPr>
              <a:t>Integrated Healthcare Strategies </a:t>
            </a:r>
            <a:br>
              <a:rPr lang="en-US" sz="1059" b="1" dirty="0">
                <a:solidFill>
                  <a:schemeClr val="accent1"/>
                </a:solidFill>
                <a:latin typeface="+mj-lt"/>
              </a:rPr>
            </a:br>
            <a:r>
              <a:rPr lang="en-US" sz="1059" b="1" dirty="0">
                <a:solidFill>
                  <a:schemeClr val="accent1"/>
                </a:solidFill>
                <a:latin typeface="+mj-lt"/>
              </a:rPr>
              <a:t>a</a:t>
            </a:r>
            <a:r>
              <a:rPr lang="en-US" sz="1059" b="1" baseline="0" dirty="0">
                <a:solidFill>
                  <a:schemeClr val="accent1"/>
                </a:solidFill>
                <a:latin typeface="+mj-lt"/>
              </a:rPr>
              <a:t> division of Gallagher Benefit Services, Inc.</a:t>
            </a:r>
          </a:p>
          <a:p>
            <a:r>
              <a:rPr lang="en-US" sz="1059" b="1" kern="1200" dirty="0">
                <a:solidFill>
                  <a:schemeClr val="accent1"/>
                </a:solidFill>
                <a:latin typeface="+mj-lt"/>
                <a:ea typeface="+mn-ea"/>
                <a:cs typeface="+mn-cs"/>
              </a:rPr>
              <a:t>801 West 47th Street, Suite 300</a:t>
            </a:r>
          </a:p>
          <a:p>
            <a:r>
              <a:rPr lang="en-US" sz="1059" b="1" kern="1200" dirty="0">
                <a:solidFill>
                  <a:schemeClr val="accent1"/>
                </a:solidFill>
                <a:latin typeface="+mj-lt"/>
                <a:ea typeface="+mn-ea"/>
                <a:cs typeface="+mn-cs"/>
              </a:rPr>
              <a:t>Kansas City, MO 64112</a:t>
            </a:r>
            <a:endParaRPr lang="en-US" sz="1059" b="1" baseline="0" dirty="0">
              <a:solidFill>
                <a:schemeClr val="accent1"/>
              </a:solidFill>
              <a:latin typeface="+mj-lt"/>
            </a:endParaRPr>
          </a:p>
        </p:txBody>
      </p:sp>
      <p:sp>
        <p:nvSpPr>
          <p:cNvPr id="25" name="Text Placeholder 6"/>
          <p:cNvSpPr txBox="1">
            <a:spLocks/>
          </p:cNvSpPr>
          <p:nvPr userDrawn="1"/>
        </p:nvSpPr>
        <p:spPr>
          <a:xfrm>
            <a:off x="5331126" y="6102212"/>
            <a:ext cx="3031825" cy="363071"/>
          </a:xfrm>
          <a:prstGeom prst="rect">
            <a:avLst/>
          </a:prstGeom>
        </p:spPr>
        <p:txBody>
          <a:bodyPr vert="horz" lIns="0" tIns="0" rIns="0" bIns="0" rtlCol="0" anchor="b" anchorCtr="0"/>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algn="r" defTabSz="449505" rtl="0" eaLnBrk="1" fontAlgn="auto" latinLnBrk="0" hangingPunct="1">
              <a:lnSpc>
                <a:spcPct val="100000"/>
              </a:lnSpc>
              <a:spcBef>
                <a:spcPct val="20000"/>
              </a:spcBef>
              <a:spcAft>
                <a:spcPts val="0"/>
              </a:spcAft>
              <a:buClrTx/>
              <a:buSzTx/>
              <a:buFont typeface="Arial"/>
              <a:buNone/>
              <a:tabLst/>
              <a:defRPr/>
            </a:pPr>
            <a:r>
              <a:rPr lang="en-US" sz="618" dirty="0">
                <a:solidFill>
                  <a:schemeClr val="accent1"/>
                </a:solidFill>
                <a:latin typeface="Arial" panose="020B0604020202020204" pitchFamily="34" charset="0"/>
                <a:cs typeface="Arial" panose="020B0604020202020204" pitchFamily="34" charset="0"/>
              </a:rPr>
              <a:t>ARTHUR J. GALLAGHER &amp; CO.</a:t>
            </a:r>
            <a:r>
              <a:rPr lang="en-US" sz="618" baseline="0" dirty="0">
                <a:solidFill>
                  <a:schemeClr val="accent1"/>
                </a:solidFill>
                <a:latin typeface="Arial" panose="020B0604020202020204" pitchFamily="34" charset="0"/>
                <a:cs typeface="Arial" panose="020B0604020202020204" pitchFamily="34" charset="0"/>
              </a:rPr>
              <a:t>  </a:t>
            </a:r>
            <a:r>
              <a:rPr lang="en-US" sz="618" dirty="0">
                <a:solidFill>
                  <a:schemeClr val="accent1"/>
                </a:solidFill>
                <a:latin typeface="Arial" panose="020B0604020202020204" pitchFamily="34" charset="0"/>
                <a:cs typeface="Arial" panose="020B0604020202020204" pitchFamily="34" charset="0"/>
              </a:rPr>
              <a:t>|</a:t>
            </a:r>
            <a:r>
              <a:rPr lang="en-US" sz="618" baseline="0" dirty="0">
                <a:solidFill>
                  <a:schemeClr val="accent1"/>
                </a:solidFill>
                <a:latin typeface="Arial" panose="020B0604020202020204" pitchFamily="34" charset="0"/>
                <a:cs typeface="Arial" panose="020B0604020202020204" pitchFamily="34" charset="0"/>
              </a:rPr>
              <a:t>  </a:t>
            </a:r>
            <a:r>
              <a:rPr sz="618" dirty="0">
                <a:solidFill>
                  <a:schemeClr val="accent1"/>
                </a:solidFill>
                <a:latin typeface="Arial" panose="020B0604020202020204" pitchFamily="34" charset="0"/>
                <a:cs typeface="Arial" panose="020B0604020202020204" pitchFamily="34" charset="0"/>
              </a:rPr>
              <a:t>BUSINESS WITHOUT BARRIERS™</a:t>
            </a:r>
          </a:p>
        </p:txBody>
      </p:sp>
      <p:sp>
        <p:nvSpPr>
          <p:cNvPr id="26" name="Text Placeholder 6"/>
          <p:cNvSpPr txBox="1">
            <a:spLocks/>
          </p:cNvSpPr>
          <p:nvPr userDrawn="1"/>
        </p:nvSpPr>
        <p:spPr>
          <a:xfrm>
            <a:off x="457200" y="6102212"/>
            <a:ext cx="3031825" cy="363071"/>
          </a:xfrm>
          <a:prstGeom prst="rect">
            <a:avLst/>
          </a:prstGeom>
        </p:spPr>
        <p:txBody>
          <a:bodyPr vert="horz" lIns="0" tIns="0" rIns="0" bIns="0" rtlCol="0" anchor="b" anchorCtr="0"/>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algn="l" defTabSz="449505" rtl="0" eaLnBrk="1" fontAlgn="auto" latinLnBrk="0" hangingPunct="1">
              <a:lnSpc>
                <a:spcPct val="100000"/>
              </a:lnSpc>
              <a:spcBef>
                <a:spcPct val="20000"/>
              </a:spcBef>
              <a:spcAft>
                <a:spcPts val="0"/>
              </a:spcAft>
              <a:buClrTx/>
              <a:buSzTx/>
              <a:buFont typeface="Arial"/>
              <a:buNone/>
              <a:tabLst/>
              <a:defRPr/>
            </a:pPr>
            <a:r>
              <a:rPr lang="en-US" sz="618" dirty="0">
                <a:solidFill>
                  <a:schemeClr val="accent1"/>
                </a:solidFill>
                <a:latin typeface="Arial" panose="020B0604020202020204" pitchFamily="34" charset="0"/>
                <a:cs typeface="Arial" panose="020B0604020202020204" pitchFamily="34" charset="0"/>
              </a:rPr>
              <a:t>© 2015 GALLAGHER BENEFIT SERVICES, INC. </a:t>
            </a:r>
          </a:p>
        </p:txBody>
      </p:sp>
      <p:sp>
        <p:nvSpPr>
          <p:cNvPr id="27" name="Text Placeholder 6"/>
          <p:cNvSpPr txBox="1">
            <a:spLocks/>
          </p:cNvSpPr>
          <p:nvPr userDrawn="1"/>
        </p:nvSpPr>
        <p:spPr>
          <a:xfrm>
            <a:off x="8486784" y="6101185"/>
            <a:ext cx="397933" cy="365125"/>
          </a:xfrm>
          <a:prstGeom prst="rect">
            <a:avLst/>
          </a:prstGeom>
        </p:spPr>
        <p:txBody>
          <a:bodyPr vert="horz" lIns="89896" tIns="44948" rIns="89896" bIns="44948" rtlCol="0" anchor="b"/>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r" defTabSz="449505" rtl="0" eaLnBrk="1" fontAlgn="auto" latinLnBrk="0" hangingPunct="1">
              <a:lnSpc>
                <a:spcPct val="100000"/>
              </a:lnSpc>
              <a:spcBef>
                <a:spcPts val="0"/>
              </a:spcBef>
              <a:spcAft>
                <a:spcPts val="0"/>
              </a:spcAft>
              <a:buClrTx/>
              <a:buSzTx/>
              <a:buFontTx/>
              <a:buNone/>
              <a:tabLst/>
              <a:defRPr/>
            </a:pPr>
            <a:fld id="{AFC498C4-BF98-4388-B857-2CA44AA57072}" type="slidenum">
              <a:rPr kumimoji="0" lang="en-US" sz="882" b="0" i="0" u="none" strike="noStrike" kern="1200" cap="none" spc="0" normalizeH="0" baseline="0" noProof="0" smtClean="0">
                <a:ln>
                  <a:noFill/>
                </a:ln>
                <a:solidFill>
                  <a:schemeClr val="accent1"/>
                </a:solidFill>
                <a:effectLst/>
                <a:uLnTx/>
                <a:uFillTx/>
                <a:latin typeface="Arial" panose="020B0604020202020204" pitchFamily="34" charset="0"/>
                <a:ea typeface="+mn-ea"/>
                <a:cs typeface="Arial" panose="020B0604020202020204" pitchFamily="34" charset="0"/>
              </a:rPr>
              <a:pPr marL="0" marR="0" lvl="0" indent="0" algn="r" defTabSz="449505" rtl="0" eaLnBrk="1" fontAlgn="auto" latinLnBrk="0" hangingPunct="1">
                <a:lnSpc>
                  <a:spcPct val="100000"/>
                </a:lnSpc>
                <a:spcBef>
                  <a:spcPts val="0"/>
                </a:spcBef>
                <a:spcAft>
                  <a:spcPts val="0"/>
                </a:spcAft>
                <a:buClrTx/>
                <a:buSzTx/>
                <a:buFontTx/>
                <a:buNone/>
                <a:tabLst/>
                <a:defRPr/>
              </a:pPr>
              <a:t>‹#›</a:t>
            </a:fld>
            <a:endParaRPr kumimoji="0" lang="en-US" sz="618" b="0" i="0" u="none" strike="noStrike" kern="1200" cap="none" spc="0" normalizeH="0" baseline="0" noProof="0" dirty="0">
              <a:ln>
                <a:noFill/>
              </a:ln>
              <a:solidFill>
                <a:schemeClr val="accent1"/>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33958814"/>
      </p:ext>
    </p:extLst>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sclaimer Slide">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42640" y="750679"/>
            <a:ext cx="3230393" cy="548640"/>
          </a:xfrm>
          <a:prstGeom prst="rect">
            <a:avLst/>
          </a:prstGeom>
        </p:spPr>
      </p:pic>
      <p:sp>
        <p:nvSpPr>
          <p:cNvPr id="4" name="Rectangle 3"/>
          <p:cNvSpPr/>
          <p:nvPr userDrawn="1"/>
        </p:nvSpPr>
        <p:spPr>
          <a:xfrm>
            <a:off x="230909" y="3429000"/>
            <a:ext cx="8656943" cy="1178271"/>
          </a:xfrm>
          <a:prstGeom prst="rect">
            <a:avLst/>
          </a:prstGeom>
        </p:spPr>
        <p:txBody>
          <a:bodyPr wrap="square">
            <a:spAutoFit/>
          </a:bodyPr>
          <a:lstStyle/>
          <a:p>
            <a:pPr lvl="0" algn="just">
              <a:spcAft>
                <a:spcPts val="265"/>
              </a:spcAft>
            </a:pPr>
            <a:r>
              <a:rPr lang="en-US" sz="882" dirty="0">
                <a:latin typeface="+mj-lt"/>
              </a:rPr>
              <a:t>Consulting and insurance brokerage services to be provided by Gallagher Benefit Services, Inc. and/or its affiliate Gallagher Benefit Services (Canada) Group Inc. Gallagher Benefit Services, Inc., a non-investment firm and subsidiary of Arthur J. Gallagher &amp; Co., is a licensed insurance agency that does business in California as “Gallagher Benefit Services of California Insurance Services” and in Massachusetts as “Gallagher Benefit Insurance Services.” Securities and Investment Advisory Services may be offered through NFP Advisor Services, LLC, Member FINRA/SIPC. Investment advisory, named and independent fiduciary services are offered through Gallagher Fiduciary Advisors, LLC, a Registered Investment Adviser. Gallagher Fiduciary Advisors, LLC is a single-member, limited-liability company, with Gallagher Benefit Services, Inc. as its single member. Not all individuals of Gallagher and none of Gallagher Fiduciary Advisors, LLC individuals are registered to offer securities or investment advisory services through NFP Advisor Services, LLC. NFP Advisor Services, LLC. is not affiliated with Arthur J. Gallagher &amp; Co., Gallagher Benefit Services, Inc. or Gallagher Fiduciary Advisors, LLC. Neither Arthur J. Gallagher &amp; Co., NFP Advisor Services, LLC, nor their affiliates provide accounting, legal, or tax advice. </a:t>
            </a:r>
          </a:p>
        </p:txBody>
      </p:sp>
    </p:spTree>
    <p:extLst>
      <p:ext uri="{BB962C8B-B14F-4D97-AF65-F5344CB8AC3E}">
        <p14:creationId xmlns:p14="http://schemas.microsoft.com/office/powerpoint/2010/main" val="296341053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Headline - Arial</a:t>
            </a:r>
          </a:p>
        </p:txBody>
      </p:sp>
      <p:sp>
        <p:nvSpPr>
          <p:cNvPr id="3" name="Content Placeholder 2"/>
          <p:cNvSpPr>
            <a:spLocks noGrp="1"/>
          </p:cNvSpPr>
          <p:nvPr>
            <p:ph idx="1" hasCustomPrompt="1"/>
          </p:nvPr>
        </p:nvSpPr>
        <p:spPr/>
        <p:txBody>
          <a:bodyPr/>
          <a:lstStyle>
            <a:lvl1pPr>
              <a:defRPr/>
            </a:lvl1pPr>
          </a:lstStyle>
          <a:p>
            <a:pPr lvl="0"/>
            <a:r>
              <a:rPr lang="en-US"/>
              <a:t>Body Copy – Times New Roman</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533400" y="5410200"/>
            <a:ext cx="2133600" cy="365125"/>
          </a:xfrm>
          <a:prstGeom prst="rect">
            <a:avLst/>
          </a:prstGeom>
        </p:spPr>
        <p:txBody>
          <a:bodyPr/>
          <a:lstStyle/>
          <a:p>
            <a:fld id="{37EA3A69-9499-457D-8D2E-DC776DAA4A9E}" type="datetime1">
              <a:rPr lang="en-US" smtClean="0"/>
              <a:t>7/2/2025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0" cap="none"/>
            </a:lvl1pPr>
          </a:lstStyle>
          <a:p>
            <a:r>
              <a:rPr lang="en-US"/>
              <a:t>Click to edit Master title style</a:t>
            </a:r>
          </a:p>
        </p:txBody>
      </p:sp>
      <p:sp>
        <p:nvSpPr>
          <p:cNvPr id="3" name="Text Placeholder 2"/>
          <p:cNvSpPr>
            <a:spLocks noGrp="1"/>
          </p:cNvSpPr>
          <p:nvPr>
            <p:ph type="body" idx="1" hasCustomPrompt="1"/>
          </p:nvPr>
        </p:nvSpPr>
        <p:spPr>
          <a:xfrm>
            <a:off x="722313" y="2906713"/>
            <a:ext cx="7772400" cy="1500187"/>
          </a:xfrm>
        </p:spPr>
        <p:txBody>
          <a:bodyPr anchor="b"/>
          <a:lstStyle>
            <a:lvl1pPr marL="0" indent="0">
              <a:buNone/>
              <a:defRPr sz="2000">
                <a:solidFill>
                  <a:schemeClr val="tx1">
                    <a:tint val="75000"/>
                  </a:schemeClr>
                </a:solidFill>
                <a:latin typeface="Helvetica"/>
                <a:cs typeface="Helvetica"/>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subtitle style</a:t>
            </a:r>
          </a:p>
        </p:txBody>
      </p:sp>
      <p:sp>
        <p:nvSpPr>
          <p:cNvPr id="4" name="Date Placeholder 3"/>
          <p:cNvSpPr>
            <a:spLocks noGrp="1"/>
          </p:cNvSpPr>
          <p:nvPr>
            <p:ph type="dt" sz="half" idx="10"/>
          </p:nvPr>
        </p:nvSpPr>
        <p:spPr>
          <a:xfrm>
            <a:off x="533400" y="5410200"/>
            <a:ext cx="2133600" cy="365125"/>
          </a:xfrm>
          <a:prstGeom prst="rect">
            <a:avLst/>
          </a:prstGeom>
        </p:spPr>
        <p:txBody>
          <a:bodyPr/>
          <a:lstStyle/>
          <a:p>
            <a:fld id="{E0010560-9D52-45DC-A5D9-2EDD1CAF25A0}" type="datetime1">
              <a:rPr lang="en-US" smtClean="0"/>
              <a:t>7/2/2025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533400" y="5410200"/>
            <a:ext cx="2133600" cy="365125"/>
          </a:xfrm>
          <a:prstGeom prst="rect">
            <a:avLst/>
          </a:prstGeom>
        </p:spPr>
        <p:txBody>
          <a:bodyPr/>
          <a:lstStyle/>
          <a:p>
            <a:fld id="{F4A4B8EF-528A-41C0-AA7F-58734378A49A}" type="datetime1">
              <a:rPr lang="en-US" smtClean="0"/>
              <a:t>7/2/2025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533400" y="5410200"/>
            <a:ext cx="2133600" cy="365125"/>
          </a:xfrm>
          <a:prstGeom prst="rect">
            <a:avLst/>
          </a:prstGeom>
        </p:spPr>
        <p:txBody>
          <a:bodyPr/>
          <a:lstStyle/>
          <a:p>
            <a:fld id="{A06393F5-DB89-4849-A5C8-2C2C3C06861C}" type="datetime1">
              <a:rPr lang="en-US" smtClean="0"/>
              <a:t>7/2/2025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533400" y="5410200"/>
            <a:ext cx="2133600" cy="365125"/>
          </a:xfrm>
          <a:prstGeom prst="rect">
            <a:avLst/>
          </a:prstGeom>
        </p:spPr>
        <p:txBody>
          <a:bodyPr/>
          <a:lstStyle/>
          <a:p>
            <a:fld id="{0716F6BD-DA93-48D1-9848-7467600D0FEE}" type="datetime1">
              <a:rPr lang="en-US" smtClean="0"/>
              <a:t>7/2/2025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33400" y="5410200"/>
            <a:ext cx="2133600" cy="365125"/>
          </a:xfrm>
          <a:prstGeom prst="rect">
            <a:avLst/>
          </a:prstGeom>
        </p:spPr>
        <p:txBody>
          <a:bodyPr/>
          <a:lstStyle/>
          <a:p>
            <a:fld id="{8210C21A-0E2F-4EB6-BD5F-CF1F752847AA}" type="datetime1">
              <a:rPr lang="en-US" smtClean="0"/>
              <a:t>7/2/2025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33400" y="5410200"/>
            <a:ext cx="2133600" cy="365125"/>
          </a:xfrm>
          <a:prstGeom prst="rect">
            <a:avLst/>
          </a:prstGeom>
        </p:spPr>
        <p:txBody>
          <a:bodyPr/>
          <a:lstStyle/>
          <a:p>
            <a:fld id="{CD8B0B7D-27F4-4726-BF8F-47D4C144F933}" type="datetime1">
              <a:rPr lang="en-US" smtClean="0"/>
              <a:t>7/2/2025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33400" y="5410200"/>
            <a:ext cx="2133600" cy="365125"/>
          </a:xfrm>
          <a:prstGeom prst="rect">
            <a:avLst/>
          </a:prstGeom>
        </p:spPr>
        <p:txBody>
          <a:bodyPr/>
          <a:lstStyle/>
          <a:p>
            <a:fld id="{1435D75D-F51E-4BD9-98A1-846D348A9C0B}" type="datetime1">
              <a:rPr lang="en-US" smtClean="0"/>
              <a:t>7/2/2025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305453D-3CD3-4976-A000-9EC0DAD0A0D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3"/>
          </p:nvPr>
        </p:nvSpPr>
        <p:spPr>
          <a:xfrm>
            <a:off x="3124200" y="6553200"/>
            <a:ext cx="2895600" cy="1682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553200"/>
            <a:ext cx="2133600" cy="168275"/>
          </a:xfrm>
          <a:prstGeom prst="rect">
            <a:avLst/>
          </a:prstGeom>
        </p:spPr>
        <p:txBody>
          <a:bodyPr vert="horz" lIns="91440" tIns="45720" rIns="91440" bIns="45720" rtlCol="0" anchor="ctr"/>
          <a:lstStyle>
            <a:lvl1pPr algn="r">
              <a:defRPr sz="1200">
                <a:solidFill>
                  <a:schemeClr val="tx1">
                    <a:tint val="75000"/>
                  </a:schemeClr>
                </a:solidFill>
              </a:defRPr>
            </a:lvl1pPr>
          </a:lstStyle>
          <a:p>
            <a:fld id="{6305453D-3CD3-4976-A000-9EC0DAD0A0DB}" type="slidenum">
              <a:rPr lang="en-US" smtClean="0"/>
              <a:pPr/>
              <a:t>‹#›</a:t>
            </a:fld>
            <a:endParaRPr lang="en-US" dirty="0"/>
          </a:p>
        </p:txBody>
      </p:sp>
      <p:pic>
        <p:nvPicPr>
          <p:cNvPr id="9" name="Picture 8" descr="AHS_H_PNG.png"/>
          <p:cNvPicPr>
            <a:picLocks noChangeAspect="1"/>
          </p:cNvPicPr>
          <p:nvPr/>
        </p:nvPicPr>
        <p:blipFill>
          <a:blip r:embed="rId13" cstate="print"/>
          <a:stretch>
            <a:fillRect/>
          </a:stretch>
        </p:blipFill>
        <p:spPr>
          <a:xfrm>
            <a:off x="466778" y="6211824"/>
            <a:ext cx="1968139" cy="459309"/>
          </a:xfrm>
          <a:prstGeom prst="rect">
            <a:avLst/>
          </a:prstGeom>
        </p:spPr>
      </p:pic>
      <p:cxnSp>
        <p:nvCxnSpPr>
          <p:cNvPr id="19" name="Straight Connector 18"/>
          <p:cNvCxnSpPr/>
          <p:nvPr/>
        </p:nvCxnSpPr>
        <p:spPr>
          <a:xfrm>
            <a:off x="2514600" y="6507480"/>
            <a:ext cx="61722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b="0" i="0" kern="1200">
          <a:solidFill>
            <a:srgbClr val="0081C6"/>
          </a:solidFill>
          <a:latin typeface="+mn-lt"/>
          <a:ea typeface="+mj-ea"/>
          <a:cs typeface="Helvetica"/>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Times New Roman"/>
          <a:ea typeface="+mn-ea"/>
          <a:cs typeface="Times New Roman"/>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imes New Roman"/>
          <a:ea typeface="+mn-ea"/>
          <a:cs typeface="Times New Roman"/>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imes New Roman"/>
          <a:ea typeface="+mn-ea"/>
          <a:cs typeface="Times New Roman"/>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imes New Roman"/>
          <a:ea typeface="+mn-ea"/>
          <a:cs typeface="Times New Roman"/>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imes New Roman"/>
          <a:ea typeface="+mn-ea"/>
          <a:cs typeface="Times New Roman"/>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3924" y="143423"/>
            <a:ext cx="8686800" cy="1000125"/>
          </a:xfrm>
          <a:prstGeom prst="rect">
            <a:avLst/>
          </a:prstGeom>
        </p:spPr>
        <p:txBody>
          <a:bodyPr vert="horz" lIns="0" tIns="0" rIns="0" bIns="0" rtlCol="0" anchor="ctr" anchorCtr="0">
            <a:noAutofit/>
          </a:bodyPr>
          <a:lstStyle/>
          <a:p>
            <a:r>
              <a:rPr lang="en-US"/>
              <a:t>Click to edit Master title style</a:t>
            </a:r>
          </a:p>
        </p:txBody>
      </p:sp>
      <p:sp>
        <p:nvSpPr>
          <p:cNvPr id="3" name="Text Placeholder 2"/>
          <p:cNvSpPr>
            <a:spLocks noGrp="1"/>
          </p:cNvSpPr>
          <p:nvPr>
            <p:ph type="body" idx="1"/>
          </p:nvPr>
        </p:nvSpPr>
        <p:spPr>
          <a:xfrm>
            <a:off x="223923" y="1226961"/>
            <a:ext cx="8686800" cy="4437529"/>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6"/>
          <p:cNvSpPr txBox="1">
            <a:spLocks/>
          </p:cNvSpPr>
          <p:nvPr/>
        </p:nvSpPr>
        <p:spPr>
          <a:xfrm>
            <a:off x="5331126" y="6102212"/>
            <a:ext cx="3031825" cy="363071"/>
          </a:xfrm>
          <a:prstGeom prst="rect">
            <a:avLst/>
          </a:prstGeom>
        </p:spPr>
        <p:txBody>
          <a:bodyPr vert="horz" lIns="0" tIns="0" rIns="0" bIns="0" rtlCol="0" anchor="b" anchorCtr="0"/>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algn="r" defTabSz="449505" rtl="0" eaLnBrk="1" fontAlgn="auto" latinLnBrk="0" hangingPunct="1">
              <a:lnSpc>
                <a:spcPct val="100000"/>
              </a:lnSpc>
              <a:spcBef>
                <a:spcPct val="20000"/>
              </a:spcBef>
              <a:spcAft>
                <a:spcPts val="0"/>
              </a:spcAft>
              <a:buClrTx/>
              <a:buSzTx/>
              <a:buFont typeface="Arial"/>
              <a:buNone/>
              <a:tabLst/>
              <a:defRPr/>
            </a:pPr>
            <a:r>
              <a:rPr lang="en-US" sz="618" dirty="0">
                <a:solidFill>
                  <a:schemeClr val="accent1"/>
                </a:solidFill>
                <a:latin typeface="Arial" panose="020B0604020202020204" pitchFamily="34" charset="0"/>
                <a:cs typeface="Arial" panose="020B0604020202020204" pitchFamily="34" charset="0"/>
              </a:rPr>
              <a:t>ARTHUR J. GALLAGHER &amp; CO.</a:t>
            </a:r>
            <a:r>
              <a:rPr lang="en-US" sz="618" baseline="0" dirty="0">
                <a:solidFill>
                  <a:schemeClr val="accent1"/>
                </a:solidFill>
                <a:latin typeface="Arial" panose="020B0604020202020204" pitchFamily="34" charset="0"/>
                <a:cs typeface="Arial" panose="020B0604020202020204" pitchFamily="34" charset="0"/>
              </a:rPr>
              <a:t>  </a:t>
            </a:r>
            <a:r>
              <a:rPr lang="en-US" sz="618" dirty="0">
                <a:solidFill>
                  <a:schemeClr val="accent1"/>
                </a:solidFill>
                <a:latin typeface="Arial" panose="020B0604020202020204" pitchFamily="34" charset="0"/>
                <a:cs typeface="Arial" panose="020B0604020202020204" pitchFamily="34" charset="0"/>
              </a:rPr>
              <a:t>|</a:t>
            </a:r>
            <a:r>
              <a:rPr lang="en-US" sz="618" baseline="0" dirty="0">
                <a:solidFill>
                  <a:schemeClr val="accent1"/>
                </a:solidFill>
                <a:latin typeface="Arial" panose="020B0604020202020204" pitchFamily="34" charset="0"/>
                <a:cs typeface="Arial" panose="020B0604020202020204" pitchFamily="34" charset="0"/>
              </a:rPr>
              <a:t>  </a:t>
            </a:r>
            <a:r>
              <a:rPr sz="618" dirty="0">
                <a:solidFill>
                  <a:schemeClr val="accent1"/>
                </a:solidFill>
                <a:latin typeface="Arial" panose="020B0604020202020204" pitchFamily="34" charset="0"/>
                <a:cs typeface="Arial" panose="020B0604020202020204" pitchFamily="34" charset="0"/>
              </a:rPr>
              <a:t>BUSINESS WITHOUT BARRIERS™</a:t>
            </a:r>
          </a:p>
        </p:txBody>
      </p:sp>
      <p:sp>
        <p:nvSpPr>
          <p:cNvPr id="11" name="Text Placeholder 6"/>
          <p:cNvSpPr txBox="1">
            <a:spLocks/>
          </p:cNvSpPr>
          <p:nvPr/>
        </p:nvSpPr>
        <p:spPr>
          <a:xfrm>
            <a:off x="457200" y="6102212"/>
            <a:ext cx="3031825" cy="363071"/>
          </a:xfrm>
          <a:prstGeom prst="rect">
            <a:avLst/>
          </a:prstGeom>
        </p:spPr>
        <p:txBody>
          <a:bodyPr vert="horz" lIns="0" tIns="0" rIns="0" bIns="0" rtlCol="0" anchor="b" anchorCtr="0"/>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indent="0" algn="l" defTabSz="449505" rtl="0" eaLnBrk="1" fontAlgn="auto" latinLnBrk="0" hangingPunct="1">
              <a:lnSpc>
                <a:spcPct val="100000"/>
              </a:lnSpc>
              <a:spcBef>
                <a:spcPct val="20000"/>
              </a:spcBef>
              <a:spcAft>
                <a:spcPts val="0"/>
              </a:spcAft>
              <a:buClrTx/>
              <a:buSzTx/>
              <a:buFont typeface="Arial"/>
              <a:buNone/>
              <a:tabLst/>
              <a:defRPr/>
            </a:pPr>
            <a:r>
              <a:rPr lang="en-US" sz="618" dirty="0">
                <a:solidFill>
                  <a:schemeClr val="accent1"/>
                </a:solidFill>
                <a:latin typeface="Arial" panose="020B0604020202020204" pitchFamily="34" charset="0"/>
                <a:cs typeface="Arial" panose="020B0604020202020204" pitchFamily="34" charset="0"/>
              </a:rPr>
              <a:t>© 2017 GALLAGHER BENEFIT SERVICES, INC. </a:t>
            </a:r>
          </a:p>
        </p:txBody>
      </p:sp>
      <p:sp>
        <p:nvSpPr>
          <p:cNvPr id="12" name="Text Placeholder 6"/>
          <p:cNvSpPr txBox="1">
            <a:spLocks/>
          </p:cNvSpPr>
          <p:nvPr/>
        </p:nvSpPr>
        <p:spPr>
          <a:xfrm>
            <a:off x="8486784" y="6101185"/>
            <a:ext cx="397933" cy="365125"/>
          </a:xfrm>
          <a:prstGeom prst="rect">
            <a:avLst/>
          </a:prstGeom>
        </p:spPr>
        <p:txBody>
          <a:bodyPr vert="horz" lIns="89896" tIns="44948" rIns="89896" bIns="44948" rtlCol="0" anchor="b"/>
          <a:lstStyle>
            <a:lvl1pPr marL="0" indent="0" algn="r" defTabSz="457200" rtl="0" eaLnBrk="1" latinLnBrk="0" hangingPunct="1">
              <a:spcBef>
                <a:spcPct val="20000"/>
              </a:spcBef>
              <a:buFont typeface="Arial"/>
              <a:buNone/>
              <a:defRPr lang="en-US" sz="700" kern="1200" smtClean="0">
                <a:solidFill>
                  <a:schemeClr val="tx1">
                    <a:tint val="75000"/>
                  </a:schemeClr>
                </a:solidFill>
                <a:latin typeface="+mn-lt"/>
                <a:ea typeface="+mn-ea"/>
                <a:cs typeface="+mn-cs"/>
              </a:defRPr>
            </a:lvl1pPr>
            <a:lvl2pPr marL="742950" indent="-285750" algn="l" defTabSz="457200" rtl="0" eaLnBrk="1" latinLnBrk="0" hangingPunct="1">
              <a:spcBef>
                <a:spcPct val="20000"/>
              </a:spcBef>
              <a:buFont typeface="Arial"/>
              <a:buChar char="–"/>
              <a:defRPr lang="en-US" sz="1800" kern="1200" smtClean="0">
                <a:solidFill>
                  <a:schemeClr val="tx1"/>
                </a:solidFill>
                <a:latin typeface="+mn-lt"/>
                <a:ea typeface="+mn-ea"/>
                <a:cs typeface="+mn-cs"/>
              </a:defRPr>
            </a:lvl2pPr>
            <a:lvl3pPr marL="1031875" indent="-23018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3pPr>
            <a:lvl4pPr marL="1255713" indent="-223838" algn="l" defTabSz="457200" rtl="0" eaLnBrk="1" latinLnBrk="0" hangingPunct="1">
              <a:spcBef>
                <a:spcPct val="20000"/>
              </a:spcBef>
              <a:buFont typeface="Arial"/>
              <a:buChar char="–"/>
              <a:defRPr lang="en-US" sz="1800" kern="1200" smtClean="0">
                <a:solidFill>
                  <a:schemeClr val="tx1"/>
                </a:solidFill>
                <a:latin typeface="+mn-lt"/>
                <a:ea typeface="+mn-ea"/>
                <a:cs typeface="+mn-cs"/>
              </a:defRPr>
            </a:lvl4pPr>
            <a:lvl5pPr marL="1485900" indent="-230188" algn="l" defTabSz="457200" rtl="0" eaLnBrk="1" latinLnBrk="0" hangingPunct="1">
              <a:spcBef>
                <a:spcPct val="20000"/>
              </a:spcBef>
              <a:buFont typeface="Arial"/>
              <a:buChar char="»"/>
              <a:defRPr lang="en-US"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r" defTabSz="449505" rtl="0" eaLnBrk="1" fontAlgn="auto" latinLnBrk="0" hangingPunct="1">
              <a:lnSpc>
                <a:spcPct val="100000"/>
              </a:lnSpc>
              <a:spcBef>
                <a:spcPts val="0"/>
              </a:spcBef>
              <a:spcAft>
                <a:spcPts val="0"/>
              </a:spcAft>
              <a:buClrTx/>
              <a:buSzTx/>
              <a:buFontTx/>
              <a:buNone/>
              <a:tabLst/>
              <a:defRPr/>
            </a:pPr>
            <a:fld id="{AFC498C4-BF98-4388-B857-2CA44AA57072}" type="slidenum">
              <a:rPr kumimoji="0" lang="en-US" sz="882" b="0" i="0" u="none" strike="noStrike" kern="1200" cap="none" spc="0" normalizeH="0" baseline="0" noProof="0" smtClean="0">
                <a:ln>
                  <a:noFill/>
                </a:ln>
                <a:solidFill>
                  <a:schemeClr val="accent1"/>
                </a:solidFill>
                <a:effectLst/>
                <a:uLnTx/>
                <a:uFillTx/>
                <a:latin typeface="Arial" panose="020B0604020202020204" pitchFamily="34" charset="0"/>
                <a:ea typeface="+mn-ea"/>
                <a:cs typeface="Arial" panose="020B0604020202020204" pitchFamily="34" charset="0"/>
              </a:rPr>
              <a:pPr marL="0" marR="0" lvl="0" indent="0" algn="r" defTabSz="449505" rtl="0" eaLnBrk="1" fontAlgn="auto" latinLnBrk="0" hangingPunct="1">
                <a:lnSpc>
                  <a:spcPct val="100000"/>
                </a:lnSpc>
                <a:spcBef>
                  <a:spcPts val="0"/>
                </a:spcBef>
                <a:spcAft>
                  <a:spcPts val="0"/>
                </a:spcAft>
                <a:buClrTx/>
                <a:buSzTx/>
                <a:buFontTx/>
                <a:buNone/>
                <a:tabLst/>
                <a:defRPr/>
              </a:pPr>
              <a:t>‹#›</a:t>
            </a:fld>
            <a:endParaRPr kumimoji="0" lang="en-US" sz="618" b="0" i="0" u="none" strike="noStrike" kern="1200" cap="none" spc="0" normalizeH="0" baseline="0" noProof="0" dirty="0">
              <a:ln>
                <a:noFill/>
              </a:ln>
              <a:solidFill>
                <a:schemeClr val="accent1"/>
              </a:solidFill>
              <a:effectLst/>
              <a:uLnTx/>
              <a:uFillTx/>
              <a:latin typeface="Arial" panose="020B0604020202020204" pitchFamily="34" charset="0"/>
              <a:ea typeface="+mn-ea"/>
              <a:cs typeface="Arial" panose="020B0604020202020204" pitchFamily="34" charset="0"/>
            </a:endParaRPr>
          </a:p>
        </p:txBody>
      </p:sp>
      <p:pic>
        <p:nvPicPr>
          <p:cNvPr id="13" name="Picture 12"/>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 y="6560783"/>
            <a:ext cx="9143943" cy="79247"/>
          </a:xfrm>
          <a:prstGeom prst="rect">
            <a:avLst/>
          </a:prstGeom>
        </p:spPr>
      </p:pic>
    </p:spTree>
    <p:extLst>
      <p:ext uri="{BB962C8B-B14F-4D97-AF65-F5344CB8AC3E}">
        <p14:creationId xmlns:p14="http://schemas.microsoft.com/office/powerpoint/2010/main" val="10071515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ransition spd="med"/>
  <p:hf hdr="0" ftr="0" dt="0"/>
  <p:txStyles>
    <p:titleStyle>
      <a:lvl1pPr marL="50424" indent="0" algn="l" defTabSz="403386" rtl="0" eaLnBrk="1" latinLnBrk="0" hangingPunct="1">
        <a:spcBef>
          <a:spcPct val="0"/>
        </a:spcBef>
        <a:buNone/>
        <a:defRPr sz="2824" b="1" kern="1200">
          <a:solidFill>
            <a:schemeClr val="accent1"/>
          </a:solidFill>
          <a:latin typeface="+mj-lt"/>
          <a:ea typeface="+mj-ea"/>
          <a:cs typeface="+mj-cs"/>
        </a:defRPr>
      </a:lvl1pPr>
    </p:titleStyle>
    <p:bodyStyle>
      <a:lvl1pPr marL="50424" indent="0" algn="l" defTabSz="403386" rtl="0" eaLnBrk="1" latinLnBrk="0" hangingPunct="1">
        <a:lnSpc>
          <a:spcPct val="90000"/>
        </a:lnSpc>
        <a:spcBef>
          <a:spcPts val="529"/>
        </a:spcBef>
        <a:buFont typeface="Arial"/>
        <a:buNone/>
        <a:defRPr sz="2118" b="1" kern="1200">
          <a:solidFill>
            <a:srgbClr val="799A05"/>
          </a:solidFill>
          <a:latin typeface="+mj-lt"/>
          <a:ea typeface="+mn-ea"/>
          <a:cs typeface="+mn-cs"/>
        </a:defRPr>
      </a:lvl1pPr>
      <a:lvl2pPr marL="302540" indent="-201693" algn="l" defTabSz="403386" rtl="0" eaLnBrk="1" latinLnBrk="0" hangingPunct="1">
        <a:lnSpc>
          <a:spcPct val="90000"/>
        </a:lnSpc>
        <a:spcBef>
          <a:spcPts val="529"/>
        </a:spcBef>
        <a:buFont typeface="Arial" pitchFamily="34" charset="0"/>
        <a:buChar char="•"/>
        <a:defRPr sz="1588" b="0" kern="1200">
          <a:solidFill>
            <a:schemeClr val="tx1"/>
          </a:solidFill>
          <a:latin typeface="Arial" pitchFamily="34" charset="0"/>
          <a:ea typeface="+mn-ea"/>
          <a:cs typeface="Arial" pitchFamily="34" charset="0"/>
        </a:defRPr>
      </a:lvl2pPr>
      <a:lvl3pPr marL="504232" indent="-201693" algn="l" defTabSz="403386" rtl="0" eaLnBrk="1" latinLnBrk="0" hangingPunct="1">
        <a:lnSpc>
          <a:spcPct val="90000"/>
        </a:lnSpc>
        <a:spcBef>
          <a:spcPts val="529"/>
        </a:spcBef>
        <a:buFont typeface="Arial" pitchFamily="34" charset="0"/>
        <a:buChar char="−"/>
        <a:defRPr sz="1235" b="0" kern="1200">
          <a:solidFill>
            <a:schemeClr val="tx1"/>
          </a:solidFill>
          <a:latin typeface="Arial" pitchFamily="34" charset="0"/>
          <a:ea typeface="+mn-ea"/>
          <a:cs typeface="Arial" pitchFamily="34" charset="0"/>
        </a:defRPr>
      </a:lvl3pPr>
      <a:lvl4pPr marL="705925" indent="-201693" algn="l" defTabSz="403386" rtl="0" eaLnBrk="1" latinLnBrk="0" hangingPunct="1">
        <a:lnSpc>
          <a:spcPct val="90000"/>
        </a:lnSpc>
        <a:spcBef>
          <a:spcPts val="529"/>
        </a:spcBef>
        <a:buFont typeface="Courier New" pitchFamily="49" charset="0"/>
        <a:buChar char="o"/>
        <a:defRPr sz="1235" b="0" kern="1200">
          <a:solidFill>
            <a:schemeClr val="tx1"/>
          </a:solidFill>
          <a:latin typeface="Arial" pitchFamily="34" charset="0"/>
          <a:ea typeface="+mn-ea"/>
          <a:cs typeface="Arial" pitchFamily="34" charset="0"/>
        </a:defRPr>
      </a:lvl4pPr>
      <a:lvl5pPr marL="907619" indent="-201693" algn="l" defTabSz="403386" rtl="0" eaLnBrk="1" latinLnBrk="0" hangingPunct="1">
        <a:lnSpc>
          <a:spcPct val="90000"/>
        </a:lnSpc>
        <a:spcBef>
          <a:spcPts val="529"/>
        </a:spcBef>
        <a:buFont typeface="Symbol" pitchFamily="18" charset="2"/>
        <a:buChar char="»"/>
        <a:defRPr sz="1235" b="0" kern="1200">
          <a:solidFill>
            <a:schemeClr val="tx1"/>
          </a:solidFill>
          <a:latin typeface="Arial" pitchFamily="34" charset="0"/>
          <a:ea typeface="+mn-ea"/>
          <a:cs typeface="Arial" pitchFamily="34" charset="0"/>
        </a:defRPr>
      </a:lvl5pPr>
      <a:lvl6pPr marL="2218624" indent="-201693" algn="l" defTabSz="403386" rtl="0" eaLnBrk="1" latinLnBrk="0" hangingPunct="1">
        <a:spcBef>
          <a:spcPct val="20000"/>
        </a:spcBef>
        <a:buFont typeface="Arial"/>
        <a:buChar char="•"/>
        <a:defRPr sz="1765" kern="1200">
          <a:solidFill>
            <a:schemeClr val="tx1"/>
          </a:solidFill>
          <a:latin typeface="+mn-lt"/>
          <a:ea typeface="+mn-ea"/>
          <a:cs typeface="+mn-cs"/>
        </a:defRPr>
      </a:lvl6pPr>
      <a:lvl7pPr marL="2622010" indent="-201693" algn="l" defTabSz="403386" rtl="0" eaLnBrk="1" latinLnBrk="0" hangingPunct="1">
        <a:spcBef>
          <a:spcPct val="20000"/>
        </a:spcBef>
        <a:buFont typeface="Arial"/>
        <a:buChar char="•"/>
        <a:defRPr sz="1765" kern="1200">
          <a:solidFill>
            <a:schemeClr val="tx1"/>
          </a:solidFill>
          <a:latin typeface="+mn-lt"/>
          <a:ea typeface="+mn-ea"/>
          <a:cs typeface="+mn-cs"/>
        </a:defRPr>
      </a:lvl7pPr>
      <a:lvl8pPr marL="3025396" indent="-201693" algn="l" defTabSz="403386" rtl="0" eaLnBrk="1" latinLnBrk="0" hangingPunct="1">
        <a:spcBef>
          <a:spcPct val="20000"/>
        </a:spcBef>
        <a:buFont typeface="Arial"/>
        <a:buChar char="•"/>
        <a:defRPr sz="1765" kern="1200">
          <a:solidFill>
            <a:schemeClr val="tx1"/>
          </a:solidFill>
          <a:latin typeface="+mn-lt"/>
          <a:ea typeface="+mn-ea"/>
          <a:cs typeface="+mn-cs"/>
        </a:defRPr>
      </a:lvl8pPr>
      <a:lvl9pPr marL="3428782" indent="-201693" algn="l" defTabSz="403386" rtl="0" eaLnBrk="1" latinLnBrk="0" hangingPunct="1">
        <a:spcBef>
          <a:spcPct val="20000"/>
        </a:spcBef>
        <a:buFont typeface="Arial"/>
        <a:buChar char="•"/>
        <a:defRPr sz="1765" kern="1200">
          <a:solidFill>
            <a:schemeClr val="tx1"/>
          </a:solidFill>
          <a:latin typeface="+mn-lt"/>
          <a:ea typeface="+mn-ea"/>
          <a:cs typeface="+mn-cs"/>
        </a:defRPr>
      </a:lvl9pPr>
    </p:bodyStyle>
    <p:otherStyle>
      <a:defPPr>
        <a:defRPr lang="en-US"/>
      </a:defPPr>
      <a:lvl1pPr marL="0" algn="l" defTabSz="403386" rtl="0" eaLnBrk="1" latinLnBrk="0" hangingPunct="1">
        <a:defRPr sz="1588" kern="1200">
          <a:solidFill>
            <a:schemeClr val="tx1"/>
          </a:solidFill>
          <a:latin typeface="+mn-lt"/>
          <a:ea typeface="+mn-ea"/>
          <a:cs typeface="+mn-cs"/>
        </a:defRPr>
      </a:lvl1pPr>
      <a:lvl2pPr marL="403386" algn="l" defTabSz="403386" rtl="0" eaLnBrk="1" latinLnBrk="0" hangingPunct="1">
        <a:defRPr sz="1588" kern="1200">
          <a:solidFill>
            <a:schemeClr val="tx1"/>
          </a:solidFill>
          <a:latin typeface="+mn-lt"/>
          <a:ea typeface="+mn-ea"/>
          <a:cs typeface="+mn-cs"/>
        </a:defRPr>
      </a:lvl2pPr>
      <a:lvl3pPr marL="806772" algn="l" defTabSz="403386" rtl="0" eaLnBrk="1" latinLnBrk="0" hangingPunct="1">
        <a:defRPr sz="1588" kern="1200">
          <a:solidFill>
            <a:schemeClr val="tx1"/>
          </a:solidFill>
          <a:latin typeface="+mn-lt"/>
          <a:ea typeface="+mn-ea"/>
          <a:cs typeface="+mn-cs"/>
        </a:defRPr>
      </a:lvl3pPr>
      <a:lvl4pPr marL="1210159" algn="l" defTabSz="403386" rtl="0" eaLnBrk="1" latinLnBrk="0" hangingPunct="1">
        <a:defRPr sz="1588" kern="1200">
          <a:solidFill>
            <a:schemeClr val="tx1"/>
          </a:solidFill>
          <a:latin typeface="+mn-lt"/>
          <a:ea typeface="+mn-ea"/>
          <a:cs typeface="+mn-cs"/>
        </a:defRPr>
      </a:lvl4pPr>
      <a:lvl5pPr marL="1613544" algn="l" defTabSz="403386" rtl="0" eaLnBrk="1" latinLnBrk="0" hangingPunct="1">
        <a:defRPr sz="1588" kern="1200">
          <a:solidFill>
            <a:schemeClr val="tx1"/>
          </a:solidFill>
          <a:latin typeface="+mn-lt"/>
          <a:ea typeface="+mn-ea"/>
          <a:cs typeface="+mn-cs"/>
        </a:defRPr>
      </a:lvl5pPr>
      <a:lvl6pPr marL="2016931" algn="l" defTabSz="403386" rtl="0" eaLnBrk="1" latinLnBrk="0" hangingPunct="1">
        <a:defRPr sz="1588" kern="1200">
          <a:solidFill>
            <a:schemeClr val="tx1"/>
          </a:solidFill>
          <a:latin typeface="+mn-lt"/>
          <a:ea typeface="+mn-ea"/>
          <a:cs typeface="+mn-cs"/>
        </a:defRPr>
      </a:lvl6pPr>
      <a:lvl7pPr marL="2420316" algn="l" defTabSz="403386" rtl="0" eaLnBrk="1" latinLnBrk="0" hangingPunct="1">
        <a:defRPr sz="1588" kern="1200">
          <a:solidFill>
            <a:schemeClr val="tx1"/>
          </a:solidFill>
          <a:latin typeface="+mn-lt"/>
          <a:ea typeface="+mn-ea"/>
          <a:cs typeface="+mn-cs"/>
        </a:defRPr>
      </a:lvl7pPr>
      <a:lvl8pPr marL="2823703" algn="l" defTabSz="403386" rtl="0" eaLnBrk="1" latinLnBrk="0" hangingPunct="1">
        <a:defRPr sz="1588" kern="1200">
          <a:solidFill>
            <a:schemeClr val="tx1"/>
          </a:solidFill>
          <a:latin typeface="+mn-lt"/>
          <a:ea typeface="+mn-ea"/>
          <a:cs typeface="+mn-cs"/>
        </a:defRPr>
      </a:lvl8pPr>
      <a:lvl9pPr marL="3227089" algn="l" defTabSz="403386"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0" y="0"/>
            <a:ext cx="9140389" cy="6858000"/>
          </a:xfrm>
          <a:prstGeom prst="rect">
            <a:avLst/>
          </a:prstGeom>
        </p:spPr>
      </p:pic>
      <p:grpSp>
        <p:nvGrpSpPr>
          <p:cNvPr id="8" name="Group 7"/>
          <p:cNvGrpSpPr/>
          <p:nvPr/>
        </p:nvGrpSpPr>
        <p:grpSpPr>
          <a:xfrm>
            <a:off x="0" y="3013179"/>
            <a:ext cx="9254669" cy="923330"/>
            <a:chOff x="0" y="3099357"/>
            <a:chExt cx="9220198" cy="866653"/>
          </a:xfrm>
        </p:grpSpPr>
        <p:sp>
          <p:nvSpPr>
            <p:cNvPr id="9" name="Rectangle 8"/>
            <p:cNvSpPr/>
            <p:nvPr/>
          </p:nvSpPr>
          <p:spPr>
            <a:xfrm>
              <a:off x="0" y="3099357"/>
              <a:ext cx="9144000" cy="685800"/>
            </a:xfrm>
            <a:prstGeom prst="rect">
              <a:avLst/>
            </a:prstGeom>
            <a:solidFill>
              <a:srgbClr val="006CA7">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marL="345281"/>
              <a:endParaRPr lang="en-US" sz="1500" dirty="0">
                <a:latin typeface="Gotham Medium" charset="0"/>
                <a:ea typeface="Gotham Medium" charset="0"/>
                <a:cs typeface="Gotham Medium" charset="0"/>
              </a:endParaRPr>
            </a:p>
          </p:txBody>
        </p:sp>
        <p:cxnSp>
          <p:nvCxnSpPr>
            <p:cNvPr id="10" name="Straight Connector 9"/>
            <p:cNvCxnSpPr/>
            <p:nvPr/>
          </p:nvCxnSpPr>
          <p:spPr>
            <a:xfrm>
              <a:off x="3061636" y="3222450"/>
              <a:ext cx="0" cy="439615"/>
            </a:xfrm>
            <a:prstGeom prst="line">
              <a:avLst/>
            </a:prstGeom>
            <a:ln w="25400">
              <a:solidFill>
                <a:srgbClr val="FFFFFF"/>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3061636" y="3099357"/>
              <a:ext cx="6158562" cy="866653"/>
            </a:xfrm>
            <a:prstGeom prst="rect">
              <a:avLst/>
            </a:prstGeom>
            <a:noFill/>
          </p:spPr>
          <p:txBody>
            <a:bodyPr wrap="square" rtlCol="0">
              <a:spAutoFit/>
            </a:bodyPr>
            <a:lstStyle/>
            <a:p>
              <a:pPr algn="just"/>
              <a:r>
                <a:rPr lang="en-US" dirty="0">
                  <a:solidFill>
                    <a:schemeClr val="bg1"/>
                  </a:solidFill>
                  <a:latin typeface="Arial" charset="0"/>
                  <a:ea typeface="Arial" charset="0"/>
                  <a:cs typeface="Arial" charset="0"/>
                </a:rPr>
                <a:t>Entity Based Financial Statements – </a:t>
              </a:r>
            </a:p>
            <a:p>
              <a:pPr algn="just"/>
              <a:r>
                <a:rPr lang="en-US" dirty="0">
                  <a:solidFill>
                    <a:schemeClr val="bg1"/>
                  </a:solidFill>
                  <a:latin typeface="Arial" charset="0"/>
                  <a:ea typeface="Arial" charset="0"/>
                  <a:cs typeface="Arial" charset="0"/>
                </a:rPr>
                <a:t>May 2025 Year to Date</a:t>
              </a:r>
            </a:p>
            <a:p>
              <a:pPr algn="just"/>
              <a:endParaRPr lang="en-US" dirty="0">
                <a:solidFill>
                  <a:schemeClr val="bg1"/>
                </a:solidFill>
                <a:latin typeface="Arial" charset="0"/>
                <a:ea typeface="Arial" charset="0"/>
                <a:cs typeface="Arial" charset="0"/>
              </a:endParaRPr>
            </a:p>
          </p:txBody>
        </p:sp>
        <p:pic>
          <p:nvPicPr>
            <p:cNvPr id="12" name="Picture 1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87424" y="3276600"/>
              <a:ext cx="2033244" cy="355764"/>
            </a:xfrm>
            <a:prstGeom prst="rect">
              <a:avLst/>
            </a:prstGeom>
          </p:spPr>
        </p:pic>
      </p:grpSp>
    </p:spTree>
    <p:extLst>
      <p:ext uri="{BB962C8B-B14F-4D97-AF65-F5344CB8AC3E}">
        <p14:creationId xmlns:p14="http://schemas.microsoft.com/office/powerpoint/2010/main" val="535669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10</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FQHC- May 2025 YTD		 		          </a:t>
            </a:r>
            <a:r>
              <a:rPr lang="en-US" sz="1400" dirty="0"/>
              <a:t>2 of 3</a:t>
            </a:r>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28023870-3F00-22B1-900F-2775A7192D58}"/>
              </a:ext>
            </a:extLst>
          </p:cNvPr>
          <p:cNvPicPr>
            <a:picLocks noChangeAspect="1"/>
          </p:cNvPicPr>
          <p:nvPr/>
        </p:nvPicPr>
        <p:blipFill>
          <a:blip r:embed="rId3"/>
          <a:stretch>
            <a:fillRect/>
          </a:stretch>
        </p:blipFill>
        <p:spPr>
          <a:xfrm>
            <a:off x="0" y="1325237"/>
            <a:ext cx="9144000" cy="4207526"/>
          </a:xfrm>
          <a:prstGeom prst="rect">
            <a:avLst/>
          </a:prstGeom>
        </p:spPr>
      </p:pic>
    </p:spTree>
    <p:extLst>
      <p:ext uri="{BB962C8B-B14F-4D97-AF65-F5344CB8AC3E}">
        <p14:creationId xmlns:p14="http://schemas.microsoft.com/office/powerpoint/2010/main" val="3049519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11</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FQHC- May 2025 YTD		</a:t>
            </a:r>
            <a:r>
              <a:rPr lang="en-US" sz="1200" dirty="0"/>
              <a:t> 		  	</a:t>
            </a:r>
            <a:r>
              <a:rPr lang="en-US" sz="1400" dirty="0"/>
              <a:t>   3 of 3</a:t>
            </a:r>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AB767120-8CEF-36F7-6AB1-65B638924BAC}"/>
              </a:ext>
            </a:extLst>
          </p:cNvPr>
          <p:cNvPicPr>
            <a:picLocks noChangeAspect="1"/>
          </p:cNvPicPr>
          <p:nvPr/>
        </p:nvPicPr>
        <p:blipFill>
          <a:blip r:embed="rId3"/>
          <a:stretch>
            <a:fillRect/>
          </a:stretch>
        </p:blipFill>
        <p:spPr>
          <a:xfrm>
            <a:off x="0" y="1155559"/>
            <a:ext cx="9144000" cy="4377204"/>
          </a:xfrm>
          <a:prstGeom prst="rect">
            <a:avLst/>
          </a:prstGeom>
        </p:spPr>
      </p:pic>
    </p:spTree>
    <p:extLst>
      <p:ext uri="{BB962C8B-B14F-4D97-AF65-F5344CB8AC3E}">
        <p14:creationId xmlns:p14="http://schemas.microsoft.com/office/powerpoint/2010/main" val="4150279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12</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Highland Hospital- May 2025 YTD			 </a:t>
            </a:r>
            <a:r>
              <a:rPr lang="en-US" sz="1400" dirty="0"/>
              <a:t>1 of 2</a:t>
            </a:r>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18C37A35-E8DB-954D-3643-C1FD67B7BB83}"/>
              </a:ext>
            </a:extLst>
          </p:cNvPr>
          <p:cNvPicPr>
            <a:picLocks noChangeAspect="1"/>
          </p:cNvPicPr>
          <p:nvPr/>
        </p:nvPicPr>
        <p:blipFill>
          <a:blip r:embed="rId3"/>
          <a:stretch>
            <a:fillRect/>
          </a:stretch>
        </p:blipFill>
        <p:spPr>
          <a:xfrm>
            <a:off x="0" y="1043709"/>
            <a:ext cx="9144000" cy="5100006"/>
          </a:xfrm>
          <a:prstGeom prst="rect">
            <a:avLst/>
          </a:prstGeom>
        </p:spPr>
      </p:pic>
    </p:spTree>
    <p:extLst>
      <p:ext uri="{BB962C8B-B14F-4D97-AF65-F5344CB8AC3E}">
        <p14:creationId xmlns:p14="http://schemas.microsoft.com/office/powerpoint/2010/main" val="13602975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13</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Highland Hospital- May 2025 YTD</a:t>
            </a:r>
            <a:r>
              <a:rPr lang="en-US" sz="3300" dirty="0"/>
              <a:t>			 </a:t>
            </a:r>
            <a:r>
              <a:rPr lang="en-US" sz="1400" dirty="0"/>
              <a:t>2 of 2</a:t>
            </a:r>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4F0E0E2-5459-2FF3-D005-37919622A4CC}"/>
              </a:ext>
            </a:extLst>
          </p:cNvPr>
          <p:cNvPicPr>
            <a:picLocks noChangeAspect="1"/>
          </p:cNvPicPr>
          <p:nvPr/>
        </p:nvPicPr>
        <p:blipFill>
          <a:blip r:embed="rId3"/>
          <a:stretch>
            <a:fillRect/>
          </a:stretch>
        </p:blipFill>
        <p:spPr>
          <a:xfrm>
            <a:off x="1498600" y="1025236"/>
            <a:ext cx="6146800" cy="5172364"/>
          </a:xfrm>
          <a:prstGeom prst="rect">
            <a:avLst/>
          </a:prstGeom>
        </p:spPr>
      </p:pic>
    </p:spTree>
    <p:extLst>
      <p:ext uri="{BB962C8B-B14F-4D97-AF65-F5344CB8AC3E}">
        <p14:creationId xmlns:p14="http://schemas.microsoft.com/office/powerpoint/2010/main" val="1348868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14</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John George Hospital- May 2025 YTD</a:t>
            </a:r>
            <a:r>
              <a:rPr lang="en-US" sz="1200" dirty="0"/>
              <a:t>		    </a:t>
            </a:r>
            <a:r>
              <a:rPr lang="en-US" sz="1400" dirty="0"/>
              <a:t>1 of 2</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C0ADC2C-7DC1-E963-0220-EE9BC88AB63C}"/>
              </a:ext>
            </a:extLst>
          </p:cNvPr>
          <p:cNvPicPr>
            <a:picLocks noChangeAspect="1"/>
          </p:cNvPicPr>
          <p:nvPr/>
        </p:nvPicPr>
        <p:blipFill>
          <a:blip r:embed="rId3"/>
          <a:stretch>
            <a:fillRect/>
          </a:stretch>
        </p:blipFill>
        <p:spPr>
          <a:xfrm>
            <a:off x="0" y="975117"/>
            <a:ext cx="9144000" cy="4907765"/>
          </a:xfrm>
          <a:prstGeom prst="rect">
            <a:avLst/>
          </a:prstGeom>
        </p:spPr>
      </p:pic>
    </p:spTree>
    <p:extLst>
      <p:ext uri="{BB962C8B-B14F-4D97-AF65-F5344CB8AC3E}">
        <p14:creationId xmlns:p14="http://schemas.microsoft.com/office/powerpoint/2010/main" val="12724302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15</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John George Hospital- May 2025 YTD        	</a:t>
            </a:r>
            <a:r>
              <a:rPr lang="en-US" sz="1200" dirty="0"/>
              <a:t>	    </a:t>
            </a:r>
            <a:r>
              <a:rPr lang="en-US" sz="1400" dirty="0"/>
              <a:t>2 of 2</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DE5B8D69-8621-0077-D2C2-C0A48D17AA2B}"/>
              </a:ext>
            </a:extLst>
          </p:cNvPr>
          <p:cNvPicPr>
            <a:picLocks noChangeAspect="1"/>
          </p:cNvPicPr>
          <p:nvPr/>
        </p:nvPicPr>
        <p:blipFill>
          <a:blip r:embed="rId3"/>
          <a:stretch>
            <a:fillRect/>
          </a:stretch>
        </p:blipFill>
        <p:spPr>
          <a:xfrm>
            <a:off x="1130300" y="1390649"/>
            <a:ext cx="6883400" cy="2331605"/>
          </a:xfrm>
          <a:prstGeom prst="rect">
            <a:avLst/>
          </a:prstGeom>
        </p:spPr>
      </p:pic>
    </p:spTree>
    <p:extLst>
      <p:ext uri="{BB962C8B-B14F-4D97-AF65-F5344CB8AC3E}">
        <p14:creationId xmlns:p14="http://schemas.microsoft.com/office/powerpoint/2010/main" val="3072346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16</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San Leandro Hospital	- May 2025 YTD</a:t>
            </a:r>
            <a:r>
              <a:rPr lang="en-US" sz="1200" dirty="0"/>
              <a:t>		    </a:t>
            </a:r>
            <a:r>
              <a:rPr lang="en-US" sz="1400" dirty="0"/>
              <a:t>1 of 2</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EACB5C83-0CAD-CBDA-82D7-0CF87ABC3E09}"/>
              </a:ext>
            </a:extLst>
          </p:cNvPr>
          <p:cNvPicPr>
            <a:picLocks noChangeAspect="1"/>
          </p:cNvPicPr>
          <p:nvPr/>
        </p:nvPicPr>
        <p:blipFill>
          <a:blip r:embed="rId3"/>
          <a:stretch>
            <a:fillRect/>
          </a:stretch>
        </p:blipFill>
        <p:spPr>
          <a:xfrm>
            <a:off x="0" y="1064137"/>
            <a:ext cx="9144000" cy="4920536"/>
          </a:xfrm>
          <a:prstGeom prst="rect">
            <a:avLst/>
          </a:prstGeom>
        </p:spPr>
      </p:pic>
    </p:spTree>
    <p:extLst>
      <p:ext uri="{BB962C8B-B14F-4D97-AF65-F5344CB8AC3E}">
        <p14:creationId xmlns:p14="http://schemas.microsoft.com/office/powerpoint/2010/main" val="1935007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17</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San Leandro Hospital	- May 2025 YTD</a:t>
            </a:r>
            <a:r>
              <a:rPr lang="en-US" sz="1200" dirty="0"/>
              <a:t>		    </a:t>
            </a:r>
            <a:r>
              <a:rPr lang="en-US" sz="1400" dirty="0"/>
              <a:t>2 of 2</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FE73FF96-8D00-F9FF-8E3F-3816AB79DF17}"/>
              </a:ext>
            </a:extLst>
          </p:cNvPr>
          <p:cNvPicPr>
            <a:picLocks noChangeAspect="1"/>
          </p:cNvPicPr>
          <p:nvPr/>
        </p:nvPicPr>
        <p:blipFill>
          <a:blip r:embed="rId3"/>
          <a:stretch>
            <a:fillRect/>
          </a:stretch>
        </p:blipFill>
        <p:spPr>
          <a:xfrm>
            <a:off x="0" y="1155559"/>
            <a:ext cx="9144000" cy="4369978"/>
          </a:xfrm>
          <a:prstGeom prst="rect">
            <a:avLst/>
          </a:prstGeom>
        </p:spPr>
      </p:pic>
    </p:spTree>
    <p:extLst>
      <p:ext uri="{BB962C8B-B14F-4D97-AF65-F5344CB8AC3E}">
        <p14:creationId xmlns:p14="http://schemas.microsoft.com/office/powerpoint/2010/main" val="2001514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2</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2800" dirty="0"/>
              <a:t>YTD Entity Financial Statements – May 2025 YTD</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7177FA34-BADD-1808-2ED2-B61190FAA238}"/>
              </a:ext>
            </a:extLst>
          </p:cNvPr>
          <p:cNvSpPr txBox="1"/>
          <p:nvPr/>
        </p:nvSpPr>
        <p:spPr>
          <a:xfrm>
            <a:off x="486494" y="958846"/>
            <a:ext cx="7787148" cy="5262979"/>
          </a:xfrm>
          <a:prstGeom prst="rect">
            <a:avLst/>
          </a:prstGeom>
          <a:noFill/>
        </p:spPr>
        <p:txBody>
          <a:bodyPr wrap="square" rtlCol="0">
            <a:spAutoFit/>
          </a:bodyPr>
          <a:lstStyle/>
          <a:p>
            <a:pPr marL="285750" indent="-285750">
              <a:buFont typeface="Arial" panose="020B0604020202020204" pitchFamily="34" charset="0"/>
              <a:buChar char="•"/>
            </a:pPr>
            <a:r>
              <a:rPr lang="en-US" sz="1600" dirty="0"/>
              <a:t>Financial Statements by Entity reported year to date (YTD).</a:t>
            </a:r>
          </a:p>
          <a:p>
            <a:pPr marL="742950" lvl="1" indent="-285750">
              <a:buFont typeface="Arial" panose="020B0604020202020204" pitchFamily="34" charset="0"/>
              <a:buChar char="•"/>
            </a:pPr>
            <a:r>
              <a:rPr lang="en-US" sz="1600" dirty="0"/>
              <a:t>Alameda Hospital</a:t>
            </a:r>
          </a:p>
          <a:p>
            <a:pPr marL="742950" lvl="1" indent="-285750">
              <a:buFont typeface="Arial" panose="020B0604020202020204" pitchFamily="34" charset="0"/>
              <a:buChar char="•"/>
            </a:pPr>
            <a:r>
              <a:rPr lang="en-US" sz="1600" dirty="0"/>
              <a:t>Fairmont Hospital</a:t>
            </a:r>
          </a:p>
          <a:p>
            <a:pPr marL="742950" lvl="1" indent="-285750">
              <a:buFont typeface="Arial" panose="020B0604020202020204" pitchFamily="34" charset="0"/>
              <a:buChar char="•"/>
            </a:pPr>
            <a:r>
              <a:rPr lang="en-US" sz="1600" dirty="0"/>
              <a:t>FQHC</a:t>
            </a:r>
          </a:p>
          <a:p>
            <a:pPr marL="742950" lvl="1" indent="-285750">
              <a:buFont typeface="Arial" panose="020B0604020202020204" pitchFamily="34" charset="0"/>
              <a:buChar char="•"/>
            </a:pPr>
            <a:r>
              <a:rPr lang="en-US" sz="1600" dirty="0"/>
              <a:t>Highland Hospital</a:t>
            </a:r>
          </a:p>
          <a:p>
            <a:pPr marL="742950" lvl="1" indent="-285750">
              <a:buFont typeface="Arial" panose="020B0604020202020204" pitchFamily="34" charset="0"/>
              <a:buChar char="•"/>
            </a:pPr>
            <a:r>
              <a:rPr lang="en-US" sz="1600" dirty="0"/>
              <a:t>John George Psychiatric </a:t>
            </a:r>
          </a:p>
          <a:p>
            <a:pPr marL="742950" lvl="1" indent="-285750">
              <a:buFont typeface="Arial" panose="020B0604020202020204" pitchFamily="34" charset="0"/>
              <a:buChar char="•"/>
            </a:pPr>
            <a:r>
              <a:rPr lang="en-US" sz="1600" dirty="0"/>
              <a:t>San Leandro Hospital</a:t>
            </a:r>
          </a:p>
          <a:p>
            <a:endParaRPr lang="en-US" sz="1600" dirty="0"/>
          </a:p>
          <a:p>
            <a:pPr marL="285750" indent="-285750">
              <a:buFont typeface="Arial" panose="020B0604020202020204" pitchFamily="34" charset="0"/>
              <a:buChar char="•"/>
            </a:pPr>
            <a:r>
              <a:rPr lang="en-US" sz="1600" dirty="0"/>
              <a:t>Allocations built on WIPLI methodology; QIP, Measure A, GPP, Physician Fees and Overhead are allocations. </a:t>
            </a:r>
          </a:p>
          <a:p>
            <a:pPr marL="742950" lvl="1" indent="-285750">
              <a:buFont typeface="Arial" panose="020B0604020202020204" pitchFamily="34" charset="0"/>
              <a:buChar char="•"/>
            </a:pPr>
            <a:r>
              <a:rPr lang="en-US" sz="1600" dirty="0"/>
              <a:t>Working to directly cost AHMG Physician Fees</a:t>
            </a:r>
          </a:p>
          <a:p>
            <a:pPr marL="1200150" lvl="2" indent="-285750">
              <a:buFont typeface="Arial" panose="020B0604020202020204" pitchFamily="34" charset="0"/>
              <a:buChar char="•"/>
            </a:pPr>
            <a:r>
              <a:rPr lang="en-US" sz="1600" dirty="0"/>
              <a:t>Updated allocation of Physician call expenses based on actual reported call coverage by campus.</a:t>
            </a:r>
          </a:p>
          <a:p>
            <a:pPr marL="1200150" lvl="2" indent="-285750">
              <a:buFont typeface="Arial" panose="020B0604020202020204" pitchFamily="34" charset="0"/>
              <a:buChar char="•"/>
            </a:pPr>
            <a:r>
              <a:rPr lang="en-US" sz="1600" dirty="0"/>
              <a:t>Remaining physician expenses allocated based on gross revenues.</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a:t>Next steps:</a:t>
            </a:r>
          </a:p>
          <a:p>
            <a:pPr marL="742950" lvl="1" indent="-285750">
              <a:buFont typeface="Arial" panose="020B0604020202020204" pitchFamily="34" charset="0"/>
              <a:buChar char="•"/>
            </a:pPr>
            <a:r>
              <a:rPr lang="en-US" sz="1600" dirty="0"/>
              <a:t>Direct cost all feasible expenses including Physician Expense</a:t>
            </a:r>
          </a:p>
          <a:p>
            <a:pPr marL="742950" lvl="1" indent="-285750">
              <a:buFont typeface="Arial" panose="020B0604020202020204" pitchFamily="34" charset="0"/>
              <a:buChar char="•"/>
            </a:pPr>
            <a:r>
              <a:rPr lang="en-US" sz="1600" dirty="0"/>
              <a:t>Develop Service Line Financial Statement. [Examples: Cardiology, Post Acute, Behavioral Health]</a:t>
            </a:r>
          </a:p>
          <a:p>
            <a:pPr marL="742950" lvl="1" indent="-285750">
              <a:buFont typeface="Arial" panose="020B0604020202020204" pitchFamily="34" charset="0"/>
              <a:buChar char="•"/>
            </a:pPr>
            <a:r>
              <a:rPr lang="en-US" sz="1600" dirty="0"/>
              <a:t>System Overhead will be added in Monthly Operating Review (MOR)</a:t>
            </a:r>
          </a:p>
          <a:p>
            <a:pPr marL="742950" lvl="1" indent="-285750">
              <a:buFont typeface="Arial" panose="020B0604020202020204" pitchFamily="34" charset="0"/>
              <a:buChar char="•"/>
            </a:pPr>
            <a:endParaRPr lang="en-US" sz="1600" dirty="0"/>
          </a:p>
        </p:txBody>
      </p:sp>
    </p:spTree>
    <p:extLst>
      <p:ext uri="{BB962C8B-B14F-4D97-AF65-F5344CB8AC3E}">
        <p14:creationId xmlns:p14="http://schemas.microsoft.com/office/powerpoint/2010/main" val="1835657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3</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2800" dirty="0"/>
              <a:t>Financial Statement by Entity- May 2025 YTD</a:t>
            </a:r>
            <a:r>
              <a:rPr lang="en-US" sz="3000" dirty="0"/>
              <a:t>	</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0116844B-DAA9-9F18-B94B-A8690A4BE5E8}"/>
              </a:ext>
            </a:extLst>
          </p:cNvPr>
          <p:cNvPicPr>
            <a:picLocks noChangeAspect="1"/>
          </p:cNvPicPr>
          <p:nvPr/>
        </p:nvPicPr>
        <p:blipFill>
          <a:blip r:embed="rId3"/>
          <a:stretch>
            <a:fillRect/>
          </a:stretch>
        </p:blipFill>
        <p:spPr>
          <a:xfrm>
            <a:off x="0" y="972572"/>
            <a:ext cx="9144000" cy="4912855"/>
          </a:xfrm>
          <a:prstGeom prst="rect">
            <a:avLst/>
          </a:prstGeom>
        </p:spPr>
      </p:pic>
    </p:spTree>
    <p:extLst>
      <p:ext uri="{BB962C8B-B14F-4D97-AF65-F5344CB8AC3E}">
        <p14:creationId xmlns:p14="http://schemas.microsoft.com/office/powerpoint/2010/main" val="695203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4</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Alameda Hospital District- May 2025 YTD</a:t>
            </a:r>
            <a:r>
              <a:rPr lang="en-US" sz="1200" dirty="0"/>
              <a:t>                              1 of 3</a:t>
            </a:r>
            <a:r>
              <a:rPr lang="en-US" sz="2800" dirty="0"/>
              <a:t> </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520B712C-FA9E-7168-9805-4AABBD26BD55}"/>
              </a:ext>
            </a:extLst>
          </p:cNvPr>
          <p:cNvPicPr>
            <a:picLocks noChangeAspect="1"/>
          </p:cNvPicPr>
          <p:nvPr/>
        </p:nvPicPr>
        <p:blipFill>
          <a:blip r:embed="rId3"/>
          <a:stretch>
            <a:fillRect/>
          </a:stretch>
        </p:blipFill>
        <p:spPr>
          <a:xfrm>
            <a:off x="0" y="939490"/>
            <a:ext cx="9144000" cy="4979020"/>
          </a:xfrm>
          <a:prstGeom prst="rect">
            <a:avLst/>
          </a:prstGeom>
        </p:spPr>
      </p:pic>
    </p:spTree>
    <p:extLst>
      <p:ext uri="{BB962C8B-B14F-4D97-AF65-F5344CB8AC3E}">
        <p14:creationId xmlns:p14="http://schemas.microsoft.com/office/powerpoint/2010/main" val="2324739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5</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Alameda Hospital District- May 2025 YTD	          </a:t>
            </a:r>
            <a:r>
              <a:rPr lang="en-US" sz="1400" dirty="0"/>
              <a:t>2 of 3</a:t>
            </a:r>
            <a:r>
              <a:rPr lang="en-US" sz="3000" dirty="0"/>
              <a:t>        </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1DE3FD0E-2F6F-5CC3-F65C-028673AD68CF}"/>
              </a:ext>
            </a:extLst>
          </p:cNvPr>
          <p:cNvPicPr>
            <a:picLocks noChangeAspect="1"/>
          </p:cNvPicPr>
          <p:nvPr/>
        </p:nvPicPr>
        <p:blipFill>
          <a:blip r:embed="rId3"/>
          <a:stretch>
            <a:fillRect/>
          </a:stretch>
        </p:blipFill>
        <p:spPr>
          <a:xfrm>
            <a:off x="0" y="1681019"/>
            <a:ext cx="9144000" cy="3297380"/>
          </a:xfrm>
          <a:prstGeom prst="rect">
            <a:avLst/>
          </a:prstGeom>
        </p:spPr>
      </p:pic>
    </p:spTree>
    <p:extLst>
      <p:ext uri="{BB962C8B-B14F-4D97-AF65-F5344CB8AC3E}">
        <p14:creationId xmlns:p14="http://schemas.microsoft.com/office/powerpoint/2010/main" val="35895347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6</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Alameda Hospital District- May 2025 YTD	          </a:t>
            </a:r>
            <a:r>
              <a:rPr lang="en-US" sz="1400" dirty="0"/>
              <a:t>3 of 3</a:t>
            </a:r>
            <a:r>
              <a:rPr lang="en-US" sz="3000" dirty="0"/>
              <a:t>         </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12F9641A-F5AE-6D96-0EAA-E0D63E148933}"/>
              </a:ext>
            </a:extLst>
          </p:cNvPr>
          <p:cNvPicPr>
            <a:picLocks noChangeAspect="1"/>
          </p:cNvPicPr>
          <p:nvPr/>
        </p:nvPicPr>
        <p:blipFill>
          <a:blip r:embed="rId3"/>
          <a:stretch>
            <a:fillRect/>
          </a:stretch>
        </p:blipFill>
        <p:spPr>
          <a:xfrm>
            <a:off x="0" y="997528"/>
            <a:ext cx="9144000" cy="4886036"/>
          </a:xfrm>
          <a:prstGeom prst="rect">
            <a:avLst/>
          </a:prstGeom>
        </p:spPr>
      </p:pic>
    </p:spTree>
    <p:extLst>
      <p:ext uri="{BB962C8B-B14F-4D97-AF65-F5344CB8AC3E}">
        <p14:creationId xmlns:p14="http://schemas.microsoft.com/office/powerpoint/2010/main" val="3830367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7</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Fairmont Hospital- May 2025 YTD	          	 </a:t>
            </a:r>
            <a:r>
              <a:rPr lang="en-US" sz="1400" dirty="0"/>
              <a:t>1 of 2</a:t>
            </a:r>
            <a:r>
              <a:rPr lang="en-US" sz="3000" dirty="0"/>
              <a:t> </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4" name="Picture 3">
            <a:extLst>
              <a:ext uri="{FF2B5EF4-FFF2-40B4-BE49-F238E27FC236}">
                <a16:creationId xmlns:a16="http://schemas.microsoft.com/office/drawing/2014/main" id="{09227666-2949-2108-CCFC-305EC5C4C919}"/>
              </a:ext>
            </a:extLst>
          </p:cNvPr>
          <p:cNvPicPr>
            <a:picLocks noChangeAspect="1"/>
          </p:cNvPicPr>
          <p:nvPr/>
        </p:nvPicPr>
        <p:blipFill>
          <a:blip r:embed="rId3"/>
          <a:stretch>
            <a:fillRect/>
          </a:stretch>
        </p:blipFill>
        <p:spPr>
          <a:xfrm>
            <a:off x="0" y="889589"/>
            <a:ext cx="9144000" cy="5078821"/>
          </a:xfrm>
          <a:prstGeom prst="rect">
            <a:avLst/>
          </a:prstGeom>
        </p:spPr>
      </p:pic>
    </p:spTree>
    <p:extLst>
      <p:ext uri="{BB962C8B-B14F-4D97-AF65-F5344CB8AC3E}">
        <p14:creationId xmlns:p14="http://schemas.microsoft.com/office/powerpoint/2010/main" val="3699484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8</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Fairmont Hospital- May 2025 YTD </a:t>
            </a:r>
            <a:r>
              <a:rPr lang="en-US" sz="1200" dirty="0"/>
              <a:t>		          	 </a:t>
            </a:r>
            <a:r>
              <a:rPr lang="en-US" sz="1400" dirty="0"/>
              <a:t> 2 of 2 </a:t>
            </a:r>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CCBEF346-DB4C-23FA-0A12-01642674D295}"/>
              </a:ext>
            </a:extLst>
          </p:cNvPr>
          <p:cNvPicPr>
            <a:picLocks noChangeAspect="1"/>
          </p:cNvPicPr>
          <p:nvPr/>
        </p:nvPicPr>
        <p:blipFill>
          <a:blip r:embed="rId3"/>
          <a:stretch>
            <a:fillRect/>
          </a:stretch>
        </p:blipFill>
        <p:spPr>
          <a:xfrm>
            <a:off x="0" y="1155558"/>
            <a:ext cx="9144000" cy="4109167"/>
          </a:xfrm>
          <a:prstGeom prst="rect">
            <a:avLst/>
          </a:prstGeom>
        </p:spPr>
      </p:pic>
    </p:spTree>
    <p:extLst>
      <p:ext uri="{BB962C8B-B14F-4D97-AF65-F5344CB8AC3E}">
        <p14:creationId xmlns:p14="http://schemas.microsoft.com/office/powerpoint/2010/main" val="3681834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6305453D-3CD3-4976-A000-9EC0DAD0A0DB}" type="slidenum">
              <a:rPr lang="en-US" smtClean="0"/>
              <a:pPr/>
              <a:t>9</a:t>
            </a:fld>
            <a:endParaRPr lang="en-US" dirty="0"/>
          </a:p>
        </p:txBody>
      </p:sp>
      <p:sp>
        <p:nvSpPr>
          <p:cNvPr id="5" name="Title 4">
            <a:extLst>
              <a:ext uri="{FF2B5EF4-FFF2-40B4-BE49-F238E27FC236}">
                <a16:creationId xmlns:a16="http://schemas.microsoft.com/office/drawing/2014/main" id="{A2B59528-F2AA-469A-841B-439A30FA9A2C}"/>
              </a:ext>
            </a:extLst>
          </p:cNvPr>
          <p:cNvSpPr>
            <a:spLocks noGrp="1"/>
          </p:cNvSpPr>
          <p:nvPr>
            <p:ph type="title"/>
          </p:nvPr>
        </p:nvSpPr>
        <p:spPr>
          <a:xfrm>
            <a:off x="98190" y="12559"/>
            <a:ext cx="9045809" cy="1143000"/>
          </a:xfrm>
        </p:spPr>
        <p:txBody>
          <a:bodyPr>
            <a:normAutofit/>
          </a:bodyPr>
          <a:lstStyle/>
          <a:p>
            <a:pPr algn="l"/>
            <a:r>
              <a:rPr lang="en-US" sz="3000" dirty="0"/>
              <a:t>FQHC- May 2025 YTD		</a:t>
            </a:r>
            <a:r>
              <a:rPr lang="en-US" sz="1200" dirty="0"/>
              <a:t> 		          	  </a:t>
            </a:r>
            <a:r>
              <a:rPr lang="en-US" sz="1400" dirty="0"/>
              <a:t>1 of 3</a:t>
            </a:r>
            <a:endParaRPr lang="en-US" sz="1200" dirty="0"/>
          </a:p>
        </p:txBody>
      </p:sp>
      <p:cxnSp>
        <p:nvCxnSpPr>
          <p:cNvPr id="7" name="Straight Connector 6">
            <a:extLst>
              <a:ext uri="{FF2B5EF4-FFF2-40B4-BE49-F238E27FC236}">
                <a16:creationId xmlns:a16="http://schemas.microsoft.com/office/drawing/2014/main" id="{092D512E-4959-49DC-8C79-74F7AEB976D9}"/>
              </a:ext>
            </a:extLst>
          </p:cNvPr>
          <p:cNvCxnSpPr/>
          <p:nvPr/>
        </p:nvCxnSpPr>
        <p:spPr>
          <a:xfrm>
            <a:off x="0" y="895862"/>
            <a:ext cx="9144000" cy="0"/>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ED9ACCCC-3FC7-B9F3-2901-487446FE8309}"/>
              </a:ext>
            </a:extLst>
          </p:cNvPr>
          <p:cNvPicPr>
            <a:picLocks noChangeAspect="1"/>
          </p:cNvPicPr>
          <p:nvPr/>
        </p:nvPicPr>
        <p:blipFill>
          <a:blip r:embed="rId3"/>
          <a:stretch>
            <a:fillRect/>
          </a:stretch>
        </p:blipFill>
        <p:spPr>
          <a:xfrm>
            <a:off x="0" y="1071420"/>
            <a:ext cx="9144000" cy="4765962"/>
          </a:xfrm>
          <a:prstGeom prst="rect">
            <a:avLst/>
          </a:prstGeom>
        </p:spPr>
      </p:pic>
    </p:spTree>
    <p:extLst>
      <p:ext uri="{BB962C8B-B14F-4D97-AF65-F5344CB8AC3E}">
        <p14:creationId xmlns:p14="http://schemas.microsoft.com/office/powerpoint/2010/main" val="2739227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allagher Integrated  (No Background Graphics)">
  <a:themeElements>
    <a:clrScheme name="GALLAGHER">
      <a:dk1>
        <a:srgbClr val="000000"/>
      </a:dk1>
      <a:lt1>
        <a:srgbClr val="FFFFFF"/>
      </a:lt1>
      <a:dk2>
        <a:srgbClr val="00263E"/>
      </a:dk2>
      <a:lt2>
        <a:srgbClr val="A4C8E1"/>
      </a:lt2>
      <a:accent1>
        <a:srgbClr val="00263E"/>
      </a:accent1>
      <a:accent2>
        <a:srgbClr val="A4C8E1"/>
      </a:accent2>
      <a:accent3>
        <a:srgbClr val="799A05"/>
      </a:accent3>
      <a:accent4>
        <a:srgbClr val="B9BF15"/>
      </a:accent4>
      <a:accent5>
        <a:srgbClr val="ED7800"/>
      </a:accent5>
      <a:accent6>
        <a:srgbClr val="00AFAB"/>
      </a:accent6>
      <a:hlink>
        <a:srgbClr val="34657F"/>
      </a:hlink>
      <a:folHlink>
        <a:srgbClr val="8A1F03"/>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8E5F29102BE64E9A83247557884CD1" ma:contentTypeVersion="4" ma:contentTypeDescription="Create a new document." ma:contentTypeScope="" ma:versionID="afad80b64e44484d11dbfdb6e82e5be3">
  <xsd:schema xmlns:xsd="http://www.w3.org/2001/XMLSchema" xmlns:xs="http://www.w3.org/2001/XMLSchema" xmlns:p="http://schemas.microsoft.com/office/2006/metadata/properties" xmlns:ns3="7e3fb04f-5248-4306-a09e-9d9ed49dd954" targetNamespace="http://schemas.microsoft.com/office/2006/metadata/properties" ma:root="true" ma:fieldsID="9ba8c80533cc47380ae50433e27487d6" ns3:_="">
    <xsd:import namespace="7e3fb04f-5248-4306-a09e-9d9ed49dd954"/>
    <xsd:element name="properties">
      <xsd:complexType>
        <xsd:sequence>
          <xsd:element name="documentManagement">
            <xsd:complexType>
              <xsd:all>
                <xsd:element ref="ns3:MediaServiceMetadata" minOccurs="0"/>
                <xsd:element ref="ns3:MediaServiceFastMetadata"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3fb04f-5248-4306-a09e-9d9ed49dd95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4C78193-59D9-4601-A71A-94A5159F7DE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3fb04f-5248-4306-a09e-9d9ed49dd95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2F9A223-46C7-4772-93D1-464D108B8B3A}">
  <ds:schemaRefs>
    <ds:schemaRef ds:uri="http://schemas.openxmlformats.org/package/2006/metadata/core-properties"/>
    <ds:schemaRef ds:uri="7e3fb04f-5248-4306-a09e-9d9ed49dd954"/>
    <ds:schemaRef ds:uri="http://purl.org/dc/dcmitype/"/>
    <ds:schemaRef ds:uri="http://schemas.microsoft.com/office/2006/documentManagement/types"/>
    <ds:schemaRef ds:uri="http://www.w3.org/XML/1998/namespace"/>
    <ds:schemaRef ds:uri="http://schemas.microsoft.com/office/2006/metadata/properties"/>
    <ds:schemaRef ds:uri="http://purl.org/dc/terms/"/>
    <ds:schemaRef ds:uri="http://purl.org/dc/elements/1.1/"/>
    <ds:schemaRef ds:uri="http://schemas.microsoft.com/office/infopath/2007/PartnerControls"/>
  </ds:schemaRefs>
</ds:datastoreItem>
</file>

<file path=customXml/itemProps3.xml><?xml version="1.0" encoding="utf-8"?>
<ds:datastoreItem xmlns:ds="http://schemas.openxmlformats.org/officeDocument/2006/customXml" ds:itemID="{B85E4D75-7881-44B0-B64B-6761341007D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2547</TotalTime>
  <Words>349</Words>
  <Application>Microsoft Office PowerPoint</Application>
  <PresentationFormat>On-screen Show (4:3)</PresentationFormat>
  <Paragraphs>116</Paragraphs>
  <Slides>17</Slides>
  <Notes>17</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17</vt:i4>
      </vt:variant>
    </vt:vector>
  </HeadingPairs>
  <TitlesOfParts>
    <vt:vector size="26" baseType="lpstr">
      <vt:lpstr>Arial</vt:lpstr>
      <vt:lpstr>Calibri</vt:lpstr>
      <vt:lpstr>Courier New</vt:lpstr>
      <vt:lpstr>Gotham Medium</vt:lpstr>
      <vt:lpstr>Helvetica</vt:lpstr>
      <vt:lpstr>Symbol</vt:lpstr>
      <vt:lpstr>Times New Roman</vt:lpstr>
      <vt:lpstr>Office Theme</vt:lpstr>
      <vt:lpstr>Gallagher Integrated  (No Background Graphics)</vt:lpstr>
      <vt:lpstr>PowerPoint Presentation</vt:lpstr>
      <vt:lpstr>YTD Entity Financial Statements – May 2025 YTD</vt:lpstr>
      <vt:lpstr>Financial Statement by Entity- May 2025 YTD </vt:lpstr>
      <vt:lpstr>Alameda Hospital District- May 2025 YTD                              1 of 3 </vt:lpstr>
      <vt:lpstr>Alameda Hospital District- May 2025 YTD           2 of 3        </vt:lpstr>
      <vt:lpstr>Alameda Hospital District- May 2025 YTD           3 of 3         </vt:lpstr>
      <vt:lpstr>Fairmont Hospital- May 2025 YTD             1 of 2 </vt:lpstr>
      <vt:lpstr>Fairmont Hospital- May 2025 YTD                2 of 2 </vt:lpstr>
      <vt:lpstr>FQHC- May 2025 YTD                  1 of 3</vt:lpstr>
      <vt:lpstr>FQHC- May 2025 YTD               2 of 3</vt:lpstr>
      <vt:lpstr>FQHC- May 2025 YTD           3 of 3</vt:lpstr>
      <vt:lpstr>Highland Hospital- May 2025 YTD    1 of 2</vt:lpstr>
      <vt:lpstr>Highland Hospital- May 2025 YTD    2 of 2</vt:lpstr>
      <vt:lpstr>John George Hospital- May 2025 YTD      1 of 2</vt:lpstr>
      <vt:lpstr>John George Hospital- May 2025 YTD              2 of 2</vt:lpstr>
      <vt:lpstr>San Leandro Hospital - May 2025 YTD      1 of 2</vt:lpstr>
      <vt:lpstr>San Leandro Hospital - May 2025 YTD      2 of 2</vt:lpstr>
    </vt:vector>
  </TitlesOfParts>
  <Company>Alameda County Medical Center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Jojola Gonsalves, Ronna</cp:lastModifiedBy>
  <cp:revision>132</cp:revision>
  <cp:lastPrinted>2022-08-29T22:35:45Z</cp:lastPrinted>
  <dcterms:created xsi:type="dcterms:W3CDTF">2013-07-18T17:43:46Z</dcterms:created>
  <dcterms:modified xsi:type="dcterms:W3CDTF">2025-07-02T23:43:20Z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0x010100BE8E5F29102BE64E9A83247557884CD1</vt:lpwstr>
  </property>
</Properties>
</file>