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0" r:id="rId3"/>
  </p:sldMasterIdLst>
  <p:notesMasterIdLst>
    <p:notesMasterId r:id="rId8"/>
  </p:notesMasterIdLst>
  <p:sldIdLst>
    <p:sldId id="333" r:id="rId4"/>
    <p:sldId id="376" r:id="rId5"/>
    <p:sldId id="373" r:id="rId6"/>
    <p:sldId id="3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6"/>
    <a:srgbClr val="D1CCC8"/>
    <a:srgbClr val="CECAC6"/>
    <a:srgbClr val="006CA7"/>
    <a:srgbClr val="007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9" autoAdjust="0"/>
    <p:restoredTop sz="95060"/>
  </p:normalViewPr>
  <p:slideViewPr>
    <p:cSldViewPr snapToGrid="0">
      <p:cViewPr varScale="1">
        <p:scale>
          <a:sx n="68" d="100"/>
          <a:sy n="68" d="100"/>
        </p:scale>
        <p:origin x="1368" y="72"/>
      </p:cViewPr>
      <p:guideLst>
        <p:guide orient="horz" pos="218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6D35D-7066-493F-A540-FD6F9CE7CBC6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4974D-FCA8-484E-BFF5-2848CEA62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4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4974D-FCA8-484E-BFF5-2848CEA628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6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7755"/>
            <a:ext cx="2895600" cy="1682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+mj-lt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Picture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3099357"/>
            <a:ext cx="9157636" cy="685800"/>
          </a:xfrm>
          <a:prstGeom prst="rect">
            <a:avLst/>
          </a:prstGeom>
          <a:solidFill>
            <a:srgbClr val="006CA7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5281"/>
            <a:endParaRPr lang="en-US" sz="1500" dirty="0">
              <a:latin typeface="Gotham Medium" charset="0"/>
              <a:ea typeface="Gotham Medium" charset="0"/>
              <a:cs typeface="Gotham Medium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61636" y="3222450"/>
            <a:ext cx="0" cy="439615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3480584" y="3200400"/>
            <a:ext cx="5067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Title Here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424" y="3276600"/>
            <a:ext cx="2033244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2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8010"/>
            <a:ext cx="3962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2760" y="304799"/>
            <a:ext cx="3890240" cy="59277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872760" y="5796828"/>
            <a:ext cx="3890240" cy="435697"/>
          </a:xfrm>
          <a:prstGeom prst="rect">
            <a:avLst/>
          </a:prstGeom>
          <a:solidFill>
            <a:srgbClr val="0079B3">
              <a:alpha val="8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813" algn="ctr"/>
            <a:r>
              <a:rPr lang="en-US" sz="1400" dirty="0">
                <a:latin typeface="Arial" charset="0"/>
                <a:ea typeface="Arial" charset="0"/>
                <a:cs typeface="Arial" charset="0"/>
              </a:rPr>
              <a:t>PHOTO CAPTION OR CONTENT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533400" y="1185423"/>
            <a:ext cx="3962400" cy="152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i="0" kern="1200">
                <a:solidFill>
                  <a:srgbClr val="0081C6"/>
                </a:solidFill>
                <a:latin typeface="+mn-lt"/>
                <a:ea typeface="+mj-ea"/>
                <a:cs typeface="Helvetica"/>
              </a:defRPr>
            </a:lvl1pPr>
          </a:lstStyle>
          <a:p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Lorem ipsum dolor sit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sed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do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eiusmod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tempor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incididunt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ut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labore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et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dolore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magna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aliqua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Ut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enim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 ad minim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veniam</a:t>
            </a:r>
            <a:endParaRPr lang="en-US" sz="16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33400" y="2819400"/>
            <a:ext cx="3657600" cy="13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28575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28575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43168"/>
            <a:ext cx="3962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9144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533400" y="4157223"/>
            <a:ext cx="7848600" cy="8719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i="0" kern="1200">
                <a:solidFill>
                  <a:srgbClr val="0081C6"/>
                </a:solidFill>
                <a:latin typeface="+mn-lt"/>
                <a:ea typeface="+mj-ea"/>
                <a:cs typeface="Helvetica"/>
              </a:defRPr>
            </a:lvl1pPr>
          </a:lstStyle>
          <a:p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Lorem ipsum dolor sit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amet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,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consectetur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adipiscing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elit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,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sed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do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eiusmod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tempor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incididunt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ut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labore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et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dolore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magna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aliqua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.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Ut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enim</a:t>
            </a:r>
            <a:r>
              <a:rPr lang="en-US" sz="16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 ad minim </a:t>
            </a:r>
            <a:r>
              <a:rPr lang="en-US" sz="16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Helvetica"/>
              </a:rPr>
              <a:t>veniam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33400" y="4837172"/>
            <a:ext cx="3657600" cy="13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10287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102870" lvl="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Times New Roman</a:t>
            </a:r>
          </a:p>
          <a:p>
            <a:pPr marL="10287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572000" y="2993303"/>
            <a:ext cx="4572000" cy="435697"/>
          </a:xfrm>
          <a:prstGeom prst="rect">
            <a:avLst/>
          </a:prstGeom>
          <a:solidFill>
            <a:srgbClr val="0079B3">
              <a:alpha val="8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813" algn="ctr"/>
            <a:r>
              <a:rPr lang="en-US" sz="1400" dirty="0">
                <a:latin typeface="Arial" charset="0"/>
                <a:ea typeface="Arial" charset="0"/>
                <a:cs typeface="Arial" charset="0"/>
              </a:rPr>
              <a:t>PHOTO CAPTION OR CONTENT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2"/>
          </p:nvPr>
        </p:nvSpPr>
        <p:spPr>
          <a:xfrm>
            <a:off x="4726997" y="165654"/>
            <a:ext cx="4113212" cy="317296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6796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rial" charset="0"/>
                <a:ea typeface="Arial" charset="0"/>
                <a:cs typeface="Arial" charset="0"/>
              </a:rPr>
              <a:t>Header</a:t>
            </a:r>
            <a:r>
              <a:rPr lang="en-US" sz="2800" b="1" dirty="0">
                <a:solidFill>
                  <a:srgbClr val="006CA7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533400" y="1003624"/>
            <a:ext cx="3657600" cy="34726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i="0" kern="1200">
                <a:solidFill>
                  <a:srgbClr val="0081C6"/>
                </a:solidFill>
                <a:latin typeface="+mn-lt"/>
                <a:ea typeface="+mj-ea"/>
                <a:cs typeface="Helvetica"/>
              </a:defRPr>
            </a:lvl1pPr>
          </a:lstStyle>
          <a:p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Lorem ipsum dolor sit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amet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,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consectetur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adipiscing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elit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,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sed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do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eiusmod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tempor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incididunt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ut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labore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et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dolore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magna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aliqua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.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Ut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enim</a:t>
            </a:r>
            <a:r>
              <a:rPr lang="en-US" sz="1800" b="0" i="0" kern="1200" dirty="0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 ad minim </a:t>
            </a:r>
            <a:r>
              <a:rPr lang="en-US" sz="1800" b="0" i="0" kern="1200" dirty="0" err="1">
                <a:solidFill>
                  <a:schemeClr val="tx1"/>
                </a:solidFill>
                <a:effectLst/>
                <a:latin typeface="+mj-lt"/>
                <a:ea typeface="Times" charset="0"/>
                <a:cs typeface="Times" charset="0"/>
              </a:rPr>
              <a:t>veniam</a:t>
            </a:r>
            <a:endParaRPr lang="en-US" sz="1800" b="0" i="0" kern="1200" dirty="0">
              <a:solidFill>
                <a:schemeClr val="tx1"/>
              </a:solidFill>
              <a:effectLst/>
              <a:latin typeface="+mj-lt"/>
              <a:ea typeface="Times" charset="0"/>
              <a:cs typeface="Times" charset="0"/>
            </a:endParaRPr>
          </a:p>
          <a:p>
            <a:endParaRPr lang="en-US" sz="1800" b="0" i="0" kern="1200" dirty="0">
              <a:solidFill>
                <a:schemeClr val="tx1"/>
              </a:solidFill>
              <a:effectLst/>
              <a:latin typeface="+mj-lt"/>
              <a:ea typeface="Times" charset="0"/>
              <a:cs typeface="Times" charset="0"/>
            </a:endParaRPr>
          </a:p>
          <a:p>
            <a:r>
              <a:rPr lang="en-US" sz="1800" b="0" dirty="0">
                <a:solidFill>
                  <a:schemeClr val="tx1"/>
                </a:solidFill>
                <a:latin typeface="+mj-lt"/>
                <a:ea typeface="Times" charset="0"/>
                <a:cs typeface="Times" charset="0"/>
              </a:rPr>
              <a:t>Lorem ipsum dolor sit amet, consectetuer adipiscing elit. Maecenas porttitor congue massa. Fusce posuere, magna sed </a:t>
            </a:r>
            <a:r>
              <a:rPr lang="en-US" sz="1800" b="0" dirty="0" err="1">
                <a:solidFill>
                  <a:schemeClr val="tx1"/>
                </a:solidFill>
                <a:latin typeface="+mj-lt"/>
                <a:ea typeface="Times" charset="0"/>
                <a:cs typeface="Times" charset="0"/>
              </a:rPr>
              <a:t>pulvinar</a:t>
            </a:r>
            <a:r>
              <a:rPr lang="en-US" sz="1800" b="0" dirty="0">
                <a:solidFill>
                  <a:schemeClr val="tx1"/>
                </a:solidFill>
                <a:latin typeface="+mj-lt"/>
                <a:ea typeface="Times" charset="0"/>
                <a:cs typeface="Times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+mj-lt"/>
                <a:ea typeface="Times" charset="0"/>
                <a:cs typeface="Times" charset="0"/>
              </a:rPr>
              <a:t>ultricies</a:t>
            </a:r>
            <a:r>
              <a:rPr lang="en-US" sz="1800" b="0" dirty="0">
                <a:solidFill>
                  <a:schemeClr val="tx1"/>
                </a:solidFill>
                <a:latin typeface="+mj-lt"/>
                <a:ea typeface="Times" charset="0"/>
                <a:cs typeface="Times" charset="0"/>
              </a:rPr>
              <a:t>.</a:t>
            </a:r>
          </a:p>
          <a:p>
            <a:endParaRPr lang="en-US" sz="1800" b="0" dirty="0">
              <a:solidFill>
                <a:schemeClr val="tx1"/>
              </a:solidFill>
              <a:latin typeface="+mj-lt"/>
              <a:ea typeface="Times" charset="0"/>
              <a:cs typeface="Times" charset="0"/>
            </a:endParaRPr>
          </a:p>
          <a:p>
            <a:endParaRPr lang="en-US" sz="1800" b="0" dirty="0">
              <a:solidFill>
                <a:schemeClr val="tx1"/>
              </a:solidFill>
              <a:latin typeface="+mj-lt"/>
              <a:ea typeface="Times" charset="0"/>
              <a:cs typeface="Times" charset="0"/>
            </a:endParaRPr>
          </a:p>
          <a:p>
            <a:endParaRPr lang="en-US" sz="1800" b="0" dirty="0">
              <a:solidFill>
                <a:schemeClr val="tx1"/>
              </a:solidFill>
              <a:latin typeface="+mj-lt"/>
              <a:ea typeface="Times" charset="0"/>
              <a:cs typeface="Times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4369980"/>
            <a:ext cx="8382000" cy="1733110"/>
          </a:xfrm>
        </p:spPr>
        <p:txBody>
          <a:bodyPr>
            <a:normAutofit fontScale="92500" lnSpcReduction="10000"/>
          </a:bodyPr>
          <a:lstStyle>
            <a:lvl2pPr>
              <a:defRPr sz="2400"/>
            </a:lvl2pPr>
            <a:lvl3pPr>
              <a:defRPr sz="2400"/>
            </a:lvl3pPr>
            <a:lvl4pPr>
              <a:defRPr sz="2200"/>
            </a:lvl4pPr>
          </a:lstStyle>
          <a:p>
            <a:pPr lvl="1"/>
            <a:r>
              <a:rPr lang="en-US" dirty="0"/>
              <a:t>Second level </a:t>
            </a:r>
            <a:r>
              <a:rPr lang="en-US" dirty="0">
                <a:ea typeface="Times" charset="0"/>
                <a:cs typeface="Times" charset="0"/>
              </a:rPr>
              <a:t>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</a:t>
            </a:r>
            <a:endParaRPr lang="en-US" dirty="0"/>
          </a:p>
          <a:p>
            <a:pPr lvl="2"/>
            <a:r>
              <a:rPr lang="en-US" dirty="0"/>
              <a:t>Third level </a:t>
            </a:r>
            <a:r>
              <a:rPr lang="en-US" dirty="0">
                <a:ea typeface="Times" charset="0"/>
                <a:cs typeface="Times" charset="0"/>
              </a:rPr>
              <a:t>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</a:t>
            </a:r>
            <a:endParaRPr lang="en-US" dirty="0"/>
          </a:p>
          <a:p>
            <a:pPr lvl="3"/>
            <a:r>
              <a:rPr lang="en-US" dirty="0"/>
              <a:t>Fourth level </a:t>
            </a:r>
            <a:r>
              <a:rPr lang="en-US" dirty="0">
                <a:ea typeface="Times" charset="0"/>
                <a:cs typeface="Times" charset="0"/>
              </a:rPr>
              <a:t>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ipsum dolor sit </a:t>
            </a:r>
            <a:r>
              <a:rPr lang="en-US" dirty="0" err="1">
                <a:ea typeface="Times" charset="0"/>
                <a:cs typeface="Times" charset="0"/>
              </a:rPr>
              <a:t>amet</a:t>
            </a:r>
            <a:r>
              <a:rPr lang="en-US" dirty="0">
                <a:ea typeface="Times" charset="0"/>
                <a:cs typeface="Times" charset="0"/>
              </a:rPr>
              <a:t>, ipsum dolor sit </a:t>
            </a:r>
            <a:endParaRPr lang="en-US" sz="1400" dirty="0"/>
          </a:p>
          <a:p>
            <a:endParaRPr lang="en-US" sz="1400" dirty="0"/>
          </a:p>
          <a:p>
            <a:endParaRPr lang="en-US" sz="14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sz="1400" dirty="0"/>
          </a:p>
          <a:p>
            <a:endParaRPr lang="en-US" sz="1400" dirty="0"/>
          </a:p>
          <a:p>
            <a:endParaRPr lang="en-US" sz="14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726204" y="2972862"/>
            <a:ext cx="4114800" cy="365760"/>
          </a:xfrm>
          <a:prstGeom prst="rect">
            <a:avLst/>
          </a:prstGeom>
          <a:solidFill>
            <a:srgbClr val="0079B3">
              <a:alpha val="8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3813" algn="ctr"/>
            <a:r>
              <a:rPr lang="en-US" sz="1400" dirty="0">
                <a:latin typeface="Arial" charset="0"/>
                <a:ea typeface="Arial" charset="0"/>
                <a:cs typeface="Arial" charset="0"/>
              </a:rPr>
              <a:t>PHOTO CAPTION OR CONTENT</a:t>
            </a:r>
          </a:p>
        </p:txBody>
      </p:sp>
    </p:spTree>
    <p:extLst>
      <p:ext uri="{BB962C8B-B14F-4D97-AF65-F5344CB8AC3E}">
        <p14:creationId xmlns:p14="http://schemas.microsoft.com/office/powerpoint/2010/main" val="54569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/>
              <a:t>Title - Arial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- Arial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Headline - Arial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Body Copy – Times New Roman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j-lt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+mj-lt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3267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+mj-lt"/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+mj-lt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514600" y="6507480"/>
            <a:ext cx="617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334151"/>
            <a:ext cx="1828800" cy="3199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7" r:id="rId3"/>
    <p:sldLayoutId id="2147483659" r:id="rId4"/>
    <p:sldLayoutId id="2147483662" r:id="rId5"/>
    <p:sldLayoutId id="2147483649" r:id="rId6"/>
    <p:sldLayoutId id="2147483650" r:id="rId7"/>
    <p:sldLayoutId id="2147483652" r:id="rId8"/>
    <p:sldLayoutId id="2147483653" r:id="rId9"/>
    <p:sldLayoutId id="2147483654" r:id="rId10"/>
    <p:sldLayoutId id="21474836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rgbClr val="0081C6"/>
          </a:solidFill>
          <a:latin typeface="+mn-lt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Times New Roman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424" y="3276600"/>
            <a:ext cx="2033244" cy="355764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2514600" y="3048000"/>
            <a:ext cx="4114800" cy="0"/>
          </a:xfrm>
          <a:prstGeom prst="line">
            <a:avLst/>
          </a:prstGeom>
          <a:ln>
            <a:solidFill>
              <a:srgbClr val="0081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1940768" y="2226666"/>
            <a:ext cx="5281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81C6"/>
                </a:solidFill>
                <a:latin typeface="Arial" charset="0"/>
                <a:ea typeface="Arial" charset="0"/>
                <a:cs typeface="Arial" charset="0"/>
              </a:rPr>
              <a:t>Header Here</a:t>
            </a:r>
            <a:endParaRPr lang="en-US" sz="4000" dirty="0">
              <a:solidFill>
                <a:srgbClr val="0081C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884781" y="3124200"/>
            <a:ext cx="543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81C6"/>
                </a:solidFill>
                <a:latin typeface="Arial" charset="0"/>
                <a:ea typeface="Arial" charset="0"/>
                <a:cs typeface="Arial" charset="0"/>
              </a:rPr>
              <a:t>Subhead Here</a:t>
            </a:r>
          </a:p>
        </p:txBody>
      </p:sp>
    </p:spTree>
    <p:extLst>
      <p:ext uri="{BB962C8B-B14F-4D97-AF65-F5344CB8AC3E}">
        <p14:creationId xmlns:p14="http://schemas.microsoft.com/office/powerpoint/2010/main" val="207011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/>
          <p:cNvSpPr txBox="1">
            <a:spLocks/>
          </p:cNvSpPr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Picture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099357"/>
            <a:ext cx="9157636" cy="685800"/>
          </a:xfrm>
          <a:prstGeom prst="rect">
            <a:avLst/>
          </a:prstGeom>
          <a:solidFill>
            <a:srgbClr val="006CA7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5281"/>
            <a:endParaRPr lang="en-US" sz="1500" dirty="0">
              <a:latin typeface="Gotham Medium" charset="0"/>
              <a:ea typeface="Gotham Medium" charset="0"/>
              <a:cs typeface="Gotham Medium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61636" y="3222450"/>
            <a:ext cx="0" cy="439615"/>
          </a:xfrm>
          <a:prstGeom prst="line">
            <a:avLst/>
          </a:prstGeom>
          <a:ln w="254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3480584" y="3200400"/>
            <a:ext cx="5067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Title Here</a:t>
            </a:r>
            <a:endParaRPr lang="en-US" sz="2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424" y="3276600"/>
            <a:ext cx="2033244" cy="35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134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0" y="3086100"/>
            <a:ext cx="9144000" cy="685800"/>
            <a:chOff x="0" y="3099357"/>
            <a:chExt cx="9144000" cy="685800"/>
          </a:xfrm>
        </p:grpSpPr>
        <p:sp>
          <p:nvSpPr>
            <p:cNvPr id="19" name="Rectangle 18"/>
            <p:cNvSpPr/>
            <p:nvPr/>
          </p:nvSpPr>
          <p:spPr>
            <a:xfrm>
              <a:off x="0" y="3099357"/>
              <a:ext cx="9144000" cy="685800"/>
            </a:xfrm>
            <a:prstGeom prst="rect">
              <a:avLst/>
            </a:prstGeom>
            <a:solidFill>
              <a:srgbClr val="006CA7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5281"/>
              <a:endParaRPr lang="en-US" sz="1500" dirty="0">
                <a:latin typeface="Gotham Medium" charset="0"/>
                <a:ea typeface="Gotham Medium" charset="0"/>
                <a:cs typeface="Gotham Medium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3061636" y="3222450"/>
              <a:ext cx="0" cy="439615"/>
            </a:xfrm>
            <a:prstGeom prst="line">
              <a:avLst/>
            </a:prstGeom>
            <a:ln w="254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80584" y="3200400"/>
              <a:ext cx="50674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Affinity Group Update</a:t>
              </a:r>
              <a:endParaRPr lang="en-US" sz="24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7424" y="3276600"/>
              <a:ext cx="2033244" cy="355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019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C7959-DBBE-4FA8-8C99-ED24F2F18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Affinity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ED0B-D407-415E-A502-7187B0ED7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8168"/>
            <a:ext cx="8229600" cy="4537995"/>
          </a:xfrm>
        </p:spPr>
        <p:txBody>
          <a:bodyPr>
            <a:normAutofit fontScale="85000" lnSpcReduction="10000"/>
          </a:bodyPr>
          <a:lstStyle/>
          <a:p>
            <a:pPr algn="l" fontAlgn="auto"/>
            <a:endParaRPr lang="en-US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/>
            <a:r>
              <a:rPr lang="en-US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Purposes of Affinity Groups (Employee Resource Groups)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Affinity Groups (AG)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create an open forum for staff who share common interests/concerns to meet and support one another in creatively addressing those concerns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a resource to AHS leadership regarding staff/community interests, needs, and policies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can advance a respectful and caring community</a:t>
            </a:r>
          </a:p>
          <a:p>
            <a:pPr algn="l" fontAlgn="auto"/>
            <a:endParaRPr lang="en-US" sz="1600" b="0" i="0" dirty="0">
              <a:solidFill>
                <a:srgbClr val="000000"/>
              </a:solidFill>
              <a:effectLst/>
            </a:endParaRPr>
          </a:p>
          <a:p>
            <a:pPr algn="l" fontAlgn="auto"/>
            <a:r>
              <a:rPr lang="en-US" sz="1600" b="0" i="0" dirty="0">
                <a:solidFill>
                  <a:srgbClr val="000000"/>
                </a:solidFill>
                <a:effectLst/>
              </a:rPr>
              <a:t>Guiding principles for Affinity Groups</a:t>
            </a:r>
            <a:endParaRPr lang="en-US" sz="1600" b="1" i="0" dirty="0">
              <a:solidFill>
                <a:srgbClr val="000000"/>
              </a:solidFill>
              <a:effectLst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All AGs are open to all employees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Gs promote diversity, openness, understanding, and inclusiveness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G participation by employees is voluntary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AG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+mj-lt"/>
              </a:rPr>
              <a:t>s strive to provide long-term benefit to the Health System as well as professional/personal benefit to participants</a:t>
            </a:r>
          </a:p>
          <a:p>
            <a:pPr marL="457200" lvl="1" indent="0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Benefits of AGs at AHS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AGs help to create an inclusive workplace by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2" indent="-285750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Contributing to an inclusive workplace through recruiting and retention, and by providing an informal welcome to new employees and networking and mentoring opportunities for their members</a:t>
            </a:r>
            <a:endParaRPr lang="en-US" sz="15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1125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Creating an open forum for staff who share common interests/concerns to meet and support one another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0" i="0" dirty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AFFINITY GROUP TOOLKIT</a:t>
            </a:r>
          </a:p>
        </p:txBody>
      </p:sp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F0F50037-563B-47BD-918C-A33654E84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871" y="1600200"/>
            <a:ext cx="5776556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923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1B23BE-FACD-4D38-92C2-4C9F72A0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Toolkit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DDA9D-CC85-48B7-B66D-3779CFA2D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Application</a:t>
            </a:r>
          </a:p>
          <a:p>
            <a:r>
              <a:rPr lang="en-US" sz="2800" dirty="0"/>
              <a:t>Sample Charter</a:t>
            </a:r>
          </a:p>
          <a:p>
            <a:r>
              <a:rPr lang="en-US" sz="2800" dirty="0"/>
              <a:t>Sample Bylaws</a:t>
            </a:r>
          </a:p>
          <a:p>
            <a:r>
              <a:rPr lang="en-US" sz="2800" dirty="0"/>
              <a:t>How to request support</a:t>
            </a:r>
          </a:p>
          <a:p>
            <a:pPr lvl="1"/>
            <a:r>
              <a:rPr lang="en-US" dirty="0"/>
              <a:t>Meeting support/Agenda’s/structure</a:t>
            </a:r>
          </a:p>
          <a:p>
            <a:pPr lvl="1"/>
            <a:r>
              <a:rPr lang="en-US" dirty="0"/>
              <a:t>Booking conference rooms</a:t>
            </a:r>
          </a:p>
          <a:p>
            <a:pPr lvl="1"/>
            <a:r>
              <a:rPr lang="en-US" dirty="0"/>
              <a:t>Zoom access</a:t>
            </a:r>
          </a:p>
          <a:p>
            <a:pPr lvl="1"/>
            <a:r>
              <a:rPr lang="en-US" dirty="0"/>
              <a:t>Marketing &amp; Communication support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Placeholder 5" descr="A black and white photo of 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AB40B6-E260-4B42-8A6E-195E511ECB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1407" y="1318661"/>
            <a:ext cx="3801809" cy="3502831"/>
          </a:xfrm>
          <a:noFill/>
        </p:spPr>
      </p:pic>
    </p:spTree>
    <p:extLst>
      <p:ext uri="{BB962C8B-B14F-4D97-AF65-F5344CB8AC3E}">
        <p14:creationId xmlns:p14="http://schemas.microsoft.com/office/powerpoint/2010/main" val="4215392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</TotalTime>
  <Words>203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Courier New</vt:lpstr>
      <vt:lpstr>Gotham Medium</vt:lpstr>
      <vt:lpstr>Times New Roman</vt:lpstr>
      <vt:lpstr>Wingdings</vt:lpstr>
      <vt:lpstr>Office Theme</vt:lpstr>
      <vt:lpstr>1_Custom Design</vt:lpstr>
      <vt:lpstr>Custom Design</vt:lpstr>
      <vt:lpstr>PowerPoint Presentation</vt:lpstr>
      <vt:lpstr>Affinity Groups</vt:lpstr>
      <vt:lpstr>AFFINITY GROUP TOOLKIT</vt:lpstr>
      <vt:lpstr>Toolkit</vt:lpstr>
    </vt:vector>
  </TitlesOfParts>
  <Company>Alameda County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Jojola Gonsalves, Ronna</cp:lastModifiedBy>
  <cp:revision>345</cp:revision>
  <dcterms:created xsi:type="dcterms:W3CDTF">2013-07-18T17:43:46Z</dcterms:created>
  <dcterms:modified xsi:type="dcterms:W3CDTF">2021-10-18T19:59:32Z</dcterms:modified>
</cp:coreProperties>
</file>