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6" r:id="rId5"/>
    <p:sldMasterId id="2147483783" r:id="rId6"/>
    <p:sldMasterId id="2147483807" r:id="rId7"/>
    <p:sldMasterId id="2147483819" r:id="rId8"/>
  </p:sldMasterIdLst>
  <p:notesMasterIdLst>
    <p:notesMasterId r:id="rId32"/>
  </p:notesMasterIdLst>
  <p:handoutMasterIdLst>
    <p:handoutMasterId r:id="rId33"/>
  </p:handoutMasterIdLst>
  <p:sldIdLst>
    <p:sldId id="309" r:id="rId9"/>
    <p:sldId id="1031" r:id="rId10"/>
    <p:sldId id="1038" r:id="rId11"/>
    <p:sldId id="1037" r:id="rId12"/>
    <p:sldId id="1173" r:id="rId13"/>
    <p:sldId id="1182" r:id="rId14"/>
    <p:sldId id="1175" r:id="rId15"/>
    <p:sldId id="1215" r:id="rId16"/>
    <p:sldId id="1227" r:id="rId17"/>
    <p:sldId id="1228" r:id="rId18"/>
    <p:sldId id="1229" r:id="rId19"/>
    <p:sldId id="1230" r:id="rId20"/>
    <p:sldId id="1231" r:id="rId21"/>
    <p:sldId id="260" r:id="rId22"/>
    <p:sldId id="649" r:id="rId23"/>
    <p:sldId id="650" r:id="rId24"/>
    <p:sldId id="648" r:id="rId25"/>
    <p:sldId id="646" r:id="rId26"/>
    <p:sldId id="642" r:id="rId27"/>
    <p:sldId id="257" r:id="rId28"/>
    <p:sldId id="652" r:id="rId29"/>
    <p:sldId id="1088" r:id="rId30"/>
    <p:sldId id="1194" r:id="rId31"/>
  </p:sldIdLst>
  <p:sldSz cx="9144000" cy="6858000" type="screen4x3"/>
  <p:notesSz cx="7010400" cy="9296400"/>
  <p:defaultTextStyle>
    <a:defPPr>
      <a:defRPr lang="en-US"/>
    </a:defPPr>
    <a:lvl1pPr marL="0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4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4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9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4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8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Justice, Carla" initials="JC" lastIdx="5" clrIdx="1">
    <p:extLst>
      <p:ext uri="{19B8F6BF-5375-455C-9EA6-DF929625EA0E}">
        <p15:presenceInfo xmlns:p15="http://schemas.microsoft.com/office/powerpoint/2012/main" userId="S-1-5-21-250615845-1865614301-1042822891-122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2930" autoAdjust="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4D9B1-890B-4884-B445-6B2BEE0EB62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431117-5995-401F-85CC-0E02585399A0}">
      <dgm:prSet/>
      <dgm:spPr/>
      <dgm:t>
        <a:bodyPr/>
        <a:lstStyle/>
        <a:p>
          <a:r>
            <a:rPr lang="en-US" dirty="0"/>
            <a:t>True North Metrics Dashboard</a:t>
          </a:r>
        </a:p>
      </dgm:t>
    </dgm:pt>
    <dgm:pt modelId="{BDB27813-75C8-44F5-83C5-A70C349FF10A}" type="parTrans" cxnId="{BA89F130-0DA3-482C-878E-5A5A5DB55FC4}">
      <dgm:prSet/>
      <dgm:spPr/>
      <dgm:t>
        <a:bodyPr/>
        <a:lstStyle/>
        <a:p>
          <a:endParaRPr lang="en-US"/>
        </a:p>
      </dgm:t>
    </dgm:pt>
    <dgm:pt modelId="{2085BF40-B195-49E5-A444-93B0E983F5F7}" type="sibTrans" cxnId="{BA89F130-0DA3-482C-878E-5A5A5DB55FC4}">
      <dgm:prSet phldrT="01" phldr="0"/>
      <dgm:spPr/>
      <dgm:t>
        <a:bodyPr/>
        <a:lstStyle/>
        <a:p>
          <a:endParaRPr lang="en-US" dirty="0"/>
        </a:p>
      </dgm:t>
    </dgm:pt>
    <dgm:pt modelId="{5E276D78-AC6B-4B09-9445-6AAEE7ACD35B}">
      <dgm:prSet phldrT="[Text]"/>
      <dgm:spPr/>
      <dgm:t>
        <a:bodyPr/>
        <a:lstStyle/>
        <a:p>
          <a:r>
            <a:rPr lang="en-US" dirty="0"/>
            <a:t>Mission Moments</a:t>
          </a:r>
        </a:p>
      </dgm:t>
    </dgm:pt>
    <dgm:pt modelId="{A42EC012-3C92-4D2A-A8BD-52795EE673F6}" type="parTrans" cxnId="{351BF92F-740B-4D20-9BB9-CAC286B67883}">
      <dgm:prSet/>
      <dgm:spPr/>
      <dgm:t>
        <a:bodyPr/>
        <a:lstStyle/>
        <a:p>
          <a:endParaRPr lang="en-US"/>
        </a:p>
      </dgm:t>
    </dgm:pt>
    <dgm:pt modelId="{89907171-F11E-4C00-ADF9-DA76B762D6F5}" type="sibTrans" cxnId="{351BF92F-740B-4D20-9BB9-CAC286B67883}">
      <dgm:prSet/>
      <dgm:spPr/>
      <dgm:t>
        <a:bodyPr/>
        <a:lstStyle/>
        <a:p>
          <a:endParaRPr lang="en-US"/>
        </a:p>
      </dgm:t>
    </dgm:pt>
    <dgm:pt modelId="{1E802680-9661-4AA4-8D91-2BDB491A6F6E}">
      <dgm:prSet phldrT="[Text]"/>
      <dgm:spPr/>
      <dgm:t>
        <a:bodyPr/>
        <a:lstStyle/>
        <a:p>
          <a:r>
            <a:rPr lang="en-US" dirty="0"/>
            <a:t>SAPPHIRE Update</a:t>
          </a:r>
        </a:p>
      </dgm:t>
    </dgm:pt>
    <dgm:pt modelId="{3D6B1FCA-4054-4BA4-8A21-59E3D1226520}" type="parTrans" cxnId="{CD4AEC13-6D6B-4233-AD69-8115D6B49749}">
      <dgm:prSet/>
      <dgm:spPr/>
      <dgm:t>
        <a:bodyPr/>
        <a:lstStyle/>
        <a:p>
          <a:endParaRPr lang="en-US"/>
        </a:p>
      </dgm:t>
    </dgm:pt>
    <dgm:pt modelId="{147E4B4E-929F-4613-8820-AD75DE850DCF}" type="sibTrans" cxnId="{CD4AEC13-6D6B-4233-AD69-8115D6B49749}">
      <dgm:prSet/>
      <dgm:spPr/>
    </dgm:pt>
    <dgm:pt modelId="{996CACDB-2D7D-4E83-B386-1F7A5A22D5DE}" type="pres">
      <dgm:prSet presAssocID="{7B64D9B1-890B-4884-B445-6B2BEE0EB623}" presName="linear" presStyleCnt="0">
        <dgm:presLayoutVars>
          <dgm:animLvl val="lvl"/>
          <dgm:resizeHandles val="exact"/>
        </dgm:presLayoutVars>
      </dgm:prSet>
      <dgm:spPr/>
    </dgm:pt>
    <dgm:pt modelId="{3E8F4C1A-6CB5-4B3E-9BD5-ADBF5238387F}" type="pres">
      <dgm:prSet presAssocID="{16431117-5995-401F-85CC-0E02585399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A6BF91-77A8-4C84-8D63-9FA76E8B9DD5}" type="pres">
      <dgm:prSet presAssocID="{2085BF40-B195-49E5-A444-93B0E983F5F7}" presName="spacer" presStyleCnt="0"/>
      <dgm:spPr/>
    </dgm:pt>
    <dgm:pt modelId="{49305A68-4828-4AC1-ACE1-C1ACA86F99C7}" type="pres">
      <dgm:prSet presAssocID="{5E276D78-AC6B-4B09-9445-6AAEE7ACD3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65AB30-4F61-4FCD-8F77-37079596C4C7}" type="pres">
      <dgm:prSet presAssocID="{89907171-F11E-4C00-ADF9-DA76B762D6F5}" presName="spacer" presStyleCnt="0"/>
      <dgm:spPr/>
    </dgm:pt>
    <dgm:pt modelId="{EA3CF1D3-4F2F-4C82-B40E-26DBDE684D7A}" type="pres">
      <dgm:prSet presAssocID="{1E802680-9661-4AA4-8D91-2BDB491A6F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D4AEC13-6D6B-4233-AD69-8115D6B49749}" srcId="{7B64D9B1-890B-4884-B445-6B2BEE0EB623}" destId="{1E802680-9661-4AA4-8D91-2BDB491A6F6E}" srcOrd="2" destOrd="0" parTransId="{3D6B1FCA-4054-4BA4-8A21-59E3D1226520}" sibTransId="{147E4B4E-929F-4613-8820-AD75DE850DCF}"/>
    <dgm:cxn modelId="{351BF92F-740B-4D20-9BB9-CAC286B67883}" srcId="{7B64D9B1-890B-4884-B445-6B2BEE0EB623}" destId="{5E276D78-AC6B-4B09-9445-6AAEE7ACD35B}" srcOrd="1" destOrd="0" parTransId="{A42EC012-3C92-4D2A-A8BD-52795EE673F6}" sibTransId="{89907171-F11E-4C00-ADF9-DA76B762D6F5}"/>
    <dgm:cxn modelId="{BA89F130-0DA3-482C-878E-5A5A5DB55FC4}" srcId="{7B64D9B1-890B-4884-B445-6B2BEE0EB623}" destId="{16431117-5995-401F-85CC-0E02585399A0}" srcOrd="0" destOrd="0" parTransId="{BDB27813-75C8-44F5-83C5-A70C349FF10A}" sibTransId="{2085BF40-B195-49E5-A444-93B0E983F5F7}"/>
    <dgm:cxn modelId="{CA97705C-6821-4187-B5DC-C41F5662B09A}" type="presOf" srcId="{5E276D78-AC6B-4B09-9445-6AAEE7ACD35B}" destId="{49305A68-4828-4AC1-ACE1-C1ACA86F99C7}" srcOrd="0" destOrd="0" presId="urn:microsoft.com/office/officeart/2005/8/layout/vList2"/>
    <dgm:cxn modelId="{CC160E5E-454E-4069-97E4-5F2F813EE32C}" type="presOf" srcId="{16431117-5995-401F-85CC-0E02585399A0}" destId="{3E8F4C1A-6CB5-4B3E-9BD5-ADBF5238387F}" srcOrd="0" destOrd="0" presId="urn:microsoft.com/office/officeart/2005/8/layout/vList2"/>
    <dgm:cxn modelId="{19A74A4E-93B1-4795-961B-E0A07ECA4176}" type="presOf" srcId="{7B64D9B1-890B-4884-B445-6B2BEE0EB623}" destId="{996CACDB-2D7D-4E83-B386-1F7A5A22D5DE}" srcOrd="0" destOrd="0" presId="urn:microsoft.com/office/officeart/2005/8/layout/vList2"/>
    <dgm:cxn modelId="{9FEEE5AF-8A84-40BD-92CD-B1E01AE9B9A1}" type="presOf" srcId="{1E802680-9661-4AA4-8D91-2BDB491A6F6E}" destId="{EA3CF1D3-4F2F-4C82-B40E-26DBDE684D7A}" srcOrd="0" destOrd="0" presId="urn:microsoft.com/office/officeart/2005/8/layout/vList2"/>
    <dgm:cxn modelId="{18816C88-B228-4734-B5B0-9E9737E57D4A}" type="presParOf" srcId="{996CACDB-2D7D-4E83-B386-1F7A5A22D5DE}" destId="{3E8F4C1A-6CB5-4B3E-9BD5-ADBF5238387F}" srcOrd="0" destOrd="0" presId="urn:microsoft.com/office/officeart/2005/8/layout/vList2"/>
    <dgm:cxn modelId="{8F441E74-9091-43A8-9747-2D2DE02CCF96}" type="presParOf" srcId="{996CACDB-2D7D-4E83-B386-1F7A5A22D5DE}" destId="{B7A6BF91-77A8-4C84-8D63-9FA76E8B9DD5}" srcOrd="1" destOrd="0" presId="urn:microsoft.com/office/officeart/2005/8/layout/vList2"/>
    <dgm:cxn modelId="{C4B885AD-8D71-4599-8B1E-DF94C66EEE66}" type="presParOf" srcId="{996CACDB-2D7D-4E83-B386-1F7A5A22D5DE}" destId="{49305A68-4828-4AC1-ACE1-C1ACA86F99C7}" srcOrd="2" destOrd="0" presId="urn:microsoft.com/office/officeart/2005/8/layout/vList2"/>
    <dgm:cxn modelId="{3DC5F962-3208-45C2-B180-2228FC808749}" type="presParOf" srcId="{996CACDB-2D7D-4E83-B386-1F7A5A22D5DE}" destId="{1765AB30-4F61-4FCD-8F77-37079596C4C7}" srcOrd="3" destOrd="0" presId="urn:microsoft.com/office/officeart/2005/8/layout/vList2"/>
    <dgm:cxn modelId="{9DBA6FA6-3779-454A-AD21-35A84CE5EA8C}" type="presParOf" srcId="{996CACDB-2D7D-4E83-B386-1F7A5A22D5DE}" destId="{EA3CF1D3-4F2F-4C82-B40E-26DBDE684D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F4C1A-6CB5-4B3E-9BD5-ADBF5238387F}">
      <dsp:nvSpPr>
        <dsp:cNvPr id="0" name=""/>
        <dsp:cNvSpPr/>
      </dsp:nvSpPr>
      <dsp:spPr>
        <a:xfrm>
          <a:off x="0" y="354262"/>
          <a:ext cx="4701779" cy="1544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True North Metrics Dashboard</a:t>
          </a:r>
        </a:p>
      </dsp:txBody>
      <dsp:txXfrm>
        <a:off x="75391" y="429653"/>
        <a:ext cx="4550997" cy="1393618"/>
      </dsp:txXfrm>
    </dsp:sp>
    <dsp:sp modelId="{49305A68-4828-4AC1-ACE1-C1ACA86F99C7}">
      <dsp:nvSpPr>
        <dsp:cNvPr id="0" name=""/>
        <dsp:cNvSpPr/>
      </dsp:nvSpPr>
      <dsp:spPr>
        <a:xfrm>
          <a:off x="0" y="2013862"/>
          <a:ext cx="4701779" cy="15444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Mission Moments</a:t>
          </a:r>
        </a:p>
      </dsp:txBody>
      <dsp:txXfrm>
        <a:off x="75391" y="2089253"/>
        <a:ext cx="4550997" cy="1393618"/>
      </dsp:txXfrm>
    </dsp:sp>
    <dsp:sp modelId="{EA3CF1D3-4F2F-4C82-B40E-26DBDE684D7A}">
      <dsp:nvSpPr>
        <dsp:cNvPr id="0" name=""/>
        <dsp:cNvSpPr/>
      </dsp:nvSpPr>
      <dsp:spPr>
        <a:xfrm>
          <a:off x="0" y="3673462"/>
          <a:ext cx="4701779" cy="15444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SAPPHIRE Update</a:t>
          </a:r>
        </a:p>
      </dsp:txBody>
      <dsp:txXfrm>
        <a:off x="75391" y="3748853"/>
        <a:ext cx="4550997" cy="1393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23E6BDDE-A252-4FAA-8016-553191CE161E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2E40E3F4-DFD7-4C0A-80EB-1049728C0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9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3C447911-73C0-4C76-8F69-453C0B80F177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A0AD46B3-558C-47A8-B200-073E7D292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0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74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4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19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64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08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C634-8F8E-4B3D-A2A7-EB0D0A178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8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548B3-9BBD-4DA8-94DE-5E9CA6671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97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4974D-FCA8-484E-BFF5-2848CEA628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05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Balloon pumps can be integrated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4974D-FCA8-484E-BFF5-2848CEA628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26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4974D-FCA8-484E-BFF5-2848CEA628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14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4ADF5-C4C8-459D-BEB2-1B9773283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169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D46B3-558C-47A8-B200-073E7D2921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3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C634-8F8E-4B3D-A2A7-EB0D0A178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8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D46B3-558C-47A8-B200-073E7D2921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D46B3-558C-47A8-B200-073E7D2921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1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D46B3-558C-47A8-B200-073E7D2921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2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D46B3-558C-47A8-B200-073E7D2921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9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D46B3-558C-47A8-B200-073E7D2921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0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D46B3-558C-47A8-B200-073E7D2921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6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D46B3-558C-47A8-B200-073E7D2921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6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4974D-FCA8-484E-BFF5-2848CEA628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55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13012800-E4B4-4BEE-9B43-205519A752D2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FA550E5B-AE87-45FA-8D39-2B07CAC4C103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7C48CA66-74B2-411F-AD8E-CF04C1575E15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250327A-878D-4051-9970-73A4F4273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641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69AF-B1B4-451B-BE41-0EDAA4633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29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11DB7C9-489A-420C-A000-DADA1C79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8459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60000"/>
                    <a:lumOff val="40000"/>
                  </a:schemeClr>
                </a:solidFill>
                <a:latin typeface="Bodoni SvtyTwo ITC T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0819D4F-F498-4593-8F36-0216900C2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752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49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49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F63C7C2-33CE-4DE9-B565-E92202048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753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2">
                    <a:lumMod val="60000"/>
                    <a:lumOff val="40000"/>
                  </a:schemeClr>
                </a:solidFill>
                <a:latin typeface="Bodoni SvtyTwo ITC TT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2">
                    <a:lumMod val="60000"/>
                    <a:lumOff val="40000"/>
                  </a:schemeClr>
                </a:solidFill>
                <a:latin typeface="Bodoni SvtyTwo ITC TT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BE242D7-78EE-4BBB-848C-340B69DB5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927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ADF5F96-89F7-4860-95D0-0415C3ACA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811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51EEB2E-B0AC-413C-9816-143A98991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254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8333E5A4-D249-47DD-A210-8C863239DD4D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9724"/>
            <a:ext cx="3008313" cy="1162050"/>
          </a:xfrm>
        </p:spPr>
        <p:txBody>
          <a:bodyPr anchor="b"/>
          <a:lstStyle>
            <a:lvl1pPr algn="l">
              <a:defRPr sz="2000" b="0" i="0"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9724"/>
            <a:ext cx="5111750" cy="46785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11929"/>
            <a:ext cx="3008313" cy="34040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96AF279-E237-4416-BCB7-242116E2A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937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57593"/>
            <a:ext cx="5486400" cy="566738"/>
          </a:xfrm>
        </p:spPr>
        <p:txBody>
          <a:bodyPr anchor="b"/>
          <a:lstStyle>
            <a:lvl1pPr algn="l">
              <a:defRPr sz="2000" b="0" i="0"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0575"/>
            <a:ext cx="5486400" cy="30124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3537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01ABF7B-EECC-4E8E-82C4-504DBA5F2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240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422452D-0D49-4939-9F5A-B3F145087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6594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0187"/>
            <a:ext cx="2057400" cy="4677200"/>
          </a:xfrm>
        </p:spPr>
        <p:txBody>
          <a:bodyPr vert="eaVert"/>
          <a:lstStyle>
            <a:lvl1pPr>
              <a:defRPr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0187"/>
            <a:ext cx="6019800" cy="4677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EEAA1BF-8612-432C-B918-C78503E18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9033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524" indent="0">
              <a:buNone/>
              <a:defRPr sz="2200" b="1"/>
            </a:lvl2pPr>
            <a:lvl3pPr marL="989048" indent="0">
              <a:buNone/>
              <a:defRPr sz="2000" b="1"/>
            </a:lvl3pPr>
            <a:lvl4pPr marL="1483572" indent="0">
              <a:buNone/>
              <a:defRPr sz="1700" b="1"/>
            </a:lvl4pPr>
            <a:lvl5pPr marL="1978097" indent="0">
              <a:buNone/>
              <a:defRPr sz="1700" b="1"/>
            </a:lvl5pPr>
            <a:lvl6pPr marL="2472621" indent="0">
              <a:buNone/>
              <a:defRPr sz="1700" b="1"/>
            </a:lvl6pPr>
            <a:lvl7pPr marL="2967145" indent="0">
              <a:buNone/>
              <a:defRPr sz="1700" b="1"/>
            </a:lvl7pPr>
            <a:lvl8pPr marL="3461668" indent="0">
              <a:buNone/>
              <a:defRPr sz="1700" b="1"/>
            </a:lvl8pPr>
            <a:lvl9pPr marL="395619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524" indent="0">
              <a:buNone/>
              <a:defRPr sz="2200" b="1"/>
            </a:lvl2pPr>
            <a:lvl3pPr marL="989048" indent="0">
              <a:buNone/>
              <a:defRPr sz="2000" b="1"/>
            </a:lvl3pPr>
            <a:lvl4pPr marL="1483572" indent="0">
              <a:buNone/>
              <a:defRPr sz="1700" b="1"/>
            </a:lvl4pPr>
            <a:lvl5pPr marL="1978097" indent="0">
              <a:buNone/>
              <a:defRPr sz="1700" b="1"/>
            </a:lvl5pPr>
            <a:lvl6pPr marL="2472621" indent="0">
              <a:buNone/>
              <a:defRPr sz="1700" b="1"/>
            </a:lvl6pPr>
            <a:lvl7pPr marL="2967145" indent="0">
              <a:buNone/>
              <a:defRPr sz="1700" b="1"/>
            </a:lvl7pPr>
            <a:lvl8pPr marL="3461668" indent="0">
              <a:buNone/>
              <a:defRPr sz="1700" b="1"/>
            </a:lvl8pPr>
            <a:lvl9pPr marL="395619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8C8782-DD78-4C64-BCBC-34E0E317C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9380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C828-D7FA-47E0-B56C-2D3DB0D24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2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17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62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96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5A051AEE-705A-465D-BC7E-872E3D8F6EA7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1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44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2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34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2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1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34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7755"/>
            <a:ext cx="2895600" cy="168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19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099357"/>
            <a:ext cx="9157636" cy="685800"/>
          </a:xfrm>
          <a:prstGeom prst="rect">
            <a:avLst/>
          </a:prstGeom>
          <a:solidFill>
            <a:srgbClr val="006CA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5281"/>
            <a:endParaRPr lang="en-US" sz="1500" dirty="0">
              <a:latin typeface="Gotham Medium" charset="0"/>
              <a:ea typeface="Gotham Medium" charset="0"/>
              <a:cs typeface="Gotham Medium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61636" y="3222450"/>
            <a:ext cx="0" cy="439615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480584" y="3200400"/>
            <a:ext cx="506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 Here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24" y="3276600"/>
            <a:ext cx="2033244" cy="3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29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8010"/>
            <a:ext cx="3962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2760" y="304799"/>
            <a:ext cx="3890240" cy="5927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72760" y="5796828"/>
            <a:ext cx="3890240" cy="435697"/>
          </a:xfrm>
          <a:prstGeom prst="rect">
            <a:avLst/>
          </a:prstGeom>
          <a:solidFill>
            <a:srgbClr val="0079B3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813"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PHOTO CAPTION OR CONTENT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3400" y="1185423"/>
            <a:ext cx="39624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81C6"/>
                </a:solidFill>
                <a:latin typeface="+mn-lt"/>
                <a:ea typeface="+mj-ea"/>
                <a:cs typeface="Helvetica"/>
              </a:defRPr>
            </a:lvl1pPr>
          </a:lstStyle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Lorem ipsum dolor sit amet, consectetur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sed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eiusmod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tempor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incididunt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ut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labore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dolore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magna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aliqua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Ut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enim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ad minim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veniam</a:t>
            </a:r>
            <a:endParaRPr 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3400" y="2819400"/>
            <a:ext cx="3657600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62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D2FA6023-BD73-49E3-A45D-60EBFBA7E4AE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43168"/>
            <a:ext cx="3962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3400" y="4157223"/>
            <a:ext cx="7848600" cy="871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81C6"/>
                </a:solidFill>
                <a:latin typeface="+mn-lt"/>
                <a:ea typeface="+mj-ea"/>
                <a:cs typeface="Helvetica"/>
              </a:defRPr>
            </a:lvl1pPr>
          </a:lstStyle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Lorem ipsum dolor sit amet, consectetur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adipiscing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elit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, sed do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eiusmod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tempor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incididunt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ut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labore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et dolore magna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aliqua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.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Ut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enim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ad minim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veniam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3400" y="4837172"/>
            <a:ext cx="3657600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10287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10287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102870" indent="-285750">
              <a:lnSpc>
                <a:spcPct val="150000"/>
              </a:lnSpc>
              <a:buFont typeface="Arial" charset="0"/>
              <a:buChar char="•"/>
            </a:pPr>
            <a:endParaRPr lang="en-US" sz="1400" dirty="0"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993303"/>
            <a:ext cx="4572000" cy="435697"/>
          </a:xfrm>
          <a:prstGeom prst="rect">
            <a:avLst/>
          </a:prstGeom>
          <a:solidFill>
            <a:srgbClr val="0079B3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813"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PHOTO CAPTION OR CONTENT</a:t>
            </a:r>
          </a:p>
        </p:txBody>
      </p:sp>
    </p:spTree>
    <p:extLst>
      <p:ext uri="{BB962C8B-B14F-4D97-AF65-F5344CB8AC3E}">
        <p14:creationId xmlns:p14="http://schemas.microsoft.com/office/powerpoint/2010/main" val="4188720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2"/>
          </p:nvPr>
        </p:nvSpPr>
        <p:spPr>
          <a:xfrm>
            <a:off x="4726997" y="165654"/>
            <a:ext cx="4113212" cy="317296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6796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Header</a:t>
            </a:r>
            <a:r>
              <a:rPr lang="en-US" sz="2800" b="1" dirty="0">
                <a:solidFill>
                  <a:srgbClr val="006CA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3400" y="1003624"/>
            <a:ext cx="3657600" cy="3472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81C6"/>
                </a:solidFill>
                <a:latin typeface="+mn-lt"/>
                <a:ea typeface="+mj-ea"/>
                <a:cs typeface="Helvetica"/>
              </a:defRPr>
            </a:lvl1pPr>
          </a:lstStyle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Lorem ipsum dolor sit amet, consectetur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adipiscing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elit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, sed do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eiusmod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tempor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incididunt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ut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labore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et dolore magna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aliqua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.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Ut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enim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ad minim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veniam</a:t>
            </a:r>
            <a:endParaRPr lang="en-US" sz="1800" b="0" i="0" kern="1200" dirty="0">
              <a:solidFill>
                <a:schemeClr val="tx1"/>
              </a:solidFill>
              <a:effectLst/>
              <a:latin typeface="+mj-lt"/>
              <a:ea typeface="Times" charset="0"/>
              <a:cs typeface="Times" charset="0"/>
            </a:endParaRPr>
          </a:p>
          <a:p>
            <a:endParaRPr lang="en-US" sz="1800" b="0" i="0" kern="1200" dirty="0">
              <a:solidFill>
                <a:schemeClr val="tx1"/>
              </a:solidFill>
              <a:effectLst/>
              <a:latin typeface="+mj-lt"/>
              <a:ea typeface="Times" charset="0"/>
              <a:cs typeface="Times" charset="0"/>
            </a:endParaRPr>
          </a:p>
          <a:p>
            <a:r>
              <a:rPr lang="en-US" sz="1800" b="0" dirty="0">
                <a:solidFill>
                  <a:schemeClr val="tx1"/>
                </a:solidFill>
                <a:latin typeface="+mj-lt"/>
                <a:ea typeface="Times" charset="0"/>
                <a:cs typeface="Times" charset="0"/>
              </a:rPr>
              <a:t>Lorem ipsum dolor sit amet, consectetuer adipiscing elit. Maecenas porttitor congue massa. Fusce posuere, magna sed </a:t>
            </a:r>
            <a:r>
              <a:rPr lang="en-US" sz="1800" b="0" dirty="0" err="1">
                <a:solidFill>
                  <a:schemeClr val="tx1"/>
                </a:solidFill>
                <a:latin typeface="+mj-lt"/>
                <a:ea typeface="Times" charset="0"/>
                <a:cs typeface="Times" charset="0"/>
              </a:rPr>
              <a:t>pulvinar</a:t>
            </a:r>
            <a:r>
              <a:rPr lang="en-US" sz="1800" b="0" dirty="0">
                <a:solidFill>
                  <a:schemeClr val="tx1"/>
                </a:solidFill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j-lt"/>
                <a:ea typeface="Times" charset="0"/>
                <a:cs typeface="Times" charset="0"/>
              </a:rPr>
              <a:t>ultricies</a:t>
            </a:r>
            <a:r>
              <a:rPr lang="en-US" sz="1800" b="0" dirty="0">
                <a:solidFill>
                  <a:schemeClr val="tx1"/>
                </a:solidFill>
                <a:latin typeface="+mj-lt"/>
                <a:ea typeface="Times" charset="0"/>
                <a:cs typeface="Times" charset="0"/>
              </a:rPr>
              <a:t>.</a:t>
            </a:r>
          </a:p>
          <a:p>
            <a:endParaRPr lang="en-US" sz="1800" b="0" dirty="0">
              <a:solidFill>
                <a:schemeClr val="tx1"/>
              </a:solidFill>
              <a:latin typeface="+mj-lt"/>
              <a:ea typeface="Times" charset="0"/>
              <a:cs typeface="Times" charset="0"/>
            </a:endParaRPr>
          </a:p>
          <a:p>
            <a:endParaRPr lang="en-US" sz="1800" b="0" dirty="0">
              <a:solidFill>
                <a:schemeClr val="tx1"/>
              </a:solidFill>
              <a:latin typeface="+mj-lt"/>
              <a:ea typeface="Times" charset="0"/>
              <a:cs typeface="Times" charset="0"/>
            </a:endParaRPr>
          </a:p>
          <a:p>
            <a:endParaRPr lang="en-US" sz="1800" b="0" dirty="0">
              <a:solidFill>
                <a:schemeClr val="tx1"/>
              </a:solidFill>
              <a:latin typeface="+mj-lt"/>
              <a:ea typeface="Times" charset="0"/>
              <a:cs typeface="Times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4369980"/>
            <a:ext cx="8382000" cy="1733110"/>
          </a:xfrm>
        </p:spPr>
        <p:txBody>
          <a:bodyPr>
            <a:normAutofit fontScale="92500" lnSpcReduction="10000"/>
          </a:bodyPr>
          <a:lstStyle>
            <a:lvl2pPr>
              <a:defRPr sz="2400"/>
            </a:lvl2pPr>
            <a:lvl3pPr>
              <a:defRPr sz="2400"/>
            </a:lvl3pPr>
            <a:lvl4pPr>
              <a:defRPr sz="2200"/>
            </a:lvl4pPr>
          </a:lstStyle>
          <a:p>
            <a:pPr lvl="1"/>
            <a:r>
              <a:rPr lang="en-US" dirty="0"/>
              <a:t>Second level </a:t>
            </a:r>
            <a:r>
              <a:rPr lang="en-US" dirty="0">
                <a:ea typeface="Times" charset="0"/>
                <a:cs typeface="Times" charset="0"/>
              </a:rPr>
              <a:t>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</a:t>
            </a:r>
            <a:endParaRPr lang="en-US" dirty="0"/>
          </a:p>
          <a:p>
            <a:pPr lvl="2"/>
            <a:r>
              <a:rPr lang="en-US" dirty="0"/>
              <a:t>Third level </a:t>
            </a:r>
            <a:r>
              <a:rPr lang="en-US" dirty="0">
                <a:ea typeface="Times" charset="0"/>
                <a:cs typeface="Times" charset="0"/>
              </a:rPr>
              <a:t>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</a:t>
            </a:r>
            <a:endParaRPr lang="en-US" dirty="0"/>
          </a:p>
          <a:p>
            <a:pPr lvl="3"/>
            <a:r>
              <a:rPr lang="en-US" dirty="0"/>
              <a:t>Fourth level </a:t>
            </a:r>
            <a:r>
              <a:rPr lang="en-US" dirty="0">
                <a:ea typeface="Times" charset="0"/>
                <a:cs typeface="Times" charset="0"/>
              </a:rPr>
              <a:t>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ipsum dolor sit </a:t>
            </a:r>
            <a:endParaRPr lang="en-US" sz="1400" dirty="0"/>
          </a:p>
          <a:p>
            <a:endParaRPr lang="en-US" sz="1400" dirty="0"/>
          </a:p>
          <a:p>
            <a:endParaRPr lang="en-US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726204" y="2972862"/>
            <a:ext cx="4114800" cy="365760"/>
          </a:xfrm>
          <a:prstGeom prst="rect">
            <a:avLst/>
          </a:prstGeom>
          <a:solidFill>
            <a:srgbClr val="0079B3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813"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PHOTO CAPTION OR CONTENT</a:t>
            </a:r>
          </a:p>
        </p:txBody>
      </p:sp>
    </p:spTree>
    <p:extLst>
      <p:ext uri="{BB962C8B-B14F-4D97-AF65-F5344CB8AC3E}">
        <p14:creationId xmlns:p14="http://schemas.microsoft.com/office/powerpoint/2010/main" val="1186729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dirty="0"/>
              <a:t>Title - Arial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- Arial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2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- Arial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 – Times New Roman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58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65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267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59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74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14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F992-421A-4427-B0A6-0379DC94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F3340-E748-4522-8AC8-C62A9A863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C70EA-6E9F-4BB9-B268-52E35AF4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73ABE5-51CA-495D-8E92-EFE464F43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12D2-9EDE-4E37-B4EB-690C84F5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6CAFE-74C1-4B8A-A613-724D6E5E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19FB315-1F09-4A39-9A0B-EB4BFEB64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0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55F095F3-5257-4865-8ED2-7EFE75C33532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5AEF8451-1E8D-43B8-893C-85A3C7469F23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A3E13B05-5621-4B2F-B2F8-356972BACF7D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25EC6F14-8C5E-4623-855D-35191A4B5BF7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7DC9D5B1-BAD3-4739-82AE-07F75E29D555}" type="datetime1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13"/>
            <a:ext cx="2895600" cy="16827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13"/>
            <a:ext cx="2133600" cy="16827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HS_H_PN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0248" y="6211836"/>
            <a:ext cx="1981200" cy="4593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514600" y="6507480"/>
            <a:ext cx="617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3544" rtl="0" eaLnBrk="1" latinLnBrk="0" hangingPunct="1">
        <a:spcBef>
          <a:spcPct val="0"/>
        </a:spcBef>
        <a:buNone/>
        <a:defRPr sz="4400" kern="1200">
          <a:solidFill>
            <a:srgbClr val="0081C6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5482" algn="l" defTabSz="9135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2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2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4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41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51100"/>
            <a:ext cx="82296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1C28EE4-D9DD-4424-865D-EA696EBCA591}" type="slidenum">
              <a:rPr lang="en-US"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9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ransition spd="med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58ED5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HS_H_PNG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66778" y="6211824"/>
            <a:ext cx="1968139" cy="4593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2514600" y="6507480"/>
            <a:ext cx="617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69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81C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14600" y="6507480"/>
            <a:ext cx="617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34151"/>
            <a:ext cx="1828800" cy="3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rgbClr val="0081C6"/>
          </a:solidFill>
          <a:latin typeface="+mn-lt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Times New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4D7DF-CB87-4468-9F54-B13A76B8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1780C-1C36-4D99-AFE0-AFE43A13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46144-1007-4397-ACFF-86BDA122B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ABE5-51CA-495D-8E92-EFE464F438F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486F-CBEA-4D88-8C03-199049B3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F154B-4127-4F95-91C5-87B745928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B315-1F09-4A39-9A0B-EB4BFEB6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hyperlink" Target="https://youtu.be/w6yaoDP_XCA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28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48.xml"/><Relationship Id="rId6" Type="http://schemas.microsoft.com/office/2007/relationships/hdphoto" Target="../media/hdphoto2.wdp"/><Relationship Id="rId11" Type="http://schemas.openxmlformats.org/officeDocument/2006/relationships/image" Target="../media/image35.jpeg"/><Relationship Id="rId5" Type="http://schemas.openxmlformats.org/officeDocument/2006/relationships/image" Target="../media/image31.png"/><Relationship Id="rId15" Type="http://schemas.openxmlformats.org/officeDocument/2006/relationships/image" Target="../media/image39.jpeg"/><Relationship Id="rId10" Type="http://schemas.microsoft.com/office/2007/relationships/hdphoto" Target="../media/hdphoto3.wdp"/><Relationship Id="rId4" Type="http://schemas.openxmlformats.org/officeDocument/2006/relationships/image" Target="../media/image30.jpeg"/><Relationship Id="rId9" Type="http://schemas.openxmlformats.org/officeDocument/2006/relationships/image" Target="../media/image34.png"/><Relationship Id="rId1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839200" cy="19050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Board of Trustees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OCTOBER 24, 2019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Audio Recording in Progress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762000"/>
            <a:ext cx="6400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USE MICROPHONE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6CA7"/>
                </a:solidFill>
                <a:ea typeface="+mn-ea"/>
                <a:cs typeface="+mn-cs"/>
              </a:rPr>
              <a:t>Project S</a:t>
            </a:r>
            <a:r>
              <a:rPr lang="pt-BR" sz="3600" dirty="0">
                <a:solidFill>
                  <a:srgbClr val="006CA7"/>
                </a:solidFill>
                <a:ea typeface="+mn-ea"/>
                <a:cs typeface="+mn-cs"/>
              </a:rPr>
              <a:t>·A·P·P·H·I·R·E </a:t>
            </a:r>
            <a:r>
              <a:rPr lang="en-US" sz="3600" dirty="0">
                <a:solidFill>
                  <a:srgbClr val="006CA7"/>
                </a:solidFill>
                <a:ea typeface="+mn-ea"/>
                <a:cs typeface="+mn-cs"/>
              </a:rPr>
              <a:t>Update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D9B63CF-D6BE-4BE5-B56C-2C9EF4703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36" y="1338170"/>
            <a:ext cx="5261527" cy="3683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E06125-1757-4E06-8AF5-B35AEC8A67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423" y="5856291"/>
            <a:ext cx="1156997" cy="868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C9677-24C4-42E0-BA93-EF198A28809F}"/>
              </a:ext>
            </a:extLst>
          </p:cNvPr>
          <p:cNvSpPr txBox="1"/>
          <p:nvPr/>
        </p:nvSpPr>
        <p:spPr>
          <a:xfrm>
            <a:off x="4231432" y="5150498"/>
            <a:ext cx="361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We did it!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3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85" y="1171982"/>
            <a:ext cx="8897816" cy="474371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534275" y="1224255"/>
            <a:ext cx="1517676" cy="440948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lowchart: Off-page Connector 4"/>
          <p:cNvSpPr/>
          <p:nvPr/>
        </p:nvSpPr>
        <p:spPr>
          <a:xfrm rot="16200000">
            <a:off x="167981" y="1695409"/>
            <a:ext cx="4028221" cy="3751233"/>
          </a:xfrm>
          <a:prstGeom prst="flowChartOffpage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2841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Training, Cutover, and Go-Live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September &amp; October 2019</a:t>
            </a:r>
          </a:p>
          <a:p>
            <a:pPr marL="2841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Cutover </a:t>
            </a:r>
          </a:p>
          <a:p>
            <a:pPr marL="2841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Go-Live </a:t>
            </a:r>
          </a:p>
          <a:p>
            <a:pPr marL="2841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At-the-Elbow Support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9/28-10/25</a:t>
            </a:r>
          </a:p>
          <a:p>
            <a:pPr marL="671513" marR="0" lvl="1" indent="-2143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71513" marR="0" lvl="1" indent="-2143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71513" marR="0" lvl="1" indent="-2143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87765-0B58-4F34-B447-ABBB9305295F}"/>
              </a:ext>
            </a:extLst>
          </p:cNvPr>
          <p:cNvSpPr txBox="1"/>
          <p:nvPr/>
        </p:nvSpPr>
        <p:spPr>
          <a:xfrm>
            <a:off x="195944" y="300507"/>
            <a:ext cx="754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375018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547" y="500286"/>
            <a:ext cx="8229600" cy="832898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6CA7"/>
                </a:solidFill>
                <a:ea typeface="+mn-ea"/>
                <a:cs typeface="+mn-cs"/>
              </a:rPr>
              <a:t>Project Status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3A7579-6452-4F29-BA2F-08A9FBA98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6" r="2109" b="3995"/>
          <a:stretch/>
        </p:blipFill>
        <p:spPr>
          <a:xfrm>
            <a:off x="3868615" y="712141"/>
            <a:ext cx="4805359" cy="584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439118-A3AF-4745-B4D6-3A4D1985A9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57" y="2517112"/>
            <a:ext cx="5152947" cy="342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DB42F4-4DFF-483D-956E-57D1E554A2D9}"/>
              </a:ext>
            </a:extLst>
          </p:cNvPr>
          <p:cNvSpPr/>
          <p:nvPr/>
        </p:nvSpPr>
        <p:spPr>
          <a:xfrm>
            <a:off x="110532" y="5978769"/>
            <a:ext cx="3838471" cy="683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3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159" y="191912"/>
            <a:ext cx="4688435" cy="1692794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6CA7"/>
                </a:solidFill>
                <a:ea typeface="+mn-ea"/>
                <a:cs typeface="+mn-cs"/>
              </a:rPr>
              <a:t>Go-Live Highlights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rgbClr val="0079B3"/>
              </a:buClr>
              <a:buNone/>
            </a:pPr>
            <a:r>
              <a:rPr lang="en-US" sz="2400" dirty="0">
                <a:latin typeface="+mn-lt"/>
              </a:rPr>
              <a:t>AHS went live on Epic at 5:51 a.m. on Saturday, September 28, 2019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endParaRPr lang="en-US" sz="1800" dirty="0">
              <a:latin typeface="+mn-lt"/>
            </a:endParaRPr>
          </a:p>
          <a:p>
            <a:pPr marL="0" indent="0">
              <a:lnSpc>
                <a:spcPct val="90000"/>
              </a:lnSpc>
              <a:buClr>
                <a:srgbClr val="0079B3"/>
              </a:buClr>
              <a:buNone/>
            </a:pPr>
            <a:r>
              <a:rPr lang="en-US" sz="2400" dirty="0">
                <a:latin typeface="+mn-lt"/>
              </a:rPr>
              <a:t>AHS joins more than 400 other health systems and ~60% of California patients using Epic’s EHR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2AFECC5-64E7-462C-B44D-BBB776E7B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523" y="0"/>
            <a:ext cx="4257990" cy="62775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32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15128AC-7C8D-49EE-8A3D-F806D4672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45737"/>
            <a:ext cx="9143985" cy="514349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2393" y="857251"/>
            <a:ext cx="5471608" cy="5140093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people sitting at a desk in front of a computer&#10;&#10;Description automatically generated">
            <a:extLst>
              <a:ext uri="{FF2B5EF4-FFF2-40B4-BE49-F238E27FC236}">
                <a16:creationId xmlns:a16="http://schemas.microsoft.com/office/drawing/2014/main" id="{9EDA64BE-BDAE-4D14-A0F2-0B8AB78C2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257" y="824055"/>
            <a:ext cx="5415743" cy="5206483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AA033D-FDAD-4C95-857A-AA05A3DA2019}"/>
              </a:ext>
            </a:extLst>
          </p:cNvPr>
          <p:cNvSpPr/>
          <p:nvPr/>
        </p:nvSpPr>
        <p:spPr>
          <a:xfrm>
            <a:off x="304432" y="289614"/>
            <a:ext cx="469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Highland Command Center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76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40E774B9-EFF4-42E6-A1C3-39AE836CE3D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047337" y="2348529"/>
            <a:ext cx="3646630" cy="203133"/>
          </a:xfrm>
          <a:prstGeom prst="rect">
            <a:avLst/>
          </a:prstGeom>
          <a:solidFill>
            <a:srgbClr val="FFFFFF"/>
          </a:solidFill>
        </p:spPr>
        <p:txBody>
          <a:bodyPr rot="0" vert="horz" wrap="square" lIns="91440" tIns="45720" rIns="91440" bIns="4572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Victorino, Katya Osipova, and Dr. Emily Miraflor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FF6F7-2646-4B46-BC80-F211B1F1043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7710" y="490528"/>
            <a:ext cx="3027531" cy="4108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5C710-A031-4921-93BB-5A56B107D1F2}"/>
              </a:ext>
            </a:extLst>
          </p:cNvPr>
          <p:cNvSpPr/>
          <p:nvPr/>
        </p:nvSpPr>
        <p:spPr>
          <a:xfrm>
            <a:off x="347924" y="331950"/>
            <a:ext cx="4440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Epic Modules Live for AHS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8BF0C-EF3D-45C7-B544-C0831AAC065E}"/>
              </a:ext>
            </a:extLst>
          </p:cNvPr>
          <p:cNvSpPr/>
          <p:nvPr/>
        </p:nvSpPr>
        <p:spPr>
          <a:xfrm>
            <a:off x="5757710" y="4755164"/>
            <a:ext cx="3112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M.A. loves Epic. She’s so happy to be able to secure chat with me.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-- Emily Miraflor, MD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692E27-CFDE-424E-9532-00CCA76AF85E}"/>
              </a:ext>
            </a:extLst>
          </p:cNvPr>
          <p:cNvSpPr txBox="1">
            <a:spLocks/>
          </p:cNvSpPr>
          <p:nvPr/>
        </p:nvSpPr>
        <p:spPr>
          <a:xfrm>
            <a:off x="358759" y="1004329"/>
            <a:ext cx="5222808" cy="5308548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Beaker (Lab)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Cupid (Cardiology)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Radiant (Radiology)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Long Term Care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Willow IP (Rx)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Willow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Amb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(Rx)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ASAP (ED)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Care Everywhere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EpicCare Link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EpicCare Inpatient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EpicCare Ambulatory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Healthy Planet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Behavioral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Bones (Ortho)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Caboodle &amp; Cogito (Analytics Suite)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Cadence (Scheduling)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Grand Central (ADT)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Prelude (Enterprise Registration)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MyChart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OpTime and Anesthesia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Resolute Hospital Billing and Claims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Resolute Professional Billing and Claims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Wisdom (dental)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Stork (OB)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Tapestry (Managed Care)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HIM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Bugsy (Infection Control)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Rehab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Haiku/Canto/Rover (mobile)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858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EEC9-72AB-4D16-BB80-1FBD9901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7199644" cy="1162050"/>
          </a:xfrm>
        </p:spPr>
        <p:txBody>
          <a:bodyPr/>
          <a:lstStyle/>
          <a:p>
            <a:r>
              <a:rPr lang="en-US" sz="2800" dirty="0">
                <a:solidFill>
                  <a:srgbClr val="006CA7"/>
                </a:solidFill>
                <a:ea typeface="+mn-ea"/>
                <a:cs typeface="+mn-cs"/>
              </a:rPr>
              <a:t>Stats At-a-Glance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9650C4-B8E3-48E1-8BD7-EB2EB1117AD8}"/>
              </a:ext>
            </a:extLst>
          </p:cNvPr>
          <p:cNvSpPr/>
          <p:nvPr/>
        </p:nvSpPr>
        <p:spPr>
          <a:xfrm>
            <a:off x="6037635" y="2045989"/>
            <a:ext cx="2859932" cy="2492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“[With Epic] I’m a better doctor now. It’s more work, but well worth it.”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Taft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Bhuket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Chief of Gastroenterology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3994218-19BE-4473-8901-13DDEDB9DCE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7064" y="934746"/>
          <a:ext cx="5256577" cy="5242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41752">
                  <a:extLst>
                    <a:ext uri="{9D8B030D-6E8A-4147-A177-3AD203B41FA5}">
                      <a16:colId xmlns:a16="http://schemas.microsoft.com/office/drawing/2014/main" val="3227506046"/>
                    </a:ext>
                  </a:extLst>
                </a:gridCol>
                <a:gridCol w="3914825">
                  <a:extLst>
                    <a:ext uri="{9D8B030D-6E8A-4147-A177-3AD203B41FA5}">
                      <a16:colId xmlns:a16="http://schemas.microsoft.com/office/drawing/2014/main" val="951169169"/>
                    </a:ext>
                  </a:extLst>
                </a:gridCol>
              </a:tblGrid>
              <a:tr h="32451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5,622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AHS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614439"/>
                  </a:ext>
                </a:extLst>
              </a:tr>
              <a:tr h="29987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Trainers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14348"/>
                  </a:ext>
                </a:extLst>
              </a:tr>
              <a:tr h="51797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CPOE: % of orders entered into the system by ordering provider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68548"/>
                  </a:ext>
                </a:extLst>
              </a:tr>
              <a:tr h="29987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Epic modules implemented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53140"/>
                  </a:ext>
                </a:extLst>
              </a:tr>
              <a:tr h="51797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126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Interfaces live on </a:t>
                      </a:r>
                      <a:r>
                        <a:rPr lang="en-US" sz="1600" dirty="0" err="1"/>
                        <a:t>Corepoint</a:t>
                      </a:r>
                      <a:r>
                        <a:rPr lang="en-US" sz="1600" dirty="0"/>
                        <a:t> (New interface engine)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39071"/>
                  </a:ext>
                </a:extLst>
              </a:tr>
              <a:tr h="51797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50+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Legacy applications being decommissioned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40655"/>
                  </a:ext>
                </a:extLst>
              </a:tr>
              <a:tr h="517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1,254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Patients enrolled in </a:t>
                      </a:r>
                      <a:r>
                        <a:rPr lang="en-US" sz="1600" dirty="0" err="1"/>
                        <a:t>MyAlamedaHealth</a:t>
                      </a:r>
                      <a:r>
                        <a:rPr lang="en-US" sz="1600" dirty="0"/>
                        <a:t> as of October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891944"/>
                  </a:ext>
                </a:extLst>
              </a:tr>
              <a:tr h="299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111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Appointments schedule online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908981"/>
                  </a:ext>
                </a:extLst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300+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AHS Super Users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91097"/>
                  </a:ext>
                </a:extLst>
              </a:tr>
              <a:tr h="29987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Epic support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44775"/>
                  </a:ext>
                </a:extLst>
              </a:tr>
              <a:tr h="51797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External at-the-elbow supporters, including 10 MDs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41811"/>
                  </a:ext>
                </a:extLst>
              </a:tr>
              <a:tr h="299877">
                <a:tc>
                  <a:txBody>
                    <a:bodyPr/>
                    <a:lstStyle/>
                    <a:p>
                      <a:endParaRPr lang="en-US" sz="1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86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67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07C53D-1CC3-459A-A888-E115D846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42" y="177091"/>
            <a:ext cx="3845274" cy="167660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rgbClr val="006CA7"/>
                </a:solidFill>
                <a:ea typeface="+mn-ea"/>
                <a:cs typeface="+mn-cs"/>
              </a:rPr>
              <a:t>Key Post Go-live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7D623-6EEF-4A69-A720-2950145D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6273"/>
            <a:ext cx="3845272" cy="3785419"/>
          </a:xfrm>
        </p:spPr>
        <p:txBody>
          <a:bodyPr>
            <a:normAutofit/>
          </a:bodyPr>
          <a:lstStyle/>
          <a:p>
            <a:pPr lvl="1">
              <a:buClr>
                <a:srgbClr val="0079B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Arial" panose="020B0604020202020204" pitchFamily="34" charset="0"/>
              </a:rPr>
              <a:t>CMS survey</a:t>
            </a:r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79B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Arial" panose="020B0604020202020204" pitchFamily="34" charset="0"/>
              </a:rPr>
              <a:t>John George readiness</a:t>
            </a:r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79B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Arial" panose="020B0604020202020204" pitchFamily="34" charset="0"/>
              </a:rPr>
              <a:t>Lab processing</a:t>
            </a:r>
          </a:p>
          <a:p>
            <a:endParaRPr lang="en-US" sz="2800" dirty="0">
              <a:latin typeface="+mn-lt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605A139-1B52-4128-A355-938690324FF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7959" y="10"/>
            <a:ext cx="4576040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86693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9310"/>
            <a:ext cx="8229600" cy="85147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6CA7"/>
                </a:solidFill>
              </a:rPr>
              <a:t>Coming Up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3B83B-4005-41F9-BE85-7C94D14C14E7}"/>
              </a:ext>
            </a:extLst>
          </p:cNvPr>
          <p:cNvSpPr txBox="1"/>
          <p:nvPr/>
        </p:nvSpPr>
        <p:spPr>
          <a:xfrm>
            <a:off x="522515" y="1020781"/>
            <a:ext cx="38743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Stabilization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- 24/7 Service Desk Support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Ongoing IS Epic Analyst support (Creekside)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3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Optimization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Establish intake, prioritization, vetting processes for enhancement requests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Epic Post Go-Live Visits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2, 4, and 8 months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Epic’s “Thrive” training to reinforce workflows, quick tips, etc. (2020)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3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07F3F-3CA7-4E62-B457-036853F6AE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4677942" y="1380740"/>
            <a:ext cx="4118294" cy="319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691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D2F92-78BA-BF4F-816E-3CBD0E12D297}"/>
              </a:ext>
            </a:extLst>
          </p:cNvPr>
          <p:cNvSpPr txBox="1"/>
          <p:nvPr/>
        </p:nvSpPr>
        <p:spPr>
          <a:xfrm>
            <a:off x="575678" y="1166842"/>
            <a:ext cx="3783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$26m positive variance is due largely to the timing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– December is a significant spend (catch-up) time: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mill for go-live support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Consultants due to staff attrition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~$8.7m forecasted to be spent on consultants from Jul-Dec ‘19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 FY2021 the project is projecting ~$3 mil positive variance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10F19E-A7BD-604A-8414-4211E5E0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280"/>
            <a:ext cx="8229600" cy="419954"/>
          </a:xfrm>
        </p:spPr>
        <p:txBody>
          <a:bodyPr>
            <a:noAutofit/>
          </a:bodyPr>
          <a:lstStyle/>
          <a:p>
            <a:pPr algn="l"/>
            <a:r>
              <a:rPr lang="en-US" sz="3200" b="0" dirty="0">
                <a:solidFill>
                  <a:srgbClr val="006CA7"/>
                </a:solidFill>
              </a:rPr>
              <a:t>Budget Projections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76297-31EB-4670-A1FC-32EC18B41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762" y="519852"/>
            <a:ext cx="4006273" cy="5404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31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CEO Report</a:t>
            </a:r>
            <a:br>
              <a:rPr lang="en-US" dirty="0"/>
            </a:br>
            <a:r>
              <a:rPr lang="en-US" dirty="0" err="1"/>
              <a:t>OCTOber</a:t>
            </a:r>
            <a:r>
              <a:rPr lang="en-US" dirty="0"/>
              <a:t> 24, 2019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AHS Board of Trustees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F5437255-6A68-4023-9798-645D4B4968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0"/>
            <a:ext cx="914400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A0C3E-53EE-468D-B699-AE626246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408" y="4391594"/>
            <a:ext cx="3989575" cy="329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kern="1200" dirty="0">
                <a:solidFill>
                  <a:schemeClr val="tx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AHS Patient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4" y="-1"/>
            <a:ext cx="4349997" cy="5144691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359193-B1AE-4E7A-A8F1-823123931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4224619" cy="5012408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292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A957E95-418F-4F44-ACE7-27FA2A2203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333" y="104382"/>
            <a:ext cx="2153035" cy="1611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A48A8-6E46-4D8C-9157-A5F882A5C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2349" y="76099"/>
            <a:ext cx="2543556" cy="1624924"/>
          </a:xfrm>
          <a:prstGeom prst="rect">
            <a:avLst/>
          </a:prstGeom>
        </p:spPr>
      </p:pic>
      <p:pic>
        <p:nvPicPr>
          <p:cNvPr id="6" name="Picture 5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F29A908D-3600-4DB6-BA62-F7C21D9F8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4" y="3469497"/>
            <a:ext cx="2060134" cy="1738010"/>
          </a:xfrm>
          <a:prstGeom prst="rect">
            <a:avLst/>
          </a:prstGeom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EB8BD4D-D735-45D7-9516-C2629DC9C2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814" y="87469"/>
            <a:ext cx="2245227" cy="1613554"/>
          </a:xfrm>
          <a:prstGeom prst="rect">
            <a:avLst/>
          </a:prstGeom>
        </p:spPr>
      </p:pic>
      <p:pic>
        <p:nvPicPr>
          <p:cNvPr id="8" name="Picture 7" descr="A picture containing person, indoor, floor, woman&#10;&#10;Description automatically generated">
            <a:extLst>
              <a:ext uri="{FF2B5EF4-FFF2-40B4-BE49-F238E27FC236}">
                <a16:creationId xmlns:a16="http://schemas.microsoft.com/office/drawing/2014/main" id="{DE83C2E8-A48C-4A2C-9ADF-09709C6339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388" y="90790"/>
            <a:ext cx="1851052" cy="1610233"/>
          </a:xfrm>
          <a:prstGeom prst="rect">
            <a:avLst/>
          </a:prstGeom>
        </p:spPr>
      </p:pic>
      <p:pic>
        <p:nvPicPr>
          <p:cNvPr id="9" name="Picture 8" descr="A group of people sitting at a desk with a computer&#10;&#10;Description automatically generated">
            <a:extLst>
              <a:ext uri="{FF2B5EF4-FFF2-40B4-BE49-F238E27FC236}">
                <a16:creationId xmlns:a16="http://schemas.microsoft.com/office/drawing/2014/main" id="{44E4B0EE-2B76-495A-98C2-CA2DEAA60E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736" y="5312571"/>
            <a:ext cx="2176152" cy="1396635"/>
          </a:xfrm>
          <a:prstGeom prst="rect">
            <a:avLst/>
          </a:prstGeom>
        </p:spPr>
      </p:pic>
      <p:pic>
        <p:nvPicPr>
          <p:cNvPr id="11" name="Picture 10" descr="A picture containing person, indoor, man&#10;&#10;Description automatically generated">
            <a:extLst>
              <a:ext uri="{FF2B5EF4-FFF2-40B4-BE49-F238E27FC236}">
                <a16:creationId xmlns:a16="http://schemas.microsoft.com/office/drawing/2014/main" id="{24393F55-0C11-4C2B-B88B-611B71C5BA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82918" y="5001257"/>
            <a:ext cx="1406088" cy="2084497"/>
          </a:xfrm>
          <a:prstGeom prst="rect">
            <a:avLst/>
          </a:prstGeom>
        </p:spPr>
      </p:pic>
      <p:pic>
        <p:nvPicPr>
          <p:cNvPr id="12" name="Picture 11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58488CDB-E1D7-4896-950F-1B6932D0625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4" y="5283243"/>
            <a:ext cx="2571079" cy="1463306"/>
          </a:xfrm>
          <a:prstGeom prst="rect">
            <a:avLst/>
          </a:prstGeom>
        </p:spPr>
      </p:pic>
      <p:pic>
        <p:nvPicPr>
          <p:cNvPr id="13" name="Picture 1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6DCDCBE-35BC-415D-9BBB-5145FE729B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2" y="1791451"/>
            <a:ext cx="2153035" cy="1614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0FDF57-A5E5-485C-B06F-F6990842CAEA}"/>
              </a:ext>
            </a:extLst>
          </p:cNvPr>
          <p:cNvSpPr txBox="1"/>
          <p:nvPr/>
        </p:nvSpPr>
        <p:spPr>
          <a:xfrm>
            <a:off x="2285021" y="1778985"/>
            <a:ext cx="4517854" cy="3293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Teamwork makes the dream work.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to our Board and the entire AHS team!</a:t>
            </a:r>
          </a:p>
        </p:txBody>
      </p:sp>
      <p:pic>
        <p:nvPicPr>
          <p:cNvPr id="21" name="Picture 20" descr="A person standing in a room&#10;&#10;Description automatically generated">
            <a:extLst>
              <a:ext uri="{FF2B5EF4-FFF2-40B4-BE49-F238E27FC236}">
                <a16:creationId xmlns:a16="http://schemas.microsoft.com/office/drawing/2014/main" id="{00D88E6D-F056-448D-A884-B0963B9B8A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713" y="5283758"/>
            <a:ext cx="1913108" cy="1454263"/>
          </a:xfrm>
          <a:prstGeom prst="rect">
            <a:avLst/>
          </a:prstGeom>
        </p:spPr>
      </p:pic>
      <p:pic>
        <p:nvPicPr>
          <p:cNvPr id="23" name="Picture 22" descr="A person sitting on a bench in front of a building&#10;&#10;Description automatically generated">
            <a:extLst>
              <a:ext uri="{FF2B5EF4-FFF2-40B4-BE49-F238E27FC236}">
                <a16:creationId xmlns:a16="http://schemas.microsoft.com/office/drawing/2014/main" id="{FC594677-E0C9-4708-B42F-134C80CAC0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8" r="13636"/>
          <a:stretch/>
        </p:blipFill>
        <p:spPr>
          <a:xfrm>
            <a:off x="6943713" y="4135579"/>
            <a:ext cx="1229888" cy="1147664"/>
          </a:xfrm>
          <a:prstGeom prst="rect">
            <a:avLst/>
          </a:prstGeom>
        </p:spPr>
      </p:pic>
      <p:pic>
        <p:nvPicPr>
          <p:cNvPr id="25" name="Picture 2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FC02A45-3C5A-4272-AC6B-C132A3589D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21" y="1741649"/>
            <a:ext cx="2202817" cy="1652113"/>
          </a:xfrm>
          <a:prstGeom prst="rect">
            <a:avLst/>
          </a:prstGeom>
        </p:spPr>
      </p:pic>
      <p:pic>
        <p:nvPicPr>
          <p:cNvPr id="14" name="Picture 13" descr="A person wearing a hat&#10;&#10;Description automatically generated">
            <a:extLst>
              <a:ext uri="{FF2B5EF4-FFF2-40B4-BE49-F238E27FC236}">
                <a16:creationId xmlns:a16="http://schemas.microsoft.com/office/drawing/2014/main" id="{382D7F48-A836-4481-9BB4-D96C6E8D9DE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4150" y="3441904"/>
            <a:ext cx="1229888" cy="105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CEO Report</a:t>
            </a:r>
            <a:br>
              <a:rPr lang="en-US" dirty="0"/>
            </a:br>
            <a:r>
              <a:rPr lang="en-US" dirty="0" err="1"/>
              <a:t>october</a:t>
            </a:r>
            <a:r>
              <a:rPr lang="en-US" dirty="0"/>
              <a:t> 24, 2019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AHS Board of Trustees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75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839200" cy="19050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Board of Trustees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OCTOBER 24, 2019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Audio Recording in Progress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762000"/>
            <a:ext cx="6400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USE MICROPHONE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Updates</a:t>
            </a:r>
            <a:br>
              <a:rPr lang="en-US" sz="4400">
                <a:solidFill>
                  <a:srgbClr val="FFFFFF"/>
                </a:solidFill>
              </a:rPr>
            </a:br>
            <a:endParaRPr lang="en-US" sz="440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305453D-3CD3-4976-A000-9EC0DAD0A0DB}" type="slidenum">
              <a:rPr lang="en-US" sz="12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35A9791C-D8E6-4576-95FD-24C1A39AC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875415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044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/>
          <a:lstStyle/>
          <a:p>
            <a:r>
              <a:rPr lang="en-US" dirty="0"/>
              <a:t>Performance dashboard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AHS OPERATIONAL PLAN FY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9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06C41-A9FA-4BB8-BAD0-F8540AB6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03" y="643467"/>
            <a:ext cx="7740192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22F05-F483-4CA1-B863-DF725FED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305453D-3CD3-4976-A000-9EC0DAD0A0D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2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System UpdATEs</a:t>
            </a:r>
            <a:b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52C388-BD3A-453E-8A44-AB9793D82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66" y="1578616"/>
            <a:ext cx="4915159" cy="37087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6305453D-3CD3-4976-A000-9EC0DAD0A0DB}" type="slidenum">
              <a:rPr lang="en-US">
                <a:solidFill>
                  <a:srgbClr val="595959"/>
                </a:solidFill>
              </a:rPr>
              <a:pPr defTabSz="914400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7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6048" y="0"/>
            <a:ext cx="9340048" cy="6850894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3"/>
          <a:stretch/>
        </p:blipFill>
        <p:spPr>
          <a:xfrm flipH="1">
            <a:off x="-196051" y="0"/>
            <a:ext cx="9340050" cy="685089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B7C10D0-5FC0-4C77-8E4B-25F7DF75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26" y="4591054"/>
            <a:ext cx="4459934" cy="9728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685800">
              <a:lnSpc>
                <a:spcPct val="90000"/>
              </a:lnSpc>
            </a:pP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AHS Donates surplus tech hardware to OUSD in support of our future leaders!</a:t>
            </a:r>
            <a:endParaRPr lang="en-US" sz="3200" i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213" y="-7107"/>
            <a:ext cx="4301461" cy="3189918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2DE799-C8C7-4E70-90CF-48AD0B0694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t="25946" r="-3" b="31718"/>
          <a:stretch/>
        </p:blipFill>
        <p:spPr>
          <a:xfrm>
            <a:off x="329848" y="-15077"/>
            <a:ext cx="4059658" cy="3069017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7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2327" y="1420882"/>
            <a:ext cx="4501673" cy="5437119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82B9-F3AA-4029-81DF-0757862B7C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/>
          </a:blip>
          <a:srcRect t="19423" b="12525"/>
          <a:stretch/>
        </p:blipFill>
        <p:spPr>
          <a:xfrm>
            <a:off x="4797277" y="1575831"/>
            <a:ext cx="4346723" cy="5282169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446E-1F5C-46C3-8B18-CFE7D8F5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3308" y="6584207"/>
            <a:ext cx="42804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6305453D-3CD3-4976-A000-9EC0DAD0A0DB}" type="slidenum">
              <a:rPr lang="en-US" sz="825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  <a:defRPr/>
              </a:pPr>
              <a:t>7</a:t>
            </a:fld>
            <a:endParaRPr lang="en-US" sz="825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5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C10D0-5FC0-4C77-8E4B-25F7DF75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dirty="0">
                <a:solidFill>
                  <a:schemeClr val="tx1"/>
                </a:solidFill>
              </a:rPr>
              <a:t>2019 Employee Service Awards</a:t>
            </a: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https://ucde17175935e5bee65483191ce4.previews.dropboxusercontent.com/p/thumb/AAkDKMkzQ72-igOwfHvyQAPWpDt6LgR8JLsf2ag1EDSvKrPyAzHI1lkcXr0dAT-Q2bcnJ1mLAUuxjjcqxcyCOgxoJPYQeXOeppB2ClxC4Z67EvAJy_Pf7NpQTaP9bnKS7Tvr10b_2fpxEoJ_mdBdUB-O8zzxZgecyL1UCwlxXg2dFl8xdrnZcycyzz1CEJFFaWc1WKDO3NdcEppMEk2qIKV8tpzUKCii-faehInvH0JAprsP9rEFxdFgXncI1JpUeBvPPM_yIQehyuPxLLJLpX0iejq9nMeQnZNbhtBBCju011GHLVbrbFcieMtYknxNJ1jr_CSOfkFHxLZ8A4FURm0t8nFsq2nfCW9KHkttUVQYNKwo_92bb5yv5QNgs-CUxQlvXAad4u5AxpFagEqAIHTj2oaumb2OivCaVCaPb1094w/p.jpeg?fv_content=true&amp;size_mode=5">
            <a:extLst>
              <a:ext uri="{FF2B5EF4-FFF2-40B4-BE49-F238E27FC236}">
                <a16:creationId xmlns:a16="http://schemas.microsoft.com/office/drawing/2014/main" id="{879F4E08-8C80-4343-BE69-FC3BD19A67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r="9386"/>
          <a:stretch/>
        </p:blipFill>
        <p:spPr>
          <a:xfrm>
            <a:off x="20" y="10"/>
            <a:ext cx="4571975" cy="4252522"/>
          </a:xfrm>
          <a:prstGeom prst="rect">
            <a:avLst/>
          </a:prstGeom>
          <a:noFill/>
        </p:spPr>
      </p:pic>
      <p:pic>
        <p:nvPicPr>
          <p:cNvPr id="7" name="Picture 2" descr="https://uc4d5b1ffc8973756f3ce5248642.previews.dropboxusercontent.com/p/thumb/AAlRbGrNJYIhZ91U8bTO7_4je6iWCurgNtv3jzqBT5mqPeg6_Lc9due0H2CoNhT_PWEDmzb3OBkPHb2XIUn-CMsJEyozUVIL0_nYli7mdgY83_idsUZ_wlntoUzS7UONKfwiwSDZqqeeJ8k26YgEFzlZa1qWR3x1yvAXXtRi9kwlE05IXnpIWWSzeWPPQNvilE9m4V7OO2hPyPK6cL8p_zrCnoGptj43z4cP-6rZHDTHe4R6fEmwyMSv0Xb_qmh53kBITfKz6sP3S4NQn3dJKJrDmjfP8wbWoajPM_yfv3J2QFQiCpza1TBhlOTv5sbXtP5dVlmN0ToBxaGqX2lCiFIgbGnmxi2IZdbFmK_E9QydHeNL7dXvgBivpd4LApCx2Pa8Fl7NGkRCdl-vrwwkesZejU97HzL-ezynMQ10fuM-fQ/p.jpeg?fv_content=true&amp;size_mode=5">
            <a:extLst>
              <a:ext uri="{FF2B5EF4-FFF2-40B4-BE49-F238E27FC236}">
                <a16:creationId xmlns:a16="http://schemas.microsoft.com/office/drawing/2014/main" id="{7F680B3E-9B8F-49E7-96A7-D39F11F8A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6" r="3253" b="2"/>
          <a:stretch/>
        </p:blipFill>
        <p:spPr bwMode="auto">
          <a:xfrm>
            <a:off x="4571999" y="-681"/>
            <a:ext cx="4572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446E-1F5C-46C3-8B18-CFE7D8F5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02" y="6356350"/>
            <a:ext cx="4608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305453D-3CD3-4976-A000-9EC0DAD0A0DB}" type="slidenum">
              <a:rPr 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8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456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C10D0-5FC0-4C77-8E4B-25F7DF75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2" y="5091762"/>
            <a:ext cx="5965274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Royal Ambulance/Lyft/AHS Partnership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5DA33-83AC-41C0-B3D0-D75194A71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446E-1F5C-46C3-8B18-CFE7D8F5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6305453D-3CD3-4976-A000-9EC0DAD0A0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defTabSz="914400">
                <a:spcAft>
                  <a:spcPts val="600"/>
                </a:spcAft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6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82BC4045E7244DA280E50370092E28" ma:contentTypeVersion="13" ma:contentTypeDescription="Create a new document." ma:contentTypeScope="" ma:versionID="70b03245868587293a6750c83ef42e5a">
  <xsd:schema xmlns:xsd="http://www.w3.org/2001/XMLSchema" xmlns:xs="http://www.w3.org/2001/XMLSchema" xmlns:p="http://schemas.microsoft.com/office/2006/metadata/properties" xmlns:ns3="b3beb361-1162-420e-8c5a-c4ff48713474" xmlns:ns4="699ca68f-cb0a-4d7d-b547-e65ba37c3af4" targetNamespace="http://schemas.microsoft.com/office/2006/metadata/properties" ma:root="true" ma:fieldsID="1c708b845b585cc674191ea735322571" ns3:_="" ns4:_="">
    <xsd:import namespace="b3beb361-1162-420e-8c5a-c4ff48713474"/>
    <xsd:import namespace="699ca68f-cb0a-4d7d-b547-e65ba37c3af4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eb361-1162-420e-8c5a-c4ff48713474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ca68f-cb0a-4d7d-b547-e65ba37c3a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5301EE-5455-4EB3-9880-0DDA8C6F5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beb361-1162-420e-8c5a-c4ff48713474"/>
    <ds:schemaRef ds:uri="699ca68f-cb0a-4d7d-b547-e65ba37c3a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33E13A-E0B5-4A6E-B4D6-CB21EDB59025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99ca68f-cb0a-4d7d-b547-e65ba37c3af4"/>
    <ds:schemaRef ds:uri="b3beb361-1162-420e-8c5a-c4ff4871347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0E901B-7FE7-4350-B083-F0A8547B6F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481</Words>
  <Application>Microsoft Office PowerPoint</Application>
  <PresentationFormat>On-screen Show (4:3)</PresentationFormat>
  <Paragraphs>147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 Black</vt:lpstr>
      <vt:lpstr>Bodoni SvtyTwo ITC TT</vt:lpstr>
      <vt:lpstr>Bodoni SvtyTwo ITC TT Book</vt:lpstr>
      <vt:lpstr>Calibri</vt:lpstr>
      <vt:lpstr>Calibri Light</vt:lpstr>
      <vt:lpstr>Gotham Medium</vt:lpstr>
      <vt:lpstr>Times New Roman</vt:lpstr>
      <vt:lpstr>Wingdings</vt:lpstr>
      <vt:lpstr>Office Theme</vt:lpstr>
      <vt:lpstr>12_Office Theme</vt:lpstr>
      <vt:lpstr>2_Office Theme</vt:lpstr>
      <vt:lpstr>3_Office Theme</vt:lpstr>
      <vt:lpstr>4_Office Theme</vt:lpstr>
      <vt:lpstr>Board of Trustees Meeting</vt:lpstr>
      <vt:lpstr>CEO Report OCTOber 24, 2019 </vt:lpstr>
      <vt:lpstr>Updates </vt:lpstr>
      <vt:lpstr>Performance dashboard </vt:lpstr>
      <vt:lpstr>PowerPoint Presentation</vt:lpstr>
      <vt:lpstr>System UpdATEs </vt:lpstr>
      <vt:lpstr>AHS Donates surplus tech hardware to OUSD in support of our future leaders!</vt:lpstr>
      <vt:lpstr>2019 Employee Service Awards</vt:lpstr>
      <vt:lpstr>Royal Ambulance/Lyft/AHS Partnership</vt:lpstr>
      <vt:lpstr>Project S·A·P·P·H·I·R·E Update </vt:lpstr>
      <vt:lpstr>PowerPoint Presentation</vt:lpstr>
      <vt:lpstr>Project Status  </vt:lpstr>
      <vt:lpstr>Go-Live Highlights</vt:lpstr>
      <vt:lpstr>PowerPoint Presentation</vt:lpstr>
      <vt:lpstr>PowerPoint Presentation</vt:lpstr>
      <vt:lpstr>Stats At-a-Glance</vt:lpstr>
      <vt:lpstr>Key Post Go-live Focus Areas</vt:lpstr>
      <vt:lpstr>Coming Up</vt:lpstr>
      <vt:lpstr>Budget Projections</vt:lpstr>
      <vt:lpstr>AHS Patient</vt:lpstr>
      <vt:lpstr>PowerPoint Presentation</vt:lpstr>
      <vt:lpstr>CEO Report october 24, 2019 </vt:lpstr>
      <vt:lpstr>Board of Trustees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Trustees Meeting</dc:title>
  <dc:creator>Finley, Delvecchio</dc:creator>
  <cp:lastModifiedBy>Jojola Gonsalves, Ronna</cp:lastModifiedBy>
  <cp:revision>1</cp:revision>
  <dcterms:created xsi:type="dcterms:W3CDTF">2019-10-24T22:23:20Z</dcterms:created>
  <dcterms:modified xsi:type="dcterms:W3CDTF">2019-10-25T18:04:48Z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0x0101002682BC4045E7244DA280E50370092E28</vt:lpwstr>
  </property>
</Properties>
</file>