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1" r:id="rId3"/>
    <p:sldMasterId id="2147483660" r:id="rId4"/>
  </p:sldMasterIdLst>
  <p:notesMasterIdLst>
    <p:notesMasterId r:id="rId12"/>
  </p:notesMasterIdLst>
  <p:handoutMasterIdLst>
    <p:handoutMasterId r:id="rId13"/>
  </p:handoutMasterIdLst>
  <p:sldIdLst>
    <p:sldId id="370" r:id="rId5"/>
    <p:sldId id="343" r:id="rId6"/>
    <p:sldId id="453" r:id="rId7"/>
    <p:sldId id="633" r:id="rId8"/>
    <p:sldId id="638" r:id="rId9"/>
    <p:sldId id="634" r:id="rId10"/>
    <p:sldId id="259" r:id="rId11"/>
  </p:sldIdLst>
  <p:sldSz cx="9144000" cy="6858000" type="screen4x3"/>
  <p:notesSz cx="92360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htfoot, Terry" initials="LT" lastIdx="8" clrIdx="0">
    <p:extLst>
      <p:ext uri="{19B8F6BF-5375-455C-9EA6-DF929625EA0E}">
        <p15:presenceInfo xmlns:p15="http://schemas.microsoft.com/office/powerpoint/2012/main" userId="S-1-5-21-250615845-1865614301-1042822891-112282" providerId="AD"/>
      </p:ext>
    </p:extLst>
  </p:cmAuthor>
  <p:cmAuthor id="2" name="Justice, Carla" initials="JC" lastIdx="17" clrIdx="1">
    <p:extLst>
      <p:ext uri="{19B8F6BF-5375-455C-9EA6-DF929625EA0E}">
        <p15:presenceInfo xmlns:p15="http://schemas.microsoft.com/office/powerpoint/2012/main" userId="S-1-5-21-250615845-1865614301-1042822891-122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B3"/>
    <a:srgbClr val="0081C6"/>
    <a:srgbClr val="4AAFB4"/>
    <a:srgbClr val="D1CCC8"/>
    <a:srgbClr val="CECAC6"/>
    <a:srgbClr val="006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6684" autoAdjust="0"/>
  </p:normalViewPr>
  <p:slideViewPr>
    <p:cSldViewPr snapToGrid="0">
      <p:cViewPr varScale="1">
        <p:scale>
          <a:sx n="130" d="100"/>
          <a:sy n="130" d="100"/>
        </p:scale>
        <p:origin x="1068" y="126"/>
      </p:cViewPr>
      <p:guideLst>
        <p:guide orient="horz" pos="218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CCAFDE-5FE1-4ECD-8A64-146AC7AD06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8F72B-9C08-492C-B282-31BEB28C63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947B-D3C5-409D-9B5B-9342D797F94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45626-FA3A-4435-8DC8-33AAF7C49F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02299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7E3D2-20E9-4DFE-9FC9-5E3FA0B976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639" y="6513910"/>
            <a:ext cx="4002299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6F7B-F4A0-48F1-8F6A-2C018031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2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6D35D-7066-493F-A540-FD6F9CE7CBC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0412"/>
            <a:ext cx="738886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02299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513910"/>
            <a:ext cx="4002299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4974D-FCA8-484E-BFF5-2848CEA62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4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4974D-FCA8-484E-BFF5-2848CEA628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5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548B3-9BBD-4DA8-94DE-5E9CA66717B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9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Balloon pumps can be integrated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4974D-FCA8-484E-BFF5-2848CEA628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6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Balloon pumps can be integrated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4974D-FCA8-484E-BFF5-2848CEA628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2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4974D-FCA8-484E-BFF5-2848CEA628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40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4ADF5-C4C8-459D-BEB2-1B9773283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3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7755"/>
            <a:ext cx="2895600" cy="168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20C6-9047-472B-B390-0EBA73739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D037B-139E-4359-8BB8-6866BA14B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A0E6D-D58A-4D11-8659-20553D28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458E-DD48-4030-BA11-4A961499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6360D-BF3C-43C6-A278-7FA7F95F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6E2D-F006-47E2-BA94-75CAABF5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247F-3C09-4156-9339-05863C4A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89FC1-3058-4EBA-85AE-C7F50B5A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64566-EA75-4467-964E-C1E694F1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DF30D-B639-4174-B397-4559F079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2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AC2C-A9BA-4AC4-9D04-8320A5C7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463AD-0DAF-4E8B-AACC-BC75C520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9A6E8-0BEA-40DA-8E90-4DB511AB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E396B-895E-47F2-ADDB-098A0771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6321C-9B45-425C-AED6-5BF7F560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1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7F81-1749-486C-A537-8CE50BC7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3C53-10D3-4471-B51B-3D0646A5F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4E4F-6D3B-4482-8144-89A9EBB2F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BADC6-6810-4A22-B638-14FA12AD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ABFB2-A645-4684-9FF8-7DB4DB87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FD62C-8DF4-4712-ACF3-08F625E4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2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6C11-5C6B-44E0-B927-7947B58F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5C6EB-6D1A-4C1D-B29B-0AF4FC21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7B220-7377-46F1-9859-E3684F678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38B8E-1B6D-4130-A509-6642F95BD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3471CE-1D88-4BF9-ABDB-0BCD6D807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757BE-011B-4738-8AE3-534CF727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9E0FB-8C53-4AA5-A1AE-042791FF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934B6-7CC4-4B1E-A8DB-67F94794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9186-B1F0-452D-80BD-BB0EB369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95824-1573-444B-B3F3-04852701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F1EE7-07C2-45B2-8B4D-CA7F57A8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3798A-753D-406D-9B11-3EB07BF4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8C4D6-3B38-4A6D-B681-243C1EAB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572A6-D66C-4AB8-88CD-BD3E16D4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7EF41-89D5-497C-B88F-F5B689FE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4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A3A5-950E-444D-8999-ADB2F0A0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FCB3-D27D-416C-83C0-D11AF9DE7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C91BB-07B7-4AC7-9ACE-FD265C5FC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5ADD6-F4AD-4BC8-86B4-DD215EF7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8A154-92BF-49D4-921B-990F9AAD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9D547-DBFE-489D-9285-19616765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1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099357"/>
            <a:ext cx="9157636" cy="685800"/>
          </a:xfrm>
          <a:prstGeom prst="rect">
            <a:avLst/>
          </a:prstGeom>
          <a:solidFill>
            <a:srgbClr val="006CA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5281"/>
            <a:endParaRPr lang="en-US" sz="1500" dirty="0">
              <a:latin typeface="Gotham Medium" charset="0"/>
              <a:ea typeface="Gotham Medium" charset="0"/>
              <a:cs typeface="Gotham Medium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61636" y="3222450"/>
            <a:ext cx="0" cy="439615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480584" y="3200400"/>
            <a:ext cx="506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 Here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24" y="3276600"/>
            <a:ext cx="2033244" cy="3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58BA-08CE-43C1-AC7D-89689980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E6E90-D83C-4AF7-9330-169CFCAC1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AB495-F69F-4E11-BE7A-4118CE526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12B04-3829-47D2-A571-A1830C8A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028FE-5879-4F61-9246-55C64D41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D887F-92CE-4BDB-8178-EC40D35D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1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B7E4-5B12-4B02-A1AE-0B49E95A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9B641-1306-4C04-BC25-47E820912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BD0B-2FE9-4562-8F28-A268FE2C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06930-526F-48C6-AC4F-0844E21B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6478B-A0E0-461C-A6D5-DC595A0B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0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3512D-8FC7-4B61-8A3B-7D2231A82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2E8CE-3F72-4DDF-8724-295A00FDB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E5A6-9F5F-4DDE-A18B-CE739AAD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97F-F304-416D-9978-DD747C9869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D634-DE48-4DF6-A1CE-B691DB13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1CC6F-6CF7-4712-A013-884DB52A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9903-CCE6-476D-8774-43E56F0A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6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8010"/>
            <a:ext cx="3962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2760" y="304799"/>
            <a:ext cx="3890240" cy="5927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72760" y="5796828"/>
            <a:ext cx="3890240" cy="435697"/>
          </a:xfrm>
          <a:prstGeom prst="rect">
            <a:avLst/>
          </a:prstGeom>
          <a:solidFill>
            <a:srgbClr val="0079B3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813"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PHOTO CAPTION OR CONTENT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3400" y="1185423"/>
            <a:ext cx="39624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81C6"/>
                </a:solidFill>
                <a:latin typeface="+mn-lt"/>
                <a:ea typeface="+mj-ea"/>
                <a:cs typeface="Helvetica"/>
              </a:defRPr>
            </a:lvl1pPr>
          </a:lstStyle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Lorem ipsum dolor sit amet, consectetur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sed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eiusmod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tempor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incididunt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ut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labore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dolore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magna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aliqua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Ut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enim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ad minim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veniam</a:t>
            </a:r>
            <a:endParaRPr 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3400" y="2819400"/>
            <a:ext cx="3657600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4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43168"/>
            <a:ext cx="3962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3400" y="4157223"/>
            <a:ext cx="7848600" cy="871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81C6"/>
                </a:solidFill>
                <a:latin typeface="+mn-lt"/>
                <a:ea typeface="+mj-ea"/>
                <a:cs typeface="Helvetica"/>
              </a:defRPr>
            </a:lvl1pPr>
          </a:lstStyle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Lorem ipsum dolor sit amet, consectetur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adipiscing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elit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, sed do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eiusmod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tempor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incididunt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ut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labore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et dolore magna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aliqua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.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Ut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enim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 ad minim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Helvetica"/>
              </a:rPr>
              <a:t>veniam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3400" y="4837172"/>
            <a:ext cx="3657600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10287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10287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Times New Roman</a:t>
            </a:r>
          </a:p>
          <a:p>
            <a:pPr marL="102870" indent="-285750">
              <a:lnSpc>
                <a:spcPct val="150000"/>
              </a:lnSpc>
              <a:buFont typeface="Arial" charset="0"/>
              <a:buChar char="•"/>
            </a:pPr>
            <a:endParaRPr lang="en-US" sz="1400" dirty="0"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993303"/>
            <a:ext cx="4572000" cy="435697"/>
          </a:xfrm>
          <a:prstGeom prst="rect">
            <a:avLst/>
          </a:prstGeom>
          <a:solidFill>
            <a:srgbClr val="0079B3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813"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PHOTO CAPTION OR CONTENT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2"/>
          </p:nvPr>
        </p:nvSpPr>
        <p:spPr>
          <a:xfrm>
            <a:off x="4726997" y="165654"/>
            <a:ext cx="4113212" cy="317296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6796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Header</a:t>
            </a:r>
            <a:r>
              <a:rPr lang="en-US" sz="2800" b="1" dirty="0">
                <a:solidFill>
                  <a:srgbClr val="006CA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3400" y="1003624"/>
            <a:ext cx="3657600" cy="3472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81C6"/>
                </a:solidFill>
                <a:latin typeface="+mn-lt"/>
                <a:ea typeface="+mj-ea"/>
                <a:cs typeface="Helvetica"/>
              </a:defRPr>
            </a:lvl1pPr>
          </a:lstStyle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Lorem ipsum dolor sit amet, consectetur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adipiscing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elit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, sed do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eiusmod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tempor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incididunt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ut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labore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et dolore magna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aliqua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.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Ut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enim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 ad minim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Times" charset="0"/>
                <a:cs typeface="Times" charset="0"/>
              </a:rPr>
              <a:t>veniam</a:t>
            </a:r>
            <a:endParaRPr lang="en-US" sz="1800" b="0" i="0" kern="1200" dirty="0">
              <a:solidFill>
                <a:schemeClr val="tx1"/>
              </a:solidFill>
              <a:effectLst/>
              <a:latin typeface="+mj-lt"/>
              <a:ea typeface="Times" charset="0"/>
              <a:cs typeface="Times" charset="0"/>
            </a:endParaRPr>
          </a:p>
          <a:p>
            <a:endParaRPr lang="en-US" sz="1800" b="0" i="0" kern="1200" dirty="0">
              <a:solidFill>
                <a:schemeClr val="tx1"/>
              </a:solidFill>
              <a:effectLst/>
              <a:latin typeface="+mj-lt"/>
              <a:ea typeface="Times" charset="0"/>
              <a:cs typeface="Times" charset="0"/>
            </a:endParaRPr>
          </a:p>
          <a:p>
            <a:r>
              <a:rPr lang="en-US" sz="1800" b="0" dirty="0">
                <a:solidFill>
                  <a:schemeClr val="tx1"/>
                </a:solidFill>
                <a:latin typeface="+mj-lt"/>
                <a:ea typeface="Times" charset="0"/>
                <a:cs typeface="Times" charset="0"/>
              </a:rPr>
              <a:t>Lorem ipsum dolor sit amet, consectetuer adipiscing elit. Maecenas porttitor congue massa. Fusce posuere, magna sed </a:t>
            </a:r>
            <a:r>
              <a:rPr lang="en-US" sz="1800" b="0" dirty="0" err="1">
                <a:solidFill>
                  <a:schemeClr val="tx1"/>
                </a:solidFill>
                <a:latin typeface="+mj-lt"/>
                <a:ea typeface="Times" charset="0"/>
                <a:cs typeface="Times" charset="0"/>
              </a:rPr>
              <a:t>pulvinar</a:t>
            </a:r>
            <a:r>
              <a:rPr lang="en-US" sz="1800" b="0" dirty="0">
                <a:solidFill>
                  <a:schemeClr val="tx1"/>
                </a:solidFill>
                <a:latin typeface="+mj-lt"/>
                <a:ea typeface="Times" charset="0"/>
                <a:cs typeface="Times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j-lt"/>
                <a:ea typeface="Times" charset="0"/>
                <a:cs typeface="Times" charset="0"/>
              </a:rPr>
              <a:t>ultricies</a:t>
            </a:r>
            <a:r>
              <a:rPr lang="en-US" sz="1800" b="0" dirty="0">
                <a:solidFill>
                  <a:schemeClr val="tx1"/>
                </a:solidFill>
                <a:latin typeface="+mj-lt"/>
                <a:ea typeface="Times" charset="0"/>
                <a:cs typeface="Times" charset="0"/>
              </a:rPr>
              <a:t>.</a:t>
            </a:r>
          </a:p>
          <a:p>
            <a:endParaRPr lang="en-US" sz="1800" b="0" dirty="0">
              <a:solidFill>
                <a:schemeClr val="tx1"/>
              </a:solidFill>
              <a:latin typeface="+mj-lt"/>
              <a:ea typeface="Times" charset="0"/>
              <a:cs typeface="Times" charset="0"/>
            </a:endParaRPr>
          </a:p>
          <a:p>
            <a:endParaRPr lang="en-US" sz="1800" b="0" dirty="0">
              <a:solidFill>
                <a:schemeClr val="tx1"/>
              </a:solidFill>
              <a:latin typeface="+mj-lt"/>
              <a:ea typeface="Times" charset="0"/>
              <a:cs typeface="Times" charset="0"/>
            </a:endParaRPr>
          </a:p>
          <a:p>
            <a:endParaRPr lang="en-US" sz="1800" b="0" dirty="0">
              <a:solidFill>
                <a:schemeClr val="tx1"/>
              </a:solidFill>
              <a:latin typeface="+mj-lt"/>
              <a:ea typeface="Times" charset="0"/>
              <a:cs typeface="Times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4369980"/>
            <a:ext cx="8382000" cy="1733110"/>
          </a:xfrm>
        </p:spPr>
        <p:txBody>
          <a:bodyPr>
            <a:normAutofit fontScale="92500" lnSpcReduction="10000"/>
          </a:bodyPr>
          <a:lstStyle>
            <a:lvl2pPr>
              <a:defRPr sz="2400"/>
            </a:lvl2pPr>
            <a:lvl3pPr>
              <a:defRPr sz="2400"/>
            </a:lvl3pPr>
            <a:lvl4pPr>
              <a:defRPr sz="2200"/>
            </a:lvl4pPr>
          </a:lstStyle>
          <a:p>
            <a:pPr lvl="1"/>
            <a:r>
              <a:rPr lang="en-US" dirty="0"/>
              <a:t>Second level </a:t>
            </a:r>
            <a:r>
              <a:rPr lang="en-US" dirty="0">
                <a:ea typeface="Times" charset="0"/>
                <a:cs typeface="Times" charset="0"/>
              </a:rPr>
              <a:t>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</a:t>
            </a:r>
            <a:endParaRPr lang="en-US" dirty="0"/>
          </a:p>
          <a:p>
            <a:pPr lvl="2"/>
            <a:r>
              <a:rPr lang="en-US" dirty="0"/>
              <a:t>Third level </a:t>
            </a:r>
            <a:r>
              <a:rPr lang="en-US" dirty="0">
                <a:ea typeface="Times" charset="0"/>
                <a:cs typeface="Times" charset="0"/>
              </a:rPr>
              <a:t>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</a:t>
            </a:r>
            <a:endParaRPr lang="en-US" dirty="0"/>
          </a:p>
          <a:p>
            <a:pPr lvl="3"/>
            <a:r>
              <a:rPr lang="en-US" dirty="0"/>
              <a:t>Fourth level </a:t>
            </a:r>
            <a:r>
              <a:rPr lang="en-US" dirty="0">
                <a:ea typeface="Times" charset="0"/>
                <a:cs typeface="Times" charset="0"/>
              </a:rPr>
              <a:t>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ipsum dolor sit </a:t>
            </a:r>
            <a:r>
              <a:rPr lang="en-US" dirty="0" err="1">
                <a:ea typeface="Times" charset="0"/>
                <a:cs typeface="Times" charset="0"/>
              </a:rPr>
              <a:t>amet</a:t>
            </a:r>
            <a:r>
              <a:rPr lang="en-US" dirty="0">
                <a:ea typeface="Times" charset="0"/>
                <a:cs typeface="Times" charset="0"/>
              </a:rPr>
              <a:t>, ipsum dolor sit </a:t>
            </a:r>
            <a:endParaRPr lang="en-US" sz="1400" dirty="0"/>
          </a:p>
          <a:p>
            <a:endParaRPr lang="en-US" sz="1400" dirty="0"/>
          </a:p>
          <a:p>
            <a:endParaRPr lang="en-US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726204" y="2972862"/>
            <a:ext cx="4114800" cy="365760"/>
          </a:xfrm>
          <a:prstGeom prst="rect">
            <a:avLst/>
          </a:prstGeom>
          <a:solidFill>
            <a:srgbClr val="0079B3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813"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PHOTO CAPTION OR CONTENT</a:t>
            </a:r>
          </a:p>
        </p:txBody>
      </p:sp>
    </p:spTree>
    <p:extLst>
      <p:ext uri="{BB962C8B-B14F-4D97-AF65-F5344CB8AC3E}">
        <p14:creationId xmlns:p14="http://schemas.microsoft.com/office/powerpoint/2010/main" val="54569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dirty="0"/>
              <a:t>Title - Arial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- Arial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- Arial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 – Times New Roman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267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14600" y="6507480"/>
            <a:ext cx="617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34151"/>
            <a:ext cx="1828800" cy="319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7" r:id="rId3"/>
    <p:sldLayoutId id="2147483659" r:id="rId4"/>
    <p:sldLayoutId id="2147483662" r:id="rId5"/>
    <p:sldLayoutId id="2147483649" r:id="rId6"/>
    <p:sldLayoutId id="2147483650" r:id="rId7"/>
    <p:sldLayoutId id="2147483652" r:id="rId8"/>
    <p:sldLayoutId id="2147483653" r:id="rId9"/>
    <p:sldLayoutId id="2147483654" r:id="rId10"/>
    <p:sldLayoutId id="21474836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rgbClr val="0081C6"/>
          </a:solidFill>
          <a:latin typeface="+mn-lt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Times New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546E59-E60D-4801-BB41-24F035EB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94144-5C48-4E10-BE83-A9158F34E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00C3E-E51B-4569-8E21-B007B7B19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5097F-F304-416D-9978-DD747C9869D2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B177-EAFC-45AE-8B71-C9EEC3B4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1C02-EB9C-43A8-AC9E-748AE6215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9903-CCE6-476D-8774-43E56F0A0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4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24" y="3276600"/>
            <a:ext cx="2033244" cy="3557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3048000"/>
            <a:ext cx="4114800" cy="0"/>
          </a:xfrm>
          <a:prstGeom prst="line">
            <a:avLst/>
          </a:prstGeom>
          <a:ln>
            <a:solidFill>
              <a:srgbClr val="008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40768" y="2226666"/>
            <a:ext cx="528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1C6"/>
                </a:solidFill>
                <a:latin typeface="Arial" charset="0"/>
                <a:ea typeface="Arial" charset="0"/>
                <a:cs typeface="Arial" charset="0"/>
              </a:rPr>
              <a:t>Header Here</a:t>
            </a:r>
            <a:endParaRPr lang="en-US" sz="4000" dirty="0">
              <a:solidFill>
                <a:srgbClr val="0081C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84781" y="3124200"/>
            <a:ext cx="543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1C6"/>
                </a:solidFill>
                <a:latin typeface="Arial" charset="0"/>
                <a:ea typeface="Arial" charset="0"/>
                <a:cs typeface="Arial" charset="0"/>
              </a:rPr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207011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099357"/>
            <a:ext cx="9157636" cy="685800"/>
          </a:xfrm>
          <a:prstGeom prst="rect">
            <a:avLst/>
          </a:prstGeom>
          <a:solidFill>
            <a:srgbClr val="006CA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5281"/>
            <a:endParaRPr lang="en-US" sz="1500" dirty="0">
              <a:latin typeface="Gotham Medium" charset="0"/>
              <a:ea typeface="Gotham Medium" charset="0"/>
              <a:cs typeface="Gotham Medium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61636" y="3222450"/>
            <a:ext cx="0" cy="439615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80584" y="3200400"/>
            <a:ext cx="506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 Here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24" y="3276600"/>
            <a:ext cx="2033244" cy="3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134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396" y="274638"/>
            <a:ext cx="8557404" cy="1143000"/>
          </a:xfrm>
        </p:spPr>
        <p:txBody>
          <a:bodyPr>
            <a:normAutofit/>
          </a:bodyPr>
          <a:lstStyle/>
          <a:p>
            <a:r>
              <a:rPr lang="en-US" b="1" dirty="0"/>
              <a:t>		Project Update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D9B63CF-D6BE-4BE5-B56C-2C9EF4703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86" y="2159966"/>
            <a:ext cx="5463692" cy="3824584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E06125-1757-4E06-8AF5-B35AEC8A6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818" y="313274"/>
            <a:ext cx="2063779" cy="15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46DFD-F255-4549-9EB6-C41F4DE6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20" y="0"/>
            <a:ext cx="558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r="2132"/>
          <a:stretch/>
        </p:blipFill>
        <p:spPr>
          <a:xfrm>
            <a:off x="-1" y="369262"/>
            <a:ext cx="9144001" cy="52634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045590" y="1127093"/>
            <a:ext cx="1517676" cy="4331457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Flowchart: Off-page Connector 4"/>
          <p:cNvSpPr/>
          <p:nvPr/>
        </p:nvSpPr>
        <p:spPr>
          <a:xfrm rot="16200000">
            <a:off x="-1153871" y="1167297"/>
            <a:ext cx="6844573" cy="4536831"/>
          </a:xfrm>
          <a:prstGeom prst="flowChartOffpage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Training and Go-Live (August 2019 – September 2019)</a:t>
            </a:r>
          </a:p>
          <a:p>
            <a:pPr marL="6715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Start End User Training</a:t>
            </a:r>
          </a:p>
          <a:p>
            <a:pPr marL="6715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Finalize go-live preparations </a:t>
            </a:r>
          </a:p>
          <a:p>
            <a:pPr marL="6715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Prepare for Cut-Over Activities</a:t>
            </a:r>
          </a:p>
          <a:p>
            <a:pPr marL="6715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Demonstrate final workflows during Workflow Walkthrough and other change management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11830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259" y="114300"/>
            <a:ext cx="8758517" cy="541020"/>
          </a:xfrm>
        </p:spPr>
        <p:txBody>
          <a:bodyPr>
            <a:noAutofit/>
          </a:bodyPr>
          <a:lstStyle/>
          <a:p>
            <a:r>
              <a:rPr lang="en-US" sz="3600" b="1" dirty="0"/>
              <a:t>Project Major Accomplishments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141" y="822961"/>
            <a:ext cx="8511540" cy="54559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Efforts: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Testing &amp; Scenario Based Testing (SBT) is 100% complete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Mapped Record Testing (MRT) effort is 90% complete  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Efforts:</a:t>
            </a:r>
          </a:p>
          <a:p>
            <a:pPr lvl="1">
              <a:lnSpc>
                <a:spcPct val="120000"/>
              </a:lnSpc>
            </a:pPr>
            <a:r>
              <a:rPr lang="pt-BR" sz="1400" dirty="0"/>
              <a:t>Credentialed Training (CT), Specialists Training Specialists (STS) and Super User (SU) Training is complete</a:t>
            </a:r>
            <a:endParaRPr lang="pt-BR" sz="1400" dirty="0">
              <a:highlight>
                <a:srgbClr val="FFFF00"/>
              </a:highlight>
            </a:endParaRPr>
          </a:p>
          <a:p>
            <a:pPr lvl="1">
              <a:lnSpc>
                <a:spcPct val="120000"/>
              </a:lnSpc>
            </a:pPr>
            <a:r>
              <a:rPr lang="pt-BR" sz="1400" dirty="0"/>
              <a:t>End User Training started on 8/12 as planned 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LTC Workflow Walkthrough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Activity Completed Successfully on 8/15 as scheduled 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Cutover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Run complete on 8/14, one more planned on 9/5 and a potential one closer to go live.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Cutover SME recruitment in progress.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Live and Activation: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Go-Live support schedule gaps are being reconciled and planning is in progress. 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Center and satellite locations build out is in progress.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Go-live logistics checklist being executed.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 is 80 % Complete</a:t>
            </a:r>
          </a:p>
          <a:p>
            <a:pPr marL="0" indent="0">
              <a:buNone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82467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259" y="95794"/>
            <a:ext cx="8758517" cy="604962"/>
          </a:xfrm>
        </p:spPr>
        <p:txBody>
          <a:bodyPr>
            <a:noAutofit/>
          </a:bodyPr>
          <a:lstStyle/>
          <a:p>
            <a:r>
              <a:rPr lang="en-US" sz="3600" b="1" dirty="0"/>
              <a:t>Areas of Focus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519" y="900332"/>
            <a:ext cx="8397239" cy="498992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8000" dirty="0">
              <a:cs typeface="Times New Roman" panose="02020603050405020304" pitchFamily="18" charset="0"/>
            </a:endParaRPr>
          </a:p>
          <a:p>
            <a:pPr lvl="0"/>
            <a:r>
              <a:rPr lang="en-US" sz="8000" dirty="0"/>
              <a:t>Security Access Controls within Epic</a:t>
            </a:r>
          </a:p>
          <a:p>
            <a:pPr lvl="1"/>
            <a:r>
              <a:rPr lang="en-US" sz="8000" dirty="0">
                <a:latin typeface="+mj-lt"/>
              </a:rPr>
              <a:t>Determination of “source of truth” for various user types</a:t>
            </a:r>
          </a:p>
          <a:p>
            <a:pPr lvl="1"/>
            <a:r>
              <a:rPr lang="en-US" sz="8000" dirty="0">
                <a:latin typeface="+mj-lt"/>
              </a:rPr>
              <a:t>Epic User Access validation and sign off with managers</a:t>
            </a:r>
          </a:p>
          <a:p>
            <a:pPr marL="457200" lvl="1" indent="0">
              <a:buNone/>
            </a:pPr>
            <a:endParaRPr lang="en-US" sz="8000" dirty="0">
              <a:latin typeface="+mj-lt"/>
            </a:endParaRPr>
          </a:p>
          <a:p>
            <a:pPr lvl="0"/>
            <a:r>
              <a:rPr lang="en-US" sz="8000" dirty="0"/>
              <a:t>Epic build freeze – no additional “late build” items</a:t>
            </a:r>
          </a:p>
          <a:p>
            <a:pPr marL="0" lvl="0" indent="0">
              <a:buNone/>
            </a:pPr>
            <a:endParaRPr lang="en-US" sz="8000" dirty="0"/>
          </a:p>
          <a:p>
            <a:pPr lvl="0"/>
            <a:r>
              <a:rPr lang="en-US" sz="8000" dirty="0"/>
              <a:t>Go-live staffing</a:t>
            </a:r>
          </a:p>
          <a:p>
            <a:pPr lvl="1"/>
            <a:r>
              <a:rPr lang="en-US" sz="8000" dirty="0">
                <a:latin typeface="+mj-lt"/>
              </a:rPr>
              <a:t>Physician at the elbow support staff augmentation</a:t>
            </a:r>
          </a:p>
          <a:p>
            <a:pPr lvl="1"/>
            <a:r>
              <a:rPr lang="en-US" sz="8000" dirty="0">
                <a:latin typeface="+mj-lt"/>
              </a:rPr>
              <a:t>General user at the elbow support ratios &amp; enrollment</a:t>
            </a:r>
          </a:p>
          <a:p>
            <a:pPr lvl="1"/>
            <a:r>
              <a:rPr lang="en-US" sz="8000" dirty="0">
                <a:latin typeface="+mj-lt"/>
              </a:rPr>
              <a:t>SAPPHIRE </a:t>
            </a:r>
            <a:r>
              <a:rPr lang="en-US" sz="8000">
                <a:latin typeface="+mj-lt"/>
              </a:rPr>
              <a:t>team staffing</a:t>
            </a:r>
          </a:p>
          <a:p>
            <a:pPr marL="457200" lvl="1" indent="0">
              <a:buNone/>
            </a:pPr>
            <a:endParaRPr lang="en-US" sz="8000" dirty="0">
              <a:latin typeface="+mj-lt"/>
            </a:endParaRPr>
          </a:p>
          <a:p>
            <a:pPr lvl="0"/>
            <a:r>
              <a:rPr lang="en-US" sz="8000" dirty="0"/>
              <a:t>Revenue Cycle operational risk mitigation strategy</a:t>
            </a:r>
          </a:p>
          <a:p>
            <a:pPr>
              <a:lnSpc>
                <a:spcPct val="120000"/>
              </a:lnSpc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pt-BR" sz="6400" dirty="0"/>
          </a:p>
          <a:p>
            <a:pPr lvl="1">
              <a:lnSpc>
                <a:spcPct val="120000"/>
              </a:lnSpc>
            </a:pPr>
            <a:endParaRPr lang="pt-BR" sz="6400" dirty="0"/>
          </a:p>
          <a:p>
            <a:pPr lvl="1">
              <a:lnSpc>
                <a:spcPct val="120000"/>
              </a:lnSpc>
            </a:pP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1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9338"/>
            <a:ext cx="8229600" cy="67926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9B3"/>
                </a:solidFill>
              </a:rPr>
              <a:t>Focus for August/September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255D-A430-4599-B829-B5A227147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59" y="937260"/>
            <a:ext cx="8557261" cy="5288728"/>
          </a:xfrm>
        </p:spPr>
        <p:txBody>
          <a:bodyPr>
            <a:normAutofit/>
          </a:bodyPr>
          <a:lstStyle/>
          <a:p>
            <a:pPr marL="502920">
              <a:spcAft>
                <a:spcPts val="600"/>
              </a:spcAft>
            </a:pPr>
            <a:r>
              <a:rPr lang="en-US" sz="2000" dirty="0"/>
              <a:t>Complete MRT (Mapped Record Testing)</a:t>
            </a:r>
          </a:p>
          <a:p>
            <a:pPr marL="502920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End User Training</a:t>
            </a:r>
            <a:endParaRPr lang="en-US" sz="2000" dirty="0"/>
          </a:p>
          <a:p>
            <a:pPr marL="502920">
              <a:spcAft>
                <a:spcPts val="600"/>
              </a:spcAft>
            </a:pPr>
            <a:r>
              <a:rPr lang="en-US" sz="2000" dirty="0"/>
              <a:t>Complete TDR</a:t>
            </a:r>
          </a:p>
          <a:p>
            <a:pPr marL="502920">
              <a:spcAft>
                <a:spcPts val="600"/>
              </a:spcAft>
            </a:pPr>
            <a:r>
              <a:rPr lang="en-US" sz="2000" dirty="0"/>
              <a:t>Conduct GLRA 30 day on August 21</a:t>
            </a:r>
          </a:p>
          <a:p>
            <a:pPr marL="502920">
              <a:spcAft>
                <a:spcPts val="600"/>
              </a:spcAft>
            </a:pPr>
            <a:r>
              <a:rPr lang="en-US" sz="2000" dirty="0"/>
              <a:t>Continue working on Go-Live Planning and Activation </a:t>
            </a:r>
          </a:p>
          <a:p>
            <a:pPr marL="502920">
              <a:spcAft>
                <a:spcPts val="600"/>
              </a:spcAft>
            </a:pPr>
            <a:r>
              <a:rPr lang="en-US" sz="2000" dirty="0"/>
              <a:t>Finalize Go-Live scheduling slots</a:t>
            </a:r>
          </a:p>
          <a:p>
            <a:pPr marL="502920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Recovery Failover Test on August 28</a:t>
            </a:r>
          </a:p>
          <a:p>
            <a:pPr marL="502920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 Cutover Activities and Schedule</a:t>
            </a:r>
          </a:p>
          <a:p>
            <a:pPr marL="502920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Dress Rehearsal Activities the week of September 16</a:t>
            </a:r>
          </a:p>
          <a:p>
            <a:pPr marL="502920"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Finalize Go-Live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 </a:t>
            </a:r>
            <a:endParaRPr lang="en-US" sz="2000" dirty="0"/>
          </a:p>
          <a:p>
            <a:pPr indent="-182880"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984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D4A911-AFB0-41A3-AD2C-DC7255769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548" y="149735"/>
            <a:ext cx="4794903" cy="61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6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5672</TotalTime>
  <Words>318</Words>
  <Application>Microsoft Office PowerPoint</Application>
  <PresentationFormat>On-screen Show (4:3)</PresentationFormat>
  <Paragraphs>77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Gotham Medium</vt:lpstr>
      <vt:lpstr>Times New Roman</vt:lpstr>
      <vt:lpstr>Office Theme</vt:lpstr>
      <vt:lpstr>2_Custom Design</vt:lpstr>
      <vt:lpstr>1_Custom Design</vt:lpstr>
      <vt:lpstr>Custom Design</vt:lpstr>
      <vt:lpstr>  Project Update </vt:lpstr>
      <vt:lpstr>PowerPoint Presentation</vt:lpstr>
      <vt:lpstr>PowerPoint Presentation</vt:lpstr>
      <vt:lpstr>Project Major Accomplishments </vt:lpstr>
      <vt:lpstr>Areas of Focus  </vt:lpstr>
      <vt:lpstr>Focus for August/September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Update</dc:title>
  <dc:creator>Justice, Carla</dc:creator>
  <cp:lastModifiedBy>Jojola Gonsalves, Ronna</cp:lastModifiedBy>
  <cp:revision>52</cp:revision>
  <dcterms:created xsi:type="dcterms:W3CDTF">2019-05-17T19:10:14Z</dcterms:created>
  <dcterms:modified xsi:type="dcterms:W3CDTF">2019-08-21T16:55:33Z</dcterms:modified>
</cp:coreProperties>
</file>