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71" r:id="rId3"/>
    <p:sldMasterId id="2147483783" r:id="rId4"/>
  </p:sldMasterIdLst>
  <p:notesMasterIdLst>
    <p:notesMasterId r:id="rId25"/>
  </p:notesMasterIdLst>
  <p:handoutMasterIdLst>
    <p:handoutMasterId r:id="rId26"/>
  </p:handoutMasterIdLst>
  <p:sldIdLst>
    <p:sldId id="309" r:id="rId5"/>
    <p:sldId id="1031" r:id="rId6"/>
    <p:sldId id="1038" r:id="rId7"/>
    <p:sldId id="1037" r:id="rId8"/>
    <p:sldId id="1173" r:id="rId9"/>
    <p:sldId id="1182" r:id="rId10"/>
    <p:sldId id="1175" r:id="rId11"/>
    <p:sldId id="1211" r:id="rId12"/>
    <p:sldId id="1196" r:id="rId13"/>
    <p:sldId id="1203" r:id="rId14"/>
    <p:sldId id="1212" r:id="rId15"/>
    <p:sldId id="1206" r:id="rId16"/>
    <p:sldId id="1207" r:id="rId17"/>
    <p:sldId id="1208" r:id="rId18"/>
    <p:sldId id="1209" r:id="rId19"/>
    <p:sldId id="638" r:id="rId20"/>
    <p:sldId id="1210" r:id="rId21"/>
    <p:sldId id="258" r:id="rId22"/>
    <p:sldId id="1088" r:id="rId23"/>
    <p:sldId id="1194" r:id="rId24"/>
  </p:sldIdLst>
  <p:sldSz cx="9144000" cy="6858000" type="screen4x3"/>
  <p:notesSz cx="7010400" cy="9296400"/>
  <p:defaultText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Justice, Carla" initials="JC" lastIdx="5" clrIdx="1">
    <p:extLst>
      <p:ext uri="{19B8F6BF-5375-455C-9EA6-DF929625EA0E}">
        <p15:presenceInfo xmlns:p15="http://schemas.microsoft.com/office/powerpoint/2012/main" userId="S-1-5-21-250615845-1865614301-1042822891-122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76463" autoAdjust="0"/>
  </p:normalViewPr>
  <p:slideViewPr>
    <p:cSldViewPr>
      <p:cViewPr varScale="1">
        <p:scale>
          <a:sx n="52" d="100"/>
          <a:sy n="52" d="100"/>
        </p:scale>
        <p:origin x="1648" y="40"/>
      </p:cViewPr>
      <p:guideLst>
        <p:guide orient="horz" pos="2160"/>
        <p:guide pos="2880"/>
      </p:guideLst>
    </p:cSldViewPr>
  </p:slideViewPr>
  <p:outlineViewPr>
    <p:cViewPr>
      <p:scale>
        <a:sx n="33" d="100"/>
        <a:sy n="33" d="100"/>
      </p:scale>
      <p:origin x="0" y="-706"/>
    </p:cViewPr>
  </p:outlineViewPr>
  <p:notesTextViewPr>
    <p:cViewPr>
      <p:scale>
        <a:sx n="3" d="2"/>
        <a:sy n="3" d="2"/>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4D9B1-890B-4884-B445-6B2BEE0EB623}" type="doc">
      <dgm:prSet loTypeId="urn:microsoft.com/office/officeart/2016/7/layout/LinearBlockProcessNumbered" loCatId="process" qsTypeId="urn:microsoft.com/office/officeart/2005/8/quickstyle/simple2" qsCatId="simple" csTypeId="urn:microsoft.com/office/officeart/2005/8/colors/colorful1" csCatId="colorful" phldr="1"/>
      <dgm:spPr/>
      <dgm:t>
        <a:bodyPr/>
        <a:lstStyle/>
        <a:p>
          <a:endParaRPr lang="en-US"/>
        </a:p>
      </dgm:t>
    </dgm:pt>
    <dgm:pt modelId="{16431117-5995-401F-85CC-0E02585399A0}">
      <dgm:prSet/>
      <dgm:spPr/>
      <dgm:t>
        <a:bodyPr/>
        <a:lstStyle/>
        <a:p>
          <a:r>
            <a:rPr lang="en-US" dirty="0"/>
            <a:t>True North Metrics Dashboard</a:t>
          </a:r>
        </a:p>
      </dgm:t>
    </dgm:pt>
    <dgm:pt modelId="{BDB27813-75C8-44F5-83C5-A70C349FF10A}" type="parTrans" cxnId="{BA89F130-0DA3-482C-878E-5A5A5DB55FC4}">
      <dgm:prSet/>
      <dgm:spPr/>
      <dgm:t>
        <a:bodyPr/>
        <a:lstStyle/>
        <a:p>
          <a:endParaRPr lang="en-US"/>
        </a:p>
      </dgm:t>
    </dgm:pt>
    <dgm:pt modelId="{2085BF40-B195-49E5-A444-93B0E983F5F7}" type="sibTrans" cxnId="{BA89F130-0DA3-482C-878E-5A5A5DB55FC4}">
      <dgm:prSet phldrT="01" phldr="0"/>
      <dgm:spPr/>
      <dgm:t>
        <a:bodyPr/>
        <a:lstStyle/>
        <a:p>
          <a:r>
            <a:rPr lang="en-US"/>
            <a:t>01</a:t>
          </a:r>
        </a:p>
      </dgm:t>
    </dgm:pt>
    <dgm:pt modelId="{5AD59B43-D4B5-41E5-8AED-8F2DD990D92A}">
      <dgm:prSet/>
      <dgm:spPr/>
      <dgm:t>
        <a:bodyPr/>
        <a:lstStyle/>
        <a:p>
          <a:r>
            <a:rPr lang="en-US"/>
            <a:t>System Updates</a:t>
          </a:r>
        </a:p>
      </dgm:t>
    </dgm:pt>
    <dgm:pt modelId="{53EE2D10-9CEC-4076-A493-5282DEB68C99}" type="parTrans" cxnId="{A64178BB-543D-429F-B0B7-7C90E4E89FCF}">
      <dgm:prSet/>
      <dgm:spPr/>
      <dgm:t>
        <a:bodyPr/>
        <a:lstStyle/>
        <a:p>
          <a:endParaRPr lang="en-US"/>
        </a:p>
      </dgm:t>
    </dgm:pt>
    <dgm:pt modelId="{55FFBEB4-7C3C-4AD5-8BE7-AA1490442B21}" type="sibTrans" cxnId="{A64178BB-543D-429F-B0B7-7C90E4E89FCF}">
      <dgm:prSet phldrT="02" phldr="0"/>
      <dgm:spPr/>
      <dgm:t>
        <a:bodyPr/>
        <a:lstStyle/>
        <a:p>
          <a:r>
            <a:rPr lang="en-US"/>
            <a:t>02</a:t>
          </a:r>
        </a:p>
      </dgm:t>
    </dgm:pt>
    <dgm:pt modelId="{00F7D118-5410-4212-9952-48F7746803AA}">
      <dgm:prSet/>
      <dgm:spPr/>
      <dgm:t>
        <a:bodyPr/>
        <a:lstStyle/>
        <a:p>
          <a:r>
            <a:rPr lang="en-US" dirty="0"/>
            <a:t>SAPPHIRE January Performance Status Update</a:t>
          </a:r>
        </a:p>
      </dgm:t>
    </dgm:pt>
    <dgm:pt modelId="{499D381A-EB91-431D-A36D-660FCBB0DD50}" type="parTrans" cxnId="{0B5EAF74-C61B-4408-BB81-6A8A00D6BC41}">
      <dgm:prSet/>
      <dgm:spPr/>
      <dgm:t>
        <a:bodyPr/>
        <a:lstStyle/>
        <a:p>
          <a:endParaRPr lang="en-US"/>
        </a:p>
      </dgm:t>
    </dgm:pt>
    <dgm:pt modelId="{C882D805-16AA-46FE-898B-58F5FE3ABED5}" type="sibTrans" cxnId="{0B5EAF74-C61B-4408-BB81-6A8A00D6BC41}">
      <dgm:prSet phldrT="03" phldr="0"/>
      <dgm:spPr/>
      <dgm:t>
        <a:bodyPr/>
        <a:lstStyle/>
        <a:p>
          <a:r>
            <a:rPr lang="en-US"/>
            <a:t>03</a:t>
          </a:r>
        </a:p>
      </dgm:t>
    </dgm:pt>
    <dgm:pt modelId="{D4B227C2-A7AA-429A-95E4-F1C309A20F7F}">
      <dgm:prSet/>
      <dgm:spPr/>
      <dgm:t>
        <a:bodyPr/>
        <a:lstStyle/>
        <a:p>
          <a:r>
            <a:rPr lang="en-US" dirty="0"/>
            <a:t>Closing Reflections</a:t>
          </a:r>
        </a:p>
      </dgm:t>
    </dgm:pt>
    <dgm:pt modelId="{122B4180-B33B-40FC-8CBE-94DDBF4366A7}" type="parTrans" cxnId="{003AE2CA-647C-46F3-935D-5484BD342E5E}">
      <dgm:prSet/>
      <dgm:spPr/>
      <dgm:t>
        <a:bodyPr/>
        <a:lstStyle/>
        <a:p>
          <a:endParaRPr lang="en-US"/>
        </a:p>
      </dgm:t>
    </dgm:pt>
    <dgm:pt modelId="{4F7832C3-ECF3-46D8-A8F8-A13D52F079E5}" type="sibTrans" cxnId="{003AE2CA-647C-46F3-935D-5484BD342E5E}">
      <dgm:prSet phldrT="04" phldr="0"/>
      <dgm:spPr/>
      <dgm:t>
        <a:bodyPr/>
        <a:lstStyle/>
        <a:p>
          <a:r>
            <a:rPr lang="en-US"/>
            <a:t>04</a:t>
          </a:r>
        </a:p>
      </dgm:t>
    </dgm:pt>
    <dgm:pt modelId="{A3051087-D1FC-4781-9BD2-0A8BF530AB69}" type="pres">
      <dgm:prSet presAssocID="{7B64D9B1-890B-4884-B445-6B2BEE0EB623}" presName="Name0" presStyleCnt="0">
        <dgm:presLayoutVars>
          <dgm:animLvl val="lvl"/>
          <dgm:resizeHandles val="exact"/>
        </dgm:presLayoutVars>
      </dgm:prSet>
      <dgm:spPr/>
    </dgm:pt>
    <dgm:pt modelId="{3082867C-EF77-4EDE-9723-8A92CD8E7723}" type="pres">
      <dgm:prSet presAssocID="{16431117-5995-401F-85CC-0E02585399A0}" presName="compositeNode" presStyleCnt="0">
        <dgm:presLayoutVars>
          <dgm:bulletEnabled val="1"/>
        </dgm:presLayoutVars>
      </dgm:prSet>
      <dgm:spPr/>
    </dgm:pt>
    <dgm:pt modelId="{2D15E68F-C95E-46E1-AC6B-8F6A057D093E}" type="pres">
      <dgm:prSet presAssocID="{16431117-5995-401F-85CC-0E02585399A0}" presName="bgRect" presStyleLbl="alignNode1" presStyleIdx="0" presStyleCnt="4"/>
      <dgm:spPr/>
    </dgm:pt>
    <dgm:pt modelId="{5EC95A29-CFEF-4BE0-823F-512206502C87}" type="pres">
      <dgm:prSet presAssocID="{2085BF40-B195-49E5-A444-93B0E983F5F7}" presName="sibTransNodeRect" presStyleLbl="alignNode1" presStyleIdx="0" presStyleCnt="4">
        <dgm:presLayoutVars>
          <dgm:chMax val="0"/>
          <dgm:bulletEnabled val="1"/>
        </dgm:presLayoutVars>
      </dgm:prSet>
      <dgm:spPr/>
    </dgm:pt>
    <dgm:pt modelId="{A0D1C545-0E2F-4533-AC19-97010713AC6B}" type="pres">
      <dgm:prSet presAssocID="{16431117-5995-401F-85CC-0E02585399A0}" presName="nodeRect" presStyleLbl="alignNode1" presStyleIdx="0" presStyleCnt="4">
        <dgm:presLayoutVars>
          <dgm:bulletEnabled val="1"/>
        </dgm:presLayoutVars>
      </dgm:prSet>
      <dgm:spPr/>
    </dgm:pt>
    <dgm:pt modelId="{762FA8F1-0E0F-4611-9164-E1EE48E1C97F}" type="pres">
      <dgm:prSet presAssocID="{2085BF40-B195-49E5-A444-93B0E983F5F7}" presName="sibTrans" presStyleCnt="0"/>
      <dgm:spPr/>
    </dgm:pt>
    <dgm:pt modelId="{82BA28C0-CF26-4D82-B19D-B227AAD39D1B}" type="pres">
      <dgm:prSet presAssocID="{5AD59B43-D4B5-41E5-8AED-8F2DD990D92A}" presName="compositeNode" presStyleCnt="0">
        <dgm:presLayoutVars>
          <dgm:bulletEnabled val="1"/>
        </dgm:presLayoutVars>
      </dgm:prSet>
      <dgm:spPr/>
    </dgm:pt>
    <dgm:pt modelId="{ACB659F1-6583-410D-81B0-AF1C48CBD7F3}" type="pres">
      <dgm:prSet presAssocID="{5AD59B43-D4B5-41E5-8AED-8F2DD990D92A}" presName="bgRect" presStyleLbl="alignNode1" presStyleIdx="1" presStyleCnt="4"/>
      <dgm:spPr/>
    </dgm:pt>
    <dgm:pt modelId="{16B07FCA-0DB3-46DF-8901-078689FFED7D}" type="pres">
      <dgm:prSet presAssocID="{55FFBEB4-7C3C-4AD5-8BE7-AA1490442B21}" presName="sibTransNodeRect" presStyleLbl="alignNode1" presStyleIdx="1" presStyleCnt="4">
        <dgm:presLayoutVars>
          <dgm:chMax val="0"/>
          <dgm:bulletEnabled val="1"/>
        </dgm:presLayoutVars>
      </dgm:prSet>
      <dgm:spPr/>
    </dgm:pt>
    <dgm:pt modelId="{612EF036-83B5-419E-B0A4-C2FD9214C820}" type="pres">
      <dgm:prSet presAssocID="{5AD59B43-D4B5-41E5-8AED-8F2DD990D92A}" presName="nodeRect" presStyleLbl="alignNode1" presStyleIdx="1" presStyleCnt="4">
        <dgm:presLayoutVars>
          <dgm:bulletEnabled val="1"/>
        </dgm:presLayoutVars>
      </dgm:prSet>
      <dgm:spPr/>
    </dgm:pt>
    <dgm:pt modelId="{6F229C89-CFFD-4D62-BDDE-430BA43919FD}" type="pres">
      <dgm:prSet presAssocID="{55FFBEB4-7C3C-4AD5-8BE7-AA1490442B21}" presName="sibTrans" presStyleCnt="0"/>
      <dgm:spPr/>
    </dgm:pt>
    <dgm:pt modelId="{8731748E-C5EB-4BC7-BBBE-D69CEC79B257}" type="pres">
      <dgm:prSet presAssocID="{00F7D118-5410-4212-9952-48F7746803AA}" presName="compositeNode" presStyleCnt="0">
        <dgm:presLayoutVars>
          <dgm:bulletEnabled val="1"/>
        </dgm:presLayoutVars>
      </dgm:prSet>
      <dgm:spPr/>
    </dgm:pt>
    <dgm:pt modelId="{3E3D9150-BE04-4A69-8036-982EAE38043E}" type="pres">
      <dgm:prSet presAssocID="{00F7D118-5410-4212-9952-48F7746803AA}" presName="bgRect" presStyleLbl="alignNode1" presStyleIdx="2" presStyleCnt="4"/>
      <dgm:spPr/>
    </dgm:pt>
    <dgm:pt modelId="{FF44AA37-E330-4299-9876-31ECB01615E7}" type="pres">
      <dgm:prSet presAssocID="{C882D805-16AA-46FE-898B-58F5FE3ABED5}" presName="sibTransNodeRect" presStyleLbl="alignNode1" presStyleIdx="2" presStyleCnt="4">
        <dgm:presLayoutVars>
          <dgm:chMax val="0"/>
          <dgm:bulletEnabled val="1"/>
        </dgm:presLayoutVars>
      </dgm:prSet>
      <dgm:spPr/>
    </dgm:pt>
    <dgm:pt modelId="{7E6393B2-2319-421F-9349-DB41E26233B1}" type="pres">
      <dgm:prSet presAssocID="{00F7D118-5410-4212-9952-48F7746803AA}" presName="nodeRect" presStyleLbl="alignNode1" presStyleIdx="2" presStyleCnt="4">
        <dgm:presLayoutVars>
          <dgm:bulletEnabled val="1"/>
        </dgm:presLayoutVars>
      </dgm:prSet>
      <dgm:spPr/>
    </dgm:pt>
    <dgm:pt modelId="{18E903E9-FFB6-4E98-81EB-880B37735A7D}" type="pres">
      <dgm:prSet presAssocID="{C882D805-16AA-46FE-898B-58F5FE3ABED5}" presName="sibTrans" presStyleCnt="0"/>
      <dgm:spPr/>
    </dgm:pt>
    <dgm:pt modelId="{25FD0BF5-3338-4021-AC1A-F5AE3BF32445}" type="pres">
      <dgm:prSet presAssocID="{D4B227C2-A7AA-429A-95E4-F1C309A20F7F}" presName="compositeNode" presStyleCnt="0">
        <dgm:presLayoutVars>
          <dgm:bulletEnabled val="1"/>
        </dgm:presLayoutVars>
      </dgm:prSet>
      <dgm:spPr/>
    </dgm:pt>
    <dgm:pt modelId="{13C35663-52F8-4DAF-9C6E-BD17023CEA7C}" type="pres">
      <dgm:prSet presAssocID="{D4B227C2-A7AA-429A-95E4-F1C309A20F7F}" presName="bgRect" presStyleLbl="alignNode1" presStyleIdx="3" presStyleCnt="4"/>
      <dgm:spPr/>
    </dgm:pt>
    <dgm:pt modelId="{F1EFC5B6-A87C-4895-A2C6-4E4817B7C080}" type="pres">
      <dgm:prSet presAssocID="{4F7832C3-ECF3-46D8-A8F8-A13D52F079E5}" presName="sibTransNodeRect" presStyleLbl="alignNode1" presStyleIdx="3" presStyleCnt="4">
        <dgm:presLayoutVars>
          <dgm:chMax val="0"/>
          <dgm:bulletEnabled val="1"/>
        </dgm:presLayoutVars>
      </dgm:prSet>
      <dgm:spPr/>
    </dgm:pt>
    <dgm:pt modelId="{481AA804-5005-48A4-A484-6E1DF3671743}" type="pres">
      <dgm:prSet presAssocID="{D4B227C2-A7AA-429A-95E4-F1C309A20F7F}" presName="nodeRect" presStyleLbl="alignNode1" presStyleIdx="3" presStyleCnt="4">
        <dgm:presLayoutVars>
          <dgm:bulletEnabled val="1"/>
        </dgm:presLayoutVars>
      </dgm:prSet>
      <dgm:spPr/>
    </dgm:pt>
  </dgm:ptLst>
  <dgm:cxnLst>
    <dgm:cxn modelId="{3A99EB0E-94D9-4D6B-BE74-996FB1476681}" type="presOf" srcId="{D4B227C2-A7AA-429A-95E4-F1C309A20F7F}" destId="{13C35663-52F8-4DAF-9C6E-BD17023CEA7C}" srcOrd="0" destOrd="0" presId="urn:microsoft.com/office/officeart/2016/7/layout/LinearBlockProcessNumbered"/>
    <dgm:cxn modelId="{C3FCC714-D19E-40A8-84C2-306138140D9A}" type="presOf" srcId="{16431117-5995-401F-85CC-0E02585399A0}" destId="{2D15E68F-C95E-46E1-AC6B-8F6A057D093E}" srcOrd="0" destOrd="0" presId="urn:microsoft.com/office/officeart/2016/7/layout/LinearBlockProcessNumbered"/>
    <dgm:cxn modelId="{10AF791F-AC21-43C4-8737-749230928DF2}" type="presOf" srcId="{5AD59B43-D4B5-41E5-8AED-8F2DD990D92A}" destId="{612EF036-83B5-419E-B0A4-C2FD9214C820}" srcOrd="1" destOrd="0" presId="urn:microsoft.com/office/officeart/2016/7/layout/LinearBlockProcessNumbered"/>
    <dgm:cxn modelId="{8FD7442D-EA67-4AA4-8551-2E373CBD17D9}" type="presOf" srcId="{00F7D118-5410-4212-9952-48F7746803AA}" destId="{3E3D9150-BE04-4A69-8036-982EAE38043E}" srcOrd="0" destOrd="0" presId="urn:microsoft.com/office/officeart/2016/7/layout/LinearBlockProcessNumbered"/>
    <dgm:cxn modelId="{BA89F130-0DA3-482C-878E-5A5A5DB55FC4}" srcId="{7B64D9B1-890B-4884-B445-6B2BEE0EB623}" destId="{16431117-5995-401F-85CC-0E02585399A0}" srcOrd="0" destOrd="0" parTransId="{BDB27813-75C8-44F5-83C5-A70C349FF10A}" sibTransId="{2085BF40-B195-49E5-A444-93B0E983F5F7}"/>
    <dgm:cxn modelId="{506D6B39-9DF5-4997-9DC1-0557905BD047}" type="presOf" srcId="{55FFBEB4-7C3C-4AD5-8BE7-AA1490442B21}" destId="{16B07FCA-0DB3-46DF-8901-078689FFED7D}" srcOrd="0" destOrd="0" presId="urn:microsoft.com/office/officeart/2016/7/layout/LinearBlockProcessNumbered"/>
    <dgm:cxn modelId="{C1B1EF65-DF15-4D98-AFF0-451630A8A573}" type="presOf" srcId="{D4B227C2-A7AA-429A-95E4-F1C309A20F7F}" destId="{481AA804-5005-48A4-A484-6E1DF3671743}" srcOrd="1" destOrd="0" presId="urn:microsoft.com/office/officeart/2016/7/layout/LinearBlockProcessNumbered"/>
    <dgm:cxn modelId="{3BEB414B-DD51-462A-8DB0-2E0227B706E3}" type="presOf" srcId="{4F7832C3-ECF3-46D8-A8F8-A13D52F079E5}" destId="{F1EFC5B6-A87C-4895-A2C6-4E4817B7C080}" srcOrd="0" destOrd="0" presId="urn:microsoft.com/office/officeart/2016/7/layout/LinearBlockProcessNumbered"/>
    <dgm:cxn modelId="{0B5EAF74-C61B-4408-BB81-6A8A00D6BC41}" srcId="{7B64D9B1-890B-4884-B445-6B2BEE0EB623}" destId="{00F7D118-5410-4212-9952-48F7746803AA}" srcOrd="2" destOrd="0" parTransId="{499D381A-EB91-431D-A36D-660FCBB0DD50}" sibTransId="{C882D805-16AA-46FE-898B-58F5FE3ABED5}"/>
    <dgm:cxn modelId="{9A55B07A-21FC-4310-A45A-F39E089BD587}" type="presOf" srcId="{2085BF40-B195-49E5-A444-93B0E983F5F7}" destId="{5EC95A29-CFEF-4BE0-823F-512206502C87}" srcOrd="0" destOrd="0" presId="urn:microsoft.com/office/officeart/2016/7/layout/LinearBlockProcessNumbered"/>
    <dgm:cxn modelId="{A58B6C86-5621-4A31-B81C-144582BDE222}" type="presOf" srcId="{5AD59B43-D4B5-41E5-8AED-8F2DD990D92A}" destId="{ACB659F1-6583-410D-81B0-AF1C48CBD7F3}" srcOrd="0" destOrd="0" presId="urn:microsoft.com/office/officeart/2016/7/layout/LinearBlockProcessNumbered"/>
    <dgm:cxn modelId="{8477368A-D112-4C0F-9161-03422B325CBC}" type="presOf" srcId="{C882D805-16AA-46FE-898B-58F5FE3ABED5}" destId="{FF44AA37-E330-4299-9876-31ECB01615E7}" srcOrd="0" destOrd="0" presId="urn:microsoft.com/office/officeart/2016/7/layout/LinearBlockProcessNumbered"/>
    <dgm:cxn modelId="{841EC097-FF4E-4366-A1A2-DEF7E8334190}" type="presOf" srcId="{16431117-5995-401F-85CC-0E02585399A0}" destId="{A0D1C545-0E2F-4533-AC19-97010713AC6B}" srcOrd="1" destOrd="0" presId="urn:microsoft.com/office/officeart/2016/7/layout/LinearBlockProcessNumbered"/>
    <dgm:cxn modelId="{F514E9A9-2DEB-41EB-AD80-BD4107DA702C}" type="presOf" srcId="{7B64D9B1-890B-4884-B445-6B2BEE0EB623}" destId="{A3051087-D1FC-4781-9BD2-0A8BF530AB69}" srcOrd="0" destOrd="0" presId="urn:microsoft.com/office/officeart/2016/7/layout/LinearBlockProcessNumbered"/>
    <dgm:cxn modelId="{20A4A9AD-8A60-41B0-AE41-674386CADFC3}" type="presOf" srcId="{00F7D118-5410-4212-9952-48F7746803AA}" destId="{7E6393B2-2319-421F-9349-DB41E26233B1}" srcOrd="1" destOrd="0" presId="urn:microsoft.com/office/officeart/2016/7/layout/LinearBlockProcessNumbered"/>
    <dgm:cxn modelId="{A64178BB-543D-429F-B0B7-7C90E4E89FCF}" srcId="{7B64D9B1-890B-4884-B445-6B2BEE0EB623}" destId="{5AD59B43-D4B5-41E5-8AED-8F2DD990D92A}" srcOrd="1" destOrd="0" parTransId="{53EE2D10-9CEC-4076-A493-5282DEB68C99}" sibTransId="{55FFBEB4-7C3C-4AD5-8BE7-AA1490442B21}"/>
    <dgm:cxn modelId="{003AE2CA-647C-46F3-935D-5484BD342E5E}" srcId="{7B64D9B1-890B-4884-B445-6B2BEE0EB623}" destId="{D4B227C2-A7AA-429A-95E4-F1C309A20F7F}" srcOrd="3" destOrd="0" parTransId="{122B4180-B33B-40FC-8CBE-94DDBF4366A7}" sibTransId="{4F7832C3-ECF3-46D8-A8F8-A13D52F079E5}"/>
    <dgm:cxn modelId="{8594F34A-7109-4D9B-B8E9-7EEF6575F5A6}" type="presParOf" srcId="{A3051087-D1FC-4781-9BD2-0A8BF530AB69}" destId="{3082867C-EF77-4EDE-9723-8A92CD8E7723}" srcOrd="0" destOrd="0" presId="urn:microsoft.com/office/officeart/2016/7/layout/LinearBlockProcessNumbered"/>
    <dgm:cxn modelId="{A6C63CDB-A5C5-4329-968E-D8C8D83B4B8E}" type="presParOf" srcId="{3082867C-EF77-4EDE-9723-8A92CD8E7723}" destId="{2D15E68F-C95E-46E1-AC6B-8F6A057D093E}" srcOrd="0" destOrd="0" presId="urn:microsoft.com/office/officeart/2016/7/layout/LinearBlockProcessNumbered"/>
    <dgm:cxn modelId="{289D071C-8150-495F-A8D3-7EC2C492D8D0}" type="presParOf" srcId="{3082867C-EF77-4EDE-9723-8A92CD8E7723}" destId="{5EC95A29-CFEF-4BE0-823F-512206502C87}" srcOrd="1" destOrd="0" presId="urn:microsoft.com/office/officeart/2016/7/layout/LinearBlockProcessNumbered"/>
    <dgm:cxn modelId="{BD6EE967-BE45-424C-ADCF-73A7CB5A7BBA}" type="presParOf" srcId="{3082867C-EF77-4EDE-9723-8A92CD8E7723}" destId="{A0D1C545-0E2F-4533-AC19-97010713AC6B}" srcOrd="2" destOrd="0" presId="urn:microsoft.com/office/officeart/2016/7/layout/LinearBlockProcessNumbered"/>
    <dgm:cxn modelId="{36F2537B-22B4-4A30-AEF1-940E60227B3C}" type="presParOf" srcId="{A3051087-D1FC-4781-9BD2-0A8BF530AB69}" destId="{762FA8F1-0E0F-4611-9164-E1EE48E1C97F}" srcOrd="1" destOrd="0" presId="urn:microsoft.com/office/officeart/2016/7/layout/LinearBlockProcessNumbered"/>
    <dgm:cxn modelId="{973522E4-7C73-49F4-9D79-67CE89E5C0CB}" type="presParOf" srcId="{A3051087-D1FC-4781-9BD2-0A8BF530AB69}" destId="{82BA28C0-CF26-4D82-B19D-B227AAD39D1B}" srcOrd="2" destOrd="0" presId="urn:microsoft.com/office/officeart/2016/7/layout/LinearBlockProcessNumbered"/>
    <dgm:cxn modelId="{F52C4026-20AA-45C2-B552-349202850E1F}" type="presParOf" srcId="{82BA28C0-CF26-4D82-B19D-B227AAD39D1B}" destId="{ACB659F1-6583-410D-81B0-AF1C48CBD7F3}" srcOrd="0" destOrd="0" presId="urn:microsoft.com/office/officeart/2016/7/layout/LinearBlockProcessNumbered"/>
    <dgm:cxn modelId="{D78C52D8-A682-416E-ABAF-DA3ACEE9C5C5}" type="presParOf" srcId="{82BA28C0-CF26-4D82-B19D-B227AAD39D1B}" destId="{16B07FCA-0DB3-46DF-8901-078689FFED7D}" srcOrd="1" destOrd="0" presId="urn:microsoft.com/office/officeart/2016/7/layout/LinearBlockProcessNumbered"/>
    <dgm:cxn modelId="{7239F7E0-5169-4F6D-8DE5-06DAB54D2A50}" type="presParOf" srcId="{82BA28C0-CF26-4D82-B19D-B227AAD39D1B}" destId="{612EF036-83B5-419E-B0A4-C2FD9214C820}" srcOrd="2" destOrd="0" presId="urn:microsoft.com/office/officeart/2016/7/layout/LinearBlockProcessNumbered"/>
    <dgm:cxn modelId="{9D49D520-509D-4463-BDAB-5F62FB8A46FC}" type="presParOf" srcId="{A3051087-D1FC-4781-9BD2-0A8BF530AB69}" destId="{6F229C89-CFFD-4D62-BDDE-430BA43919FD}" srcOrd="3" destOrd="0" presId="urn:microsoft.com/office/officeart/2016/7/layout/LinearBlockProcessNumbered"/>
    <dgm:cxn modelId="{1391EAAD-87C4-4422-A50E-3FD5364B6FF7}" type="presParOf" srcId="{A3051087-D1FC-4781-9BD2-0A8BF530AB69}" destId="{8731748E-C5EB-4BC7-BBBE-D69CEC79B257}" srcOrd="4" destOrd="0" presId="urn:microsoft.com/office/officeart/2016/7/layout/LinearBlockProcessNumbered"/>
    <dgm:cxn modelId="{C694BD4E-A805-477B-B72A-B73F2AFB039D}" type="presParOf" srcId="{8731748E-C5EB-4BC7-BBBE-D69CEC79B257}" destId="{3E3D9150-BE04-4A69-8036-982EAE38043E}" srcOrd="0" destOrd="0" presId="urn:microsoft.com/office/officeart/2016/7/layout/LinearBlockProcessNumbered"/>
    <dgm:cxn modelId="{3F66939B-CF87-42C4-9AB9-134961A4FF44}" type="presParOf" srcId="{8731748E-C5EB-4BC7-BBBE-D69CEC79B257}" destId="{FF44AA37-E330-4299-9876-31ECB01615E7}" srcOrd="1" destOrd="0" presId="urn:microsoft.com/office/officeart/2016/7/layout/LinearBlockProcessNumbered"/>
    <dgm:cxn modelId="{8F542E39-0106-43F2-B9C7-ACBCE56910AC}" type="presParOf" srcId="{8731748E-C5EB-4BC7-BBBE-D69CEC79B257}" destId="{7E6393B2-2319-421F-9349-DB41E26233B1}" srcOrd="2" destOrd="0" presId="urn:microsoft.com/office/officeart/2016/7/layout/LinearBlockProcessNumbered"/>
    <dgm:cxn modelId="{912E89B7-B269-469F-94AA-1B6CB1C9B9CB}" type="presParOf" srcId="{A3051087-D1FC-4781-9BD2-0A8BF530AB69}" destId="{18E903E9-FFB6-4E98-81EB-880B37735A7D}" srcOrd="5" destOrd="0" presId="urn:microsoft.com/office/officeart/2016/7/layout/LinearBlockProcessNumbered"/>
    <dgm:cxn modelId="{7A8F4211-D933-4D17-8926-F620A86752F8}" type="presParOf" srcId="{A3051087-D1FC-4781-9BD2-0A8BF530AB69}" destId="{25FD0BF5-3338-4021-AC1A-F5AE3BF32445}" srcOrd="6" destOrd="0" presId="urn:microsoft.com/office/officeart/2016/7/layout/LinearBlockProcessNumbered"/>
    <dgm:cxn modelId="{C6DA6A75-4954-455E-BE46-63D867257693}" type="presParOf" srcId="{25FD0BF5-3338-4021-AC1A-F5AE3BF32445}" destId="{13C35663-52F8-4DAF-9C6E-BD17023CEA7C}" srcOrd="0" destOrd="0" presId="urn:microsoft.com/office/officeart/2016/7/layout/LinearBlockProcessNumbered"/>
    <dgm:cxn modelId="{E278942F-2EAF-40D3-BC9C-754C047ECA20}" type="presParOf" srcId="{25FD0BF5-3338-4021-AC1A-F5AE3BF32445}" destId="{F1EFC5B6-A87C-4895-A2C6-4E4817B7C080}" srcOrd="1" destOrd="0" presId="urn:microsoft.com/office/officeart/2016/7/layout/LinearBlockProcessNumbered"/>
    <dgm:cxn modelId="{E3028645-00B6-4FEE-88F9-D12E273E44FD}" type="presParOf" srcId="{25FD0BF5-3338-4021-AC1A-F5AE3BF32445}" destId="{481AA804-5005-48A4-A484-6E1DF367174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5E68F-C95E-46E1-AC6B-8F6A057D093E}">
      <dsp:nvSpPr>
        <dsp:cNvPr id="0" name=""/>
        <dsp:cNvSpPr/>
      </dsp:nvSpPr>
      <dsp:spPr>
        <a:xfrm>
          <a:off x="154" y="1059670"/>
          <a:ext cx="1859998" cy="223199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dirty="0"/>
            <a:t>True North Metrics Dashboard</a:t>
          </a:r>
        </a:p>
      </dsp:txBody>
      <dsp:txXfrm>
        <a:off x="154" y="1952469"/>
        <a:ext cx="1859998" cy="1339198"/>
      </dsp:txXfrm>
    </dsp:sp>
    <dsp:sp modelId="{5EC95A29-CFEF-4BE0-823F-512206502C87}">
      <dsp:nvSpPr>
        <dsp:cNvPr id="0" name=""/>
        <dsp:cNvSpPr/>
      </dsp:nvSpPr>
      <dsp:spPr>
        <a:xfrm>
          <a:off x="154"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01</a:t>
          </a:r>
        </a:p>
      </dsp:txBody>
      <dsp:txXfrm>
        <a:off x="154" y="1059670"/>
        <a:ext cx="1859998" cy="892799"/>
      </dsp:txXfrm>
    </dsp:sp>
    <dsp:sp modelId="{ACB659F1-6583-410D-81B0-AF1C48CBD7F3}">
      <dsp:nvSpPr>
        <dsp:cNvPr id="0" name=""/>
        <dsp:cNvSpPr/>
      </dsp:nvSpPr>
      <dsp:spPr>
        <a:xfrm>
          <a:off x="2008951" y="1059670"/>
          <a:ext cx="1859998" cy="223199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a:t>System Updates</a:t>
          </a:r>
        </a:p>
      </dsp:txBody>
      <dsp:txXfrm>
        <a:off x="2008951" y="1952469"/>
        <a:ext cx="1859998" cy="1339198"/>
      </dsp:txXfrm>
    </dsp:sp>
    <dsp:sp modelId="{16B07FCA-0DB3-46DF-8901-078689FFED7D}">
      <dsp:nvSpPr>
        <dsp:cNvPr id="0" name=""/>
        <dsp:cNvSpPr/>
      </dsp:nvSpPr>
      <dsp:spPr>
        <a:xfrm>
          <a:off x="2008951"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02</a:t>
          </a:r>
        </a:p>
      </dsp:txBody>
      <dsp:txXfrm>
        <a:off x="2008951" y="1059670"/>
        <a:ext cx="1859998" cy="892799"/>
      </dsp:txXfrm>
    </dsp:sp>
    <dsp:sp modelId="{3E3D9150-BE04-4A69-8036-982EAE38043E}">
      <dsp:nvSpPr>
        <dsp:cNvPr id="0" name=""/>
        <dsp:cNvSpPr/>
      </dsp:nvSpPr>
      <dsp:spPr>
        <a:xfrm>
          <a:off x="4017749" y="1059670"/>
          <a:ext cx="1859998" cy="223199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dirty="0"/>
            <a:t>SAPPHIRE January Performance Status Update</a:t>
          </a:r>
        </a:p>
      </dsp:txBody>
      <dsp:txXfrm>
        <a:off x="4017749" y="1952469"/>
        <a:ext cx="1859998" cy="1339198"/>
      </dsp:txXfrm>
    </dsp:sp>
    <dsp:sp modelId="{FF44AA37-E330-4299-9876-31ECB01615E7}">
      <dsp:nvSpPr>
        <dsp:cNvPr id="0" name=""/>
        <dsp:cNvSpPr/>
      </dsp:nvSpPr>
      <dsp:spPr>
        <a:xfrm>
          <a:off x="4017749"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03</a:t>
          </a:r>
        </a:p>
      </dsp:txBody>
      <dsp:txXfrm>
        <a:off x="4017749" y="1059670"/>
        <a:ext cx="1859998" cy="892799"/>
      </dsp:txXfrm>
    </dsp:sp>
    <dsp:sp modelId="{13C35663-52F8-4DAF-9C6E-BD17023CEA7C}">
      <dsp:nvSpPr>
        <dsp:cNvPr id="0" name=""/>
        <dsp:cNvSpPr/>
      </dsp:nvSpPr>
      <dsp:spPr>
        <a:xfrm>
          <a:off x="6026547" y="1059670"/>
          <a:ext cx="1859998" cy="223199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00100">
            <a:lnSpc>
              <a:spcPct val="90000"/>
            </a:lnSpc>
            <a:spcBef>
              <a:spcPct val="0"/>
            </a:spcBef>
            <a:spcAft>
              <a:spcPct val="35000"/>
            </a:spcAft>
            <a:buNone/>
          </a:pPr>
          <a:r>
            <a:rPr lang="en-US" sz="1800" kern="1200" dirty="0"/>
            <a:t>Closing Reflections</a:t>
          </a:r>
        </a:p>
      </dsp:txBody>
      <dsp:txXfrm>
        <a:off x="6026547" y="1952469"/>
        <a:ext cx="1859998" cy="1339198"/>
      </dsp:txXfrm>
    </dsp:sp>
    <dsp:sp modelId="{F1EFC5B6-A87C-4895-A2C6-4E4817B7C080}">
      <dsp:nvSpPr>
        <dsp:cNvPr id="0" name=""/>
        <dsp:cNvSpPr/>
      </dsp:nvSpPr>
      <dsp:spPr>
        <a:xfrm>
          <a:off x="6026547" y="1059670"/>
          <a:ext cx="1859998" cy="892799"/>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866900">
            <a:lnSpc>
              <a:spcPct val="90000"/>
            </a:lnSpc>
            <a:spcBef>
              <a:spcPct val="0"/>
            </a:spcBef>
            <a:spcAft>
              <a:spcPct val="35000"/>
            </a:spcAft>
            <a:buNone/>
          </a:pPr>
          <a:r>
            <a:rPr lang="en-US" sz="4200" kern="1200"/>
            <a:t>04</a:t>
          </a:r>
        </a:p>
      </dsp:txBody>
      <dsp:txXfrm>
        <a:off x="6026547" y="1059670"/>
        <a:ext cx="1859998" cy="89279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fld id="{23E6BDDE-A252-4FAA-8016-553191CE161E}" type="datetimeFigureOut">
              <a:rPr lang="en-US" smtClean="0"/>
              <a:pPr/>
              <a:t>6/27/2019</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6" rIns="91430" bIns="45716" rtlCol="0" anchor="b"/>
          <a:lstStyle>
            <a:lvl1pPr algn="r">
              <a:defRPr sz="1200"/>
            </a:lvl1pPr>
          </a:lstStyle>
          <a:p>
            <a:fld id="{2E40E3F4-DFD7-4C0A-80EB-1049728C06B8}" type="slidenum">
              <a:rPr lang="en-US" smtClean="0"/>
              <a:pPr/>
              <a:t>‹#›</a:t>
            </a:fld>
            <a:endParaRPr lang="en-US" dirty="0"/>
          </a:p>
        </p:txBody>
      </p:sp>
    </p:spTree>
    <p:extLst>
      <p:ext uri="{BB962C8B-B14F-4D97-AF65-F5344CB8AC3E}">
        <p14:creationId xmlns:p14="http://schemas.microsoft.com/office/powerpoint/2010/main" val="371109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30" tIns="45716" rIns="91430" bIns="45716" rtlCol="0"/>
          <a:lstStyle>
            <a:lvl1pPr algn="r">
              <a:defRPr sz="1200"/>
            </a:lvl1pPr>
          </a:lstStyle>
          <a:p>
            <a:fld id="{3C447911-73C0-4C76-8F69-453C0B80F177}" type="datetimeFigureOut">
              <a:rPr lang="en-US" smtClean="0"/>
              <a:pPr/>
              <a:t>6/27/2019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0" tIns="45716" rIns="91430" bIns="45716" rtlCol="0" anchor="b"/>
          <a:lstStyle>
            <a:lvl1pPr algn="r">
              <a:defRPr sz="1200"/>
            </a:lvl1pPr>
          </a:lstStyle>
          <a:p>
            <a:fld id="{A0AD46B3-558C-47A8-B200-073E7D2921EE}" type="slidenum">
              <a:rPr lang="en-US" smtClean="0"/>
              <a:pPr/>
              <a:t>‹#›</a:t>
            </a:fld>
            <a:endParaRPr lang="en-US" dirty="0"/>
          </a:p>
        </p:txBody>
      </p:sp>
    </p:spTree>
    <p:extLst>
      <p:ext uri="{BB962C8B-B14F-4D97-AF65-F5344CB8AC3E}">
        <p14:creationId xmlns:p14="http://schemas.microsoft.com/office/powerpoint/2010/main" val="3110707751"/>
      </p:ext>
    </p:extLst>
  </p:cSld>
  <p:clrMap bg1="lt1" tx1="dk1" bg2="lt2" tx2="dk2" accent1="accent1" accent2="accent2" accent3="accent3" accent4="accent4" accent5="accent5" accent6="accent6" hlink="hlink" folHlink="folHlink"/>
  <p:notesStyle>
    <a:lvl1pPr marL="0" algn="l" defTabSz="913544" rtl="0" eaLnBrk="1" latinLnBrk="0" hangingPunct="1">
      <a:defRPr sz="1200" kern="1200">
        <a:solidFill>
          <a:schemeClr val="tx1"/>
        </a:solidFill>
        <a:latin typeface="+mn-lt"/>
        <a:ea typeface="+mn-ea"/>
        <a:cs typeface="+mn-cs"/>
      </a:defRPr>
    </a:lvl1pPr>
    <a:lvl2pPr marL="456774" algn="l" defTabSz="913544" rtl="0" eaLnBrk="1" latinLnBrk="0" hangingPunct="1">
      <a:defRPr sz="1200" kern="1200">
        <a:solidFill>
          <a:schemeClr val="tx1"/>
        </a:solidFill>
        <a:latin typeface="+mn-lt"/>
        <a:ea typeface="+mn-ea"/>
        <a:cs typeface="+mn-cs"/>
      </a:defRPr>
    </a:lvl2pPr>
    <a:lvl3pPr marL="913544" algn="l" defTabSz="913544" rtl="0" eaLnBrk="1" latinLnBrk="0" hangingPunct="1">
      <a:defRPr sz="1200" kern="1200">
        <a:solidFill>
          <a:schemeClr val="tx1"/>
        </a:solidFill>
        <a:latin typeface="+mn-lt"/>
        <a:ea typeface="+mn-ea"/>
        <a:cs typeface="+mn-cs"/>
      </a:defRPr>
    </a:lvl3pPr>
    <a:lvl4pPr marL="1370319" algn="l" defTabSz="913544" rtl="0" eaLnBrk="1" latinLnBrk="0" hangingPunct="1">
      <a:defRPr sz="1200" kern="1200">
        <a:solidFill>
          <a:schemeClr val="tx1"/>
        </a:solidFill>
        <a:latin typeface="+mn-lt"/>
        <a:ea typeface="+mn-ea"/>
        <a:cs typeface="+mn-cs"/>
      </a:defRPr>
    </a:lvl4pPr>
    <a:lvl5pPr marL="1827089" algn="l" defTabSz="913544" rtl="0" eaLnBrk="1" latinLnBrk="0" hangingPunct="1">
      <a:defRPr sz="1200" kern="1200">
        <a:solidFill>
          <a:schemeClr val="tx1"/>
        </a:solidFill>
        <a:latin typeface="+mn-lt"/>
        <a:ea typeface="+mn-ea"/>
        <a:cs typeface="+mn-cs"/>
      </a:defRPr>
    </a:lvl5pPr>
    <a:lvl6pPr marL="2283864" algn="l" defTabSz="913544" rtl="0" eaLnBrk="1" latinLnBrk="0" hangingPunct="1">
      <a:defRPr sz="1200" kern="1200">
        <a:solidFill>
          <a:schemeClr val="tx1"/>
        </a:solidFill>
        <a:latin typeface="+mn-lt"/>
        <a:ea typeface="+mn-ea"/>
        <a:cs typeface="+mn-cs"/>
      </a:defRPr>
    </a:lvl6pPr>
    <a:lvl7pPr marL="2740634" algn="l" defTabSz="913544" rtl="0" eaLnBrk="1" latinLnBrk="0" hangingPunct="1">
      <a:defRPr sz="1200" kern="1200">
        <a:solidFill>
          <a:schemeClr val="tx1"/>
        </a:solidFill>
        <a:latin typeface="+mn-lt"/>
        <a:ea typeface="+mn-ea"/>
        <a:cs typeface="+mn-cs"/>
      </a:defRPr>
    </a:lvl7pPr>
    <a:lvl8pPr marL="3197408" algn="l" defTabSz="913544" rtl="0" eaLnBrk="1" latinLnBrk="0" hangingPunct="1">
      <a:defRPr sz="1200" kern="1200">
        <a:solidFill>
          <a:schemeClr val="tx1"/>
        </a:solidFill>
        <a:latin typeface="+mn-lt"/>
        <a:ea typeface="+mn-ea"/>
        <a:cs typeface="+mn-cs"/>
      </a:defRPr>
    </a:lvl8pPr>
    <a:lvl9pPr marL="3654179" algn="l" defTabSz="9135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C634-8F8E-4B3D-A2A7-EB0D0A1789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68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11</a:t>
            </a:fld>
            <a:endParaRPr lang="en-US" dirty="0"/>
          </a:p>
        </p:txBody>
      </p:sp>
    </p:spTree>
    <p:extLst>
      <p:ext uri="{BB962C8B-B14F-4D97-AF65-F5344CB8AC3E}">
        <p14:creationId xmlns:p14="http://schemas.microsoft.com/office/powerpoint/2010/main" val="67204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4974D-FCA8-484E-BFF5-2848CEA62881}" type="slidenum">
              <a:rPr lang="en-US" smtClean="0"/>
              <a:t>12</a:t>
            </a:fld>
            <a:endParaRPr lang="en-US" dirty="0"/>
          </a:p>
        </p:txBody>
      </p:sp>
    </p:spTree>
    <p:extLst>
      <p:ext uri="{BB962C8B-B14F-4D97-AF65-F5344CB8AC3E}">
        <p14:creationId xmlns:p14="http://schemas.microsoft.com/office/powerpoint/2010/main" val="369055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548B3-9BBD-4DA8-94DE-5E9CA66717B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4769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Balloon pumps can be integrated </a:t>
            </a:r>
          </a:p>
        </p:txBody>
      </p:sp>
      <p:sp>
        <p:nvSpPr>
          <p:cNvPr id="4" name="Slide Number Placeholder 3"/>
          <p:cNvSpPr>
            <a:spLocks noGrp="1"/>
          </p:cNvSpPr>
          <p:nvPr>
            <p:ph type="sldNum" sz="quarter" idx="10"/>
          </p:nvPr>
        </p:nvSpPr>
        <p:spPr/>
        <p:txBody>
          <a:bodyPr/>
          <a:lstStyle/>
          <a:p>
            <a:fld id="{01D4974D-FCA8-484E-BFF5-2848CEA62881}" type="slidenum">
              <a:rPr lang="en-US" smtClean="0"/>
              <a:t>15</a:t>
            </a:fld>
            <a:endParaRPr lang="en-US" dirty="0"/>
          </a:p>
        </p:txBody>
      </p:sp>
    </p:spTree>
    <p:extLst>
      <p:ext uri="{BB962C8B-B14F-4D97-AF65-F5344CB8AC3E}">
        <p14:creationId xmlns:p14="http://schemas.microsoft.com/office/powerpoint/2010/main" val="318026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Balloon pumps can be integrated </a:t>
            </a:r>
          </a:p>
        </p:txBody>
      </p:sp>
      <p:sp>
        <p:nvSpPr>
          <p:cNvPr id="4" name="Slide Number Placeholder 3"/>
          <p:cNvSpPr>
            <a:spLocks noGrp="1"/>
          </p:cNvSpPr>
          <p:nvPr>
            <p:ph type="sldNum" sz="quarter" idx="10"/>
          </p:nvPr>
        </p:nvSpPr>
        <p:spPr/>
        <p:txBody>
          <a:bodyPr/>
          <a:lstStyle/>
          <a:p>
            <a:fld id="{01D4974D-FCA8-484E-BFF5-2848CEA62881}" type="slidenum">
              <a:rPr lang="en-US" smtClean="0"/>
              <a:t>16</a:t>
            </a:fld>
            <a:endParaRPr lang="en-US" dirty="0"/>
          </a:p>
        </p:txBody>
      </p:sp>
    </p:spTree>
    <p:extLst>
      <p:ext uri="{BB962C8B-B14F-4D97-AF65-F5344CB8AC3E}">
        <p14:creationId xmlns:p14="http://schemas.microsoft.com/office/powerpoint/2010/main" val="68802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4974D-FCA8-484E-BFF5-2848CEA62881}" type="slidenum">
              <a:rPr lang="en-US" smtClean="0"/>
              <a:t>17</a:t>
            </a:fld>
            <a:endParaRPr lang="en-US" dirty="0"/>
          </a:p>
        </p:txBody>
      </p:sp>
    </p:spTree>
    <p:extLst>
      <p:ext uri="{BB962C8B-B14F-4D97-AF65-F5344CB8AC3E}">
        <p14:creationId xmlns:p14="http://schemas.microsoft.com/office/powerpoint/2010/main" val="528240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4ADF5-C4C8-459D-BEB2-1B97732834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67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19</a:t>
            </a:fld>
            <a:endParaRPr lang="en-US" dirty="0"/>
          </a:p>
        </p:txBody>
      </p:sp>
    </p:spTree>
    <p:extLst>
      <p:ext uri="{BB962C8B-B14F-4D97-AF65-F5344CB8AC3E}">
        <p14:creationId xmlns:p14="http://schemas.microsoft.com/office/powerpoint/2010/main" val="4831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C634-8F8E-4B3D-A2A7-EB0D0A1789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68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2</a:t>
            </a:fld>
            <a:endParaRPr lang="en-US" dirty="0"/>
          </a:p>
        </p:txBody>
      </p:sp>
    </p:spTree>
    <p:extLst>
      <p:ext uri="{BB962C8B-B14F-4D97-AF65-F5344CB8AC3E}">
        <p14:creationId xmlns:p14="http://schemas.microsoft.com/office/powerpoint/2010/main" val="619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3</a:t>
            </a:fld>
            <a:endParaRPr lang="en-US" dirty="0"/>
          </a:p>
        </p:txBody>
      </p:sp>
    </p:spTree>
    <p:extLst>
      <p:ext uri="{BB962C8B-B14F-4D97-AF65-F5344CB8AC3E}">
        <p14:creationId xmlns:p14="http://schemas.microsoft.com/office/powerpoint/2010/main" val="133521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you have already received the monthly TNM Dashboard.  The month of March was a challenging month in the areas of access, quality, and experience in particular.  These results suggest a great deal of work to do in these areas to achieve/maintain the desired level of across-the-board performance.  This thinking may need to inform the exec team and the board’s actions around setting goals for the next year, which we will begin to discuss more in the relevant committees and at the full board level in the coming months.  Despite current performance, there is a growing sense across the organization that the quality teams </a:t>
            </a:r>
          </a:p>
        </p:txBody>
      </p:sp>
      <p:sp>
        <p:nvSpPr>
          <p:cNvPr id="4" name="Slide Number Placeholder 3"/>
          <p:cNvSpPr>
            <a:spLocks noGrp="1"/>
          </p:cNvSpPr>
          <p:nvPr>
            <p:ph type="sldNum" sz="quarter" idx="5"/>
          </p:nvPr>
        </p:nvSpPr>
        <p:spPr/>
        <p:txBody>
          <a:bodyPr/>
          <a:lstStyle/>
          <a:p>
            <a:fld id="{A0AD46B3-558C-47A8-B200-073E7D2921EE}" type="slidenum">
              <a:rPr lang="en-US" smtClean="0"/>
              <a:pPr/>
              <a:t>5</a:t>
            </a:fld>
            <a:endParaRPr lang="en-US" dirty="0"/>
          </a:p>
        </p:txBody>
      </p:sp>
    </p:spTree>
    <p:extLst>
      <p:ext uri="{BB962C8B-B14F-4D97-AF65-F5344CB8AC3E}">
        <p14:creationId xmlns:p14="http://schemas.microsoft.com/office/powerpoint/2010/main" val="349662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6</a:t>
            </a:fld>
            <a:endParaRPr lang="en-US" dirty="0"/>
          </a:p>
        </p:txBody>
      </p:sp>
    </p:spTree>
    <p:extLst>
      <p:ext uri="{BB962C8B-B14F-4D97-AF65-F5344CB8AC3E}">
        <p14:creationId xmlns:p14="http://schemas.microsoft.com/office/powerpoint/2010/main" val="308129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ABOUT HR RECOGNITION</a:t>
            </a:r>
          </a:p>
          <a:p>
            <a:r>
              <a:rPr lang="en-US" dirty="0"/>
              <a:t>CONSIDER SLIDE ABOUT IMMIGRATION ENFORCEMENT ACTIONS</a:t>
            </a:r>
          </a:p>
          <a:p>
            <a:r>
              <a:rPr lang="en-US" dirty="0"/>
              <a:t>CONSIDER SLIDE ABOUT PRIDE MONTH</a:t>
            </a:r>
          </a:p>
        </p:txBody>
      </p:sp>
      <p:sp>
        <p:nvSpPr>
          <p:cNvPr id="4" name="Slide Number Placeholder 3"/>
          <p:cNvSpPr>
            <a:spLocks noGrp="1"/>
          </p:cNvSpPr>
          <p:nvPr>
            <p:ph type="sldNum" sz="quarter" idx="5"/>
          </p:nvPr>
        </p:nvSpPr>
        <p:spPr/>
        <p:txBody>
          <a:bodyPr/>
          <a:lstStyle/>
          <a:p>
            <a:fld id="{A0AD46B3-558C-47A8-B200-073E7D2921EE}" type="slidenum">
              <a:rPr lang="en-US" smtClean="0"/>
              <a:pPr/>
              <a:t>7</a:t>
            </a:fld>
            <a:endParaRPr lang="en-US" dirty="0"/>
          </a:p>
        </p:txBody>
      </p:sp>
    </p:spTree>
    <p:extLst>
      <p:ext uri="{BB962C8B-B14F-4D97-AF65-F5344CB8AC3E}">
        <p14:creationId xmlns:p14="http://schemas.microsoft.com/office/powerpoint/2010/main" val="140380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ABOUT HR RECOGNITION</a:t>
            </a:r>
          </a:p>
          <a:p>
            <a:r>
              <a:rPr lang="en-US" dirty="0"/>
              <a:t>CONSIDER SLIDE ABOUT IMMIGRATION ENFORCEMENT ACTIONS</a:t>
            </a:r>
          </a:p>
          <a:p>
            <a:r>
              <a:rPr lang="en-US" dirty="0"/>
              <a:t>CONSIDER SLIDE ABOUT PRIDE MONTH</a:t>
            </a:r>
          </a:p>
        </p:txBody>
      </p:sp>
      <p:sp>
        <p:nvSpPr>
          <p:cNvPr id="4" name="Slide Number Placeholder 3"/>
          <p:cNvSpPr>
            <a:spLocks noGrp="1"/>
          </p:cNvSpPr>
          <p:nvPr>
            <p:ph type="sldNum" sz="quarter" idx="5"/>
          </p:nvPr>
        </p:nvSpPr>
        <p:spPr/>
        <p:txBody>
          <a:bodyPr/>
          <a:lstStyle/>
          <a:p>
            <a:fld id="{A0AD46B3-558C-47A8-B200-073E7D2921EE}" type="slidenum">
              <a:rPr lang="en-US" smtClean="0"/>
              <a:pPr/>
              <a:t>8</a:t>
            </a:fld>
            <a:endParaRPr lang="en-US" dirty="0"/>
          </a:p>
        </p:txBody>
      </p:sp>
    </p:spTree>
    <p:extLst>
      <p:ext uri="{BB962C8B-B14F-4D97-AF65-F5344CB8AC3E}">
        <p14:creationId xmlns:p14="http://schemas.microsoft.com/office/powerpoint/2010/main" val="376930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D46B3-558C-47A8-B200-073E7D2921EE}" type="slidenum">
              <a:rPr lang="en-US" smtClean="0"/>
              <a:pPr/>
              <a:t>9</a:t>
            </a:fld>
            <a:endParaRPr lang="en-US" dirty="0"/>
          </a:p>
        </p:txBody>
      </p:sp>
    </p:spTree>
    <p:extLst>
      <p:ext uri="{BB962C8B-B14F-4D97-AF65-F5344CB8AC3E}">
        <p14:creationId xmlns:p14="http://schemas.microsoft.com/office/powerpoint/2010/main" val="179461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ABOUT UNIFICATION EFFORTS</a:t>
            </a:r>
          </a:p>
          <a:p>
            <a:r>
              <a:rPr lang="en-US" dirty="0"/>
              <a:t>CONSIDER SLIDE ABOUT FEDERAL LEGISLATION ON SURPRISE BILLING</a:t>
            </a:r>
          </a:p>
          <a:p>
            <a:r>
              <a:rPr lang="en-US" dirty="0"/>
              <a:t>CONSIDER SLIDE ABOUT PRESIDENTIAL EO ON BILLING TRANSPARENCY</a:t>
            </a:r>
          </a:p>
        </p:txBody>
      </p:sp>
      <p:sp>
        <p:nvSpPr>
          <p:cNvPr id="4" name="Slide Number Placeholder 3"/>
          <p:cNvSpPr>
            <a:spLocks noGrp="1"/>
          </p:cNvSpPr>
          <p:nvPr>
            <p:ph type="sldNum" sz="quarter" idx="5"/>
          </p:nvPr>
        </p:nvSpPr>
        <p:spPr/>
        <p:txBody>
          <a:bodyPr/>
          <a:lstStyle/>
          <a:p>
            <a:fld id="{A0AD46B3-558C-47A8-B200-073E7D2921EE}" type="slidenum">
              <a:rPr lang="en-US" smtClean="0"/>
              <a:pPr/>
              <a:t>10</a:t>
            </a:fld>
            <a:endParaRPr lang="en-US" dirty="0"/>
          </a:p>
        </p:txBody>
      </p:sp>
    </p:spTree>
    <p:extLst>
      <p:ext uri="{BB962C8B-B14F-4D97-AF65-F5344CB8AC3E}">
        <p14:creationId xmlns:p14="http://schemas.microsoft.com/office/powerpoint/2010/main" val="144329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4" indent="0" algn="ctr">
              <a:buNone/>
              <a:defRPr>
                <a:solidFill>
                  <a:schemeClr val="tx1">
                    <a:tint val="75000"/>
                  </a:schemeClr>
                </a:solidFill>
              </a:defRPr>
            </a:lvl2pPr>
            <a:lvl3pPr marL="913544" indent="0" algn="ctr">
              <a:buNone/>
              <a:defRPr>
                <a:solidFill>
                  <a:schemeClr val="tx1">
                    <a:tint val="75000"/>
                  </a:schemeClr>
                </a:solidFill>
              </a:defRPr>
            </a:lvl3pPr>
            <a:lvl4pPr marL="1370319" indent="0" algn="ctr">
              <a:buNone/>
              <a:defRPr>
                <a:solidFill>
                  <a:schemeClr val="tx1">
                    <a:tint val="75000"/>
                  </a:schemeClr>
                </a:solidFill>
              </a:defRPr>
            </a:lvl4pPr>
            <a:lvl5pPr marL="1827089" indent="0" algn="ctr">
              <a:buNone/>
              <a:defRPr>
                <a:solidFill>
                  <a:schemeClr val="tx1">
                    <a:tint val="75000"/>
                  </a:schemeClr>
                </a:solidFill>
              </a:defRPr>
            </a:lvl5pPr>
            <a:lvl6pPr marL="2283864" indent="0" algn="ctr">
              <a:buNone/>
              <a:defRPr>
                <a:solidFill>
                  <a:schemeClr val="tx1">
                    <a:tint val="75000"/>
                  </a:schemeClr>
                </a:solidFill>
              </a:defRPr>
            </a:lvl6pPr>
            <a:lvl7pPr marL="2740634" indent="0" algn="ctr">
              <a:buNone/>
              <a:defRPr>
                <a:solidFill>
                  <a:schemeClr val="tx1">
                    <a:tint val="75000"/>
                  </a:schemeClr>
                </a:solidFill>
              </a:defRPr>
            </a:lvl7pPr>
            <a:lvl8pPr marL="3197408"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13012800-E4B4-4BEE-9B43-205519A752D2}" type="datetime1">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FA550E5B-AE87-45FA-8D39-2B07CAC4C103}" type="datetime1">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7C48CA66-74B2-411F-AD8E-CF04C1575E15}" type="datetime1">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E250327A-878D-4051-9970-73A4F427385A}" type="slidenum">
              <a:rPr lang="en-US"/>
              <a:pPr>
                <a:defRPr/>
              </a:pPr>
              <a:t>‹#›</a:t>
            </a:fld>
            <a:endParaRPr lang="en-US" dirty="0"/>
          </a:p>
        </p:txBody>
      </p:sp>
    </p:spTree>
    <p:extLst>
      <p:ext uri="{BB962C8B-B14F-4D97-AF65-F5344CB8AC3E}">
        <p14:creationId xmlns:p14="http://schemas.microsoft.com/office/powerpoint/2010/main" val="352576412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46969AF-B1B4-451B-BE41-0EDAA4633012}" type="slidenum">
              <a:rPr lang="en-US"/>
              <a:pPr>
                <a:defRPr/>
              </a:pPr>
              <a:t>‹#›</a:t>
            </a:fld>
            <a:endParaRPr lang="en-US" dirty="0"/>
          </a:p>
        </p:txBody>
      </p:sp>
    </p:spTree>
    <p:extLst>
      <p:ext uri="{BB962C8B-B14F-4D97-AF65-F5344CB8AC3E}">
        <p14:creationId xmlns:p14="http://schemas.microsoft.com/office/powerpoint/2010/main" val="9133329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doni SvtyTwo ITC TT Book"/>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311DB7C9-489A-420C-A000-DADA1C79E9B1}" type="slidenum">
              <a:rPr lang="en-US"/>
              <a:pPr>
                <a:defRPr/>
              </a:pPr>
              <a:t>‹#›</a:t>
            </a:fld>
            <a:endParaRPr lang="en-US" dirty="0"/>
          </a:p>
        </p:txBody>
      </p:sp>
    </p:spTree>
    <p:extLst>
      <p:ext uri="{BB962C8B-B14F-4D97-AF65-F5344CB8AC3E}">
        <p14:creationId xmlns:p14="http://schemas.microsoft.com/office/powerpoint/2010/main" val="99068459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60000"/>
                    <a:lumOff val="40000"/>
                  </a:schemeClr>
                </a:solidFill>
                <a:latin typeface="Bodoni SvtyTwo ITC T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90819D4F-F498-4593-8F36-0216900C2530}" type="slidenum">
              <a:rPr lang="en-US"/>
              <a:pPr>
                <a:defRPr/>
              </a:pPr>
              <a:t>‹#›</a:t>
            </a:fld>
            <a:endParaRPr lang="en-US" dirty="0"/>
          </a:p>
        </p:txBody>
      </p:sp>
    </p:spTree>
    <p:extLst>
      <p:ext uri="{BB962C8B-B14F-4D97-AF65-F5344CB8AC3E}">
        <p14:creationId xmlns:p14="http://schemas.microsoft.com/office/powerpoint/2010/main" val="12546375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149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149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AF63C7C2-33CE-4DE9-B565-E922020481E4}" type="slidenum">
              <a:rPr lang="en-US"/>
              <a:pPr>
                <a:defRPr/>
              </a:pPr>
              <a:t>‹#›</a:t>
            </a:fld>
            <a:endParaRPr lang="en-US" dirty="0"/>
          </a:p>
        </p:txBody>
      </p:sp>
    </p:spTree>
    <p:extLst>
      <p:ext uri="{BB962C8B-B14F-4D97-AF65-F5344CB8AC3E}">
        <p14:creationId xmlns:p14="http://schemas.microsoft.com/office/powerpoint/2010/main" val="25491753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i="0">
                <a:solidFill>
                  <a:schemeClr val="tx2">
                    <a:lumMod val="60000"/>
                    <a:lumOff val="40000"/>
                  </a:schemeClr>
                </a:solidFill>
                <a:latin typeface="Bodoni SvtyTwo ITC TT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solidFill>
                  <a:schemeClr val="tx2">
                    <a:lumMod val="60000"/>
                    <a:lumOff val="40000"/>
                  </a:schemeClr>
                </a:solidFill>
                <a:latin typeface="Bodoni SvtyTwo ITC TT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9" name="Slide Number Placeholder 8"/>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BBE242D7-78EE-4BBB-848C-340B69DB56C2}" type="slidenum">
              <a:rPr lang="en-US"/>
              <a:pPr>
                <a:defRPr/>
              </a:pPr>
              <a:t>‹#›</a:t>
            </a:fld>
            <a:endParaRPr lang="en-US" dirty="0"/>
          </a:p>
        </p:txBody>
      </p:sp>
    </p:spTree>
    <p:extLst>
      <p:ext uri="{BB962C8B-B14F-4D97-AF65-F5344CB8AC3E}">
        <p14:creationId xmlns:p14="http://schemas.microsoft.com/office/powerpoint/2010/main" val="5243927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Bodoni SvtyTwo ITC TT Book"/>
              </a:defRPr>
            </a:lvl1pPr>
          </a:lstStyle>
          <a:p>
            <a:r>
              <a:rPr lang="en-US" dirty="0"/>
              <a:t>Click to edit Master title style</a:t>
            </a:r>
          </a:p>
        </p:txBody>
      </p:sp>
      <p:sp>
        <p:nvSpPr>
          <p:cNvPr id="3" name="Date Placeholder 2"/>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Slide Number Placeholder 4"/>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FADF5F96-89F7-4860-95D0-0415C3ACA6E7}" type="slidenum">
              <a:rPr lang="en-US"/>
              <a:pPr>
                <a:defRPr/>
              </a:pPr>
              <a:t>‹#›</a:t>
            </a:fld>
            <a:endParaRPr lang="en-US" dirty="0"/>
          </a:p>
        </p:txBody>
      </p:sp>
    </p:spTree>
    <p:extLst>
      <p:ext uri="{BB962C8B-B14F-4D97-AF65-F5344CB8AC3E}">
        <p14:creationId xmlns:p14="http://schemas.microsoft.com/office/powerpoint/2010/main" val="10311811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4" name="Slide Number Placeholder 3"/>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251EEB2E-B0AC-413C-9816-143A98991FA5}" type="slidenum">
              <a:rPr lang="en-US"/>
              <a:pPr>
                <a:defRPr/>
              </a:pPr>
              <a:t>‹#›</a:t>
            </a:fld>
            <a:endParaRPr lang="en-US" dirty="0"/>
          </a:p>
        </p:txBody>
      </p:sp>
    </p:spTree>
    <p:extLst>
      <p:ext uri="{BB962C8B-B14F-4D97-AF65-F5344CB8AC3E}">
        <p14:creationId xmlns:p14="http://schemas.microsoft.com/office/powerpoint/2010/main" val="40681254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8333E5A4-D249-47DD-A210-8C863239DD4D}" type="datetime1">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9724"/>
            <a:ext cx="3008313" cy="1162050"/>
          </a:xfrm>
        </p:spPr>
        <p:txBody>
          <a:bodyPr anchor="b"/>
          <a:lstStyle>
            <a:lvl1pPr algn="l">
              <a:defRPr sz="2000" b="0" i="0">
                <a:latin typeface="Bodoni SvtyTwo ITC TT Book"/>
              </a:defRPr>
            </a:lvl1pPr>
          </a:lstStyle>
          <a:p>
            <a:r>
              <a:rPr lang="en-US" dirty="0"/>
              <a:t>Click to edit Master title style</a:t>
            </a:r>
          </a:p>
        </p:txBody>
      </p:sp>
      <p:sp>
        <p:nvSpPr>
          <p:cNvPr id="3" name="Content Placeholder 2"/>
          <p:cNvSpPr>
            <a:spLocks noGrp="1"/>
          </p:cNvSpPr>
          <p:nvPr>
            <p:ph idx="1"/>
          </p:nvPr>
        </p:nvSpPr>
        <p:spPr>
          <a:xfrm>
            <a:off x="3575050" y="1129724"/>
            <a:ext cx="5111750" cy="46785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11929"/>
            <a:ext cx="3008313" cy="34040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096AF279-E237-4416-BCB7-242116E2A94E}" type="slidenum">
              <a:rPr lang="en-US"/>
              <a:pPr>
                <a:defRPr/>
              </a:pPr>
              <a:t>‹#›</a:t>
            </a:fld>
            <a:endParaRPr lang="en-US" dirty="0"/>
          </a:p>
        </p:txBody>
      </p:sp>
    </p:spTree>
    <p:extLst>
      <p:ext uri="{BB962C8B-B14F-4D97-AF65-F5344CB8AC3E}">
        <p14:creationId xmlns:p14="http://schemas.microsoft.com/office/powerpoint/2010/main" val="91009371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57593"/>
            <a:ext cx="5486400" cy="566738"/>
          </a:xfrm>
        </p:spPr>
        <p:txBody>
          <a:bodyPr anchor="b"/>
          <a:lstStyle>
            <a:lvl1pPr algn="l">
              <a:defRPr sz="2000" b="0" i="0">
                <a:latin typeface="Bodoni SvtyTwo ITC TT Book"/>
              </a:defRPr>
            </a:lvl1pPr>
          </a:lstStyle>
          <a:p>
            <a:r>
              <a:rPr lang="en-US" dirty="0"/>
              <a:t>Click to edit Master title style</a:t>
            </a:r>
          </a:p>
        </p:txBody>
      </p:sp>
      <p:sp>
        <p:nvSpPr>
          <p:cNvPr id="3" name="Picture Placeholder 2"/>
          <p:cNvSpPr>
            <a:spLocks noGrp="1"/>
          </p:cNvSpPr>
          <p:nvPr>
            <p:ph type="pic" idx="1"/>
          </p:nvPr>
        </p:nvSpPr>
        <p:spPr>
          <a:xfrm>
            <a:off x="1792288" y="1230575"/>
            <a:ext cx="5486400" cy="301245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93537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7" name="Slide Number Placeholder 6"/>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801ABF7B-EECC-4E8E-82C4-504DBA5F27EC}" type="slidenum">
              <a:rPr lang="en-US"/>
              <a:pPr>
                <a:defRPr/>
              </a:pPr>
              <a:t>‹#›</a:t>
            </a:fld>
            <a:endParaRPr lang="en-US" dirty="0"/>
          </a:p>
        </p:txBody>
      </p:sp>
    </p:spTree>
    <p:extLst>
      <p:ext uri="{BB962C8B-B14F-4D97-AF65-F5344CB8AC3E}">
        <p14:creationId xmlns:p14="http://schemas.microsoft.com/office/powerpoint/2010/main" val="34300240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doni SvtyTwo ITC TT Book"/>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4422452D-0D49-4939-9F5A-B3F1450877A1}" type="slidenum">
              <a:rPr lang="en-US"/>
              <a:pPr>
                <a:defRPr/>
              </a:pPr>
              <a:t>‹#›</a:t>
            </a:fld>
            <a:endParaRPr lang="en-US" dirty="0"/>
          </a:p>
        </p:txBody>
      </p:sp>
    </p:spTree>
    <p:extLst>
      <p:ext uri="{BB962C8B-B14F-4D97-AF65-F5344CB8AC3E}">
        <p14:creationId xmlns:p14="http://schemas.microsoft.com/office/powerpoint/2010/main" val="311566594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0187"/>
            <a:ext cx="2057400" cy="4677200"/>
          </a:xfrm>
        </p:spPr>
        <p:txBody>
          <a:bodyPr vert="eaVert"/>
          <a:lstStyle>
            <a:lvl1pPr>
              <a:defRPr>
                <a:latin typeface="Bodoni SvtyTwo ITC TT Book"/>
              </a:defRPr>
            </a:lvl1pPr>
          </a:lstStyle>
          <a:p>
            <a:r>
              <a:rPr lang="en-US" dirty="0"/>
              <a:t>Click to edit Master title style</a:t>
            </a:r>
          </a:p>
        </p:txBody>
      </p:sp>
      <p:sp>
        <p:nvSpPr>
          <p:cNvPr id="3" name="Vertical Text Placeholder 2"/>
          <p:cNvSpPr>
            <a:spLocks noGrp="1"/>
          </p:cNvSpPr>
          <p:nvPr>
            <p:ph type="body" orient="vert" idx="1"/>
          </p:nvPr>
        </p:nvSpPr>
        <p:spPr>
          <a:xfrm>
            <a:off x="457200" y="1190187"/>
            <a:ext cx="6019800" cy="4677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5EEAA1BF-8612-432C-B918-C78503E18BD8}" type="slidenum">
              <a:rPr lang="en-US"/>
              <a:pPr>
                <a:defRPr/>
              </a:pPr>
              <a:t>‹#›</a:t>
            </a:fld>
            <a:endParaRPr lang="en-US" dirty="0"/>
          </a:p>
        </p:txBody>
      </p:sp>
    </p:spTree>
    <p:extLst>
      <p:ext uri="{BB962C8B-B14F-4D97-AF65-F5344CB8AC3E}">
        <p14:creationId xmlns:p14="http://schemas.microsoft.com/office/powerpoint/2010/main" val="336739033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600" b="1"/>
            </a:lvl1pPr>
            <a:lvl2pPr marL="494524" indent="0">
              <a:buNone/>
              <a:defRPr sz="2200" b="1"/>
            </a:lvl2pPr>
            <a:lvl3pPr marL="989048" indent="0">
              <a:buNone/>
              <a:defRPr sz="2000" b="1"/>
            </a:lvl3pPr>
            <a:lvl4pPr marL="1483572" indent="0">
              <a:buNone/>
              <a:defRPr sz="1700" b="1"/>
            </a:lvl4pPr>
            <a:lvl5pPr marL="1978097" indent="0">
              <a:buNone/>
              <a:defRPr sz="1700" b="1"/>
            </a:lvl5pPr>
            <a:lvl6pPr marL="2472621" indent="0">
              <a:buNone/>
              <a:defRPr sz="1700" b="1"/>
            </a:lvl6pPr>
            <a:lvl7pPr marL="2967145" indent="0">
              <a:buNone/>
              <a:defRPr sz="1700" b="1"/>
            </a:lvl7pPr>
            <a:lvl8pPr marL="3461668" indent="0">
              <a:buNone/>
              <a:defRPr sz="1700" b="1"/>
            </a:lvl8pPr>
            <a:lvl9pPr marL="395619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600" b="1"/>
            </a:lvl1pPr>
            <a:lvl2pPr marL="494524" indent="0">
              <a:buNone/>
              <a:defRPr sz="2200" b="1"/>
            </a:lvl2pPr>
            <a:lvl3pPr marL="989048" indent="0">
              <a:buNone/>
              <a:defRPr sz="2000" b="1"/>
            </a:lvl3pPr>
            <a:lvl4pPr marL="1483572" indent="0">
              <a:buNone/>
              <a:defRPr sz="1700" b="1"/>
            </a:lvl4pPr>
            <a:lvl5pPr marL="1978097" indent="0">
              <a:buNone/>
              <a:defRPr sz="1700" b="1"/>
            </a:lvl5pPr>
            <a:lvl6pPr marL="2472621" indent="0">
              <a:buNone/>
              <a:defRPr sz="1700" b="1"/>
            </a:lvl6pPr>
            <a:lvl7pPr marL="2967145" indent="0">
              <a:buNone/>
              <a:defRPr sz="1700" b="1"/>
            </a:lvl7pPr>
            <a:lvl8pPr marL="3461668" indent="0">
              <a:buNone/>
              <a:defRPr sz="1700" b="1"/>
            </a:lvl8pPr>
            <a:lvl9pPr marL="395619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endParaRPr lang="en-US" dirty="0"/>
          </a:p>
        </p:txBody>
      </p:sp>
      <p:sp>
        <p:nvSpPr>
          <p:cNvPr id="9" name="Slide Number Placeholder 8"/>
          <p:cNvSpPr>
            <a:spLocks noGrp="1"/>
          </p:cNvSpPr>
          <p:nvPr>
            <p:ph type="sldNum" sz="quarter" idx="12"/>
          </p:nvPr>
        </p:nvSpPr>
        <p:spPr/>
        <p:txBody>
          <a:bodyPr rtlCol="0"/>
          <a:lstStyle>
            <a:lvl1pPr defTabSz="914400" fontAlgn="base">
              <a:spcBef>
                <a:spcPct val="0"/>
              </a:spcBef>
              <a:spcAft>
                <a:spcPct val="0"/>
              </a:spcAft>
              <a:defRPr>
                <a:solidFill>
                  <a:prstClr val="black">
                    <a:tint val="75000"/>
                  </a:prstClr>
                </a:solidFill>
                <a:latin typeface="Calibri" pitchFamily="34" charset="0"/>
                <a:cs typeface="+mn-cs"/>
              </a:defRPr>
            </a:lvl1pPr>
          </a:lstStyle>
          <a:p>
            <a:pPr>
              <a:defRPr/>
            </a:pPr>
            <a:fld id="{158C8782-DD78-4C64-BCBC-34E0E317CB39}" type="slidenum">
              <a:rPr lang="en-US"/>
              <a:pPr>
                <a:defRPr/>
              </a:pPr>
              <a:t>‹#›</a:t>
            </a:fld>
            <a:endParaRPr lang="en-US" dirty="0"/>
          </a:p>
        </p:txBody>
      </p:sp>
    </p:spTree>
    <p:extLst>
      <p:ext uri="{BB962C8B-B14F-4D97-AF65-F5344CB8AC3E}">
        <p14:creationId xmlns:p14="http://schemas.microsoft.com/office/powerpoint/2010/main" val="194029380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EB0C828-D7FA-47E0-B56C-2D3DB0D24571}" type="slidenum">
              <a:rPr lang="en-US"/>
              <a:pPr>
                <a:defRPr/>
              </a:pPr>
              <a:t>‹#›</a:t>
            </a:fld>
            <a:endParaRPr lang="en-US" dirty="0"/>
          </a:p>
        </p:txBody>
      </p:sp>
    </p:spTree>
    <p:extLst>
      <p:ext uri="{BB962C8B-B14F-4D97-AF65-F5344CB8AC3E}">
        <p14:creationId xmlns:p14="http://schemas.microsoft.com/office/powerpoint/2010/main" val="671462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Title - Arial</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 Arial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3905508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Headline - Arial</a:t>
            </a:r>
          </a:p>
        </p:txBody>
      </p:sp>
      <p:sp>
        <p:nvSpPr>
          <p:cNvPr id="3" name="Content Placeholder 2"/>
          <p:cNvSpPr>
            <a:spLocks noGrp="1"/>
          </p:cNvSpPr>
          <p:nvPr>
            <p:ph idx="1" hasCustomPrompt="1"/>
          </p:nvPr>
        </p:nvSpPr>
        <p:spPr/>
        <p:txBody>
          <a:bodyPr/>
          <a:lstStyle>
            <a:lvl1pPr>
              <a:defRPr/>
            </a:lvl1pPr>
          </a:lstStyle>
          <a:p>
            <a:pPr lvl="0"/>
            <a:r>
              <a:rPr lang="en-US" dirty="0"/>
              <a:t>Body Copy – Times New Roman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37EA3A69-9499-457D-8D2E-DC776DAA4A9E}" type="datetime1">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685299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E0010560-9D52-45DC-A5D9-2EDD1CAF25A0}" type="datetime1">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35551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F4A4B8EF-528A-41C0-AA7F-58734378A49A}" type="datetime1">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169004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4" indent="0">
              <a:buNone/>
              <a:defRPr sz="1600">
                <a:solidFill>
                  <a:schemeClr val="tx1">
                    <a:tint val="75000"/>
                  </a:schemeClr>
                </a:solidFill>
              </a:defRPr>
            </a:lvl3pPr>
            <a:lvl4pPr marL="1370319" indent="0">
              <a:buNone/>
              <a:defRPr sz="1400">
                <a:solidFill>
                  <a:schemeClr val="tx1">
                    <a:tint val="75000"/>
                  </a:schemeClr>
                </a:solidFill>
              </a:defRPr>
            </a:lvl4pPr>
            <a:lvl5pPr marL="1827089" indent="0">
              <a:buNone/>
              <a:defRPr sz="1400">
                <a:solidFill>
                  <a:schemeClr val="tx1">
                    <a:tint val="75000"/>
                  </a:schemeClr>
                </a:solidFill>
              </a:defRPr>
            </a:lvl5pPr>
            <a:lvl6pPr marL="2283864" indent="0">
              <a:buNone/>
              <a:defRPr sz="1400">
                <a:solidFill>
                  <a:schemeClr val="tx1">
                    <a:tint val="75000"/>
                  </a:schemeClr>
                </a:solidFill>
              </a:defRPr>
            </a:lvl6pPr>
            <a:lvl7pPr marL="2740634" indent="0">
              <a:buNone/>
              <a:defRPr sz="1400">
                <a:solidFill>
                  <a:schemeClr val="tx1">
                    <a:tint val="75000"/>
                  </a:schemeClr>
                </a:solidFill>
              </a:defRPr>
            </a:lvl7pPr>
            <a:lvl8pPr marL="3197408"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12"/>
            <a:ext cx="2133600" cy="365125"/>
          </a:xfrm>
          <a:prstGeom prst="rect">
            <a:avLst/>
          </a:prstGeom>
        </p:spPr>
        <p:txBody>
          <a:bodyPr lIns="91354" tIns="45678" rIns="91354" bIns="45678"/>
          <a:lstStyle/>
          <a:p>
            <a:fld id="{5A051AEE-705A-465D-BC7E-872E3D8F6EA7}" type="datetime1">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p>
            <a:fld id="{A06393F5-DB89-4849-A5C8-2C2C3C06861C}" type="datetime1">
              <a:rPr lang="en-US" smtClean="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83614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p>
            <a:fld id="{0716F6BD-DA93-48D1-9848-7467600D0FEE}" type="datetime1">
              <a:rPr lang="en-US" smtClean="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2132141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p>
            <a:fld id="{8210C21A-0E2F-4EB6-BD5F-CF1F752847AA}" type="datetime1">
              <a:rPr lang="en-US" smtClean="0"/>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2024324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CD8B0B7D-27F4-4726-BF8F-47D4C144F933}" type="datetime1">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821407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1435D75D-F51E-4BD9-98A1-846D348A9C0B}" type="datetime1">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134925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6DF26740-63B7-4048-A92B-8F317E3ACEAB}" type="datetime1">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1312762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CDFAEC09-D26E-48A1-899D-F5577B050AD5}" type="datetime1">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2699178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extLst>
      <p:ext uri="{BB962C8B-B14F-4D97-AF65-F5344CB8AC3E}">
        <p14:creationId xmlns:p14="http://schemas.microsoft.com/office/powerpoint/2010/main" val="3037917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374936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87159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12"/>
            <a:ext cx="2133600" cy="365125"/>
          </a:xfrm>
          <a:prstGeom prst="rect">
            <a:avLst/>
          </a:prstGeom>
        </p:spPr>
        <p:txBody>
          <a:bodyPr lIns="91354" tIns="45678" rIns="91354" bIns="45678"/>
          <a:lstStyle/>
          <a:p>
            <a:fld id="{D2FA6023-BD73-49E3-A45D-60EBFBA7E4AE}" type="datetime1">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013972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579731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2165044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2244192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2836134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1263912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398940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p>
            <a:fld id="{2A0C97F1-DCE8-41B9-904B-C70B5455823B}"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a:p>
        </p:txBody>
      </p:sp>
    </p:spTree>
    <p:extLst>
      <p:ext uri="{BB962C8B-B14F-4D97-AF65-F5344CB8AC3E}">
        <p14:creationId xmlns:p14="http://schemas.microsoft.com/office/powerpoint/2010/main" val="78133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12"/>
            <a:ext cx="2133600" cy="365125"/>
          </a:xfrm>
          <a:prstGeom prst="rect">
            <a:avLst/>
          </a:prstGeom>
        </p:spPr>
        <p:txBody>
          <a:bodyPr lIns="91354" tIns="45678" rIns="91354" bIns="45678"/>
          <a:lstStyle/>
          <a:p>
            <a:fld id="{55F095F3-5257-4865-8ED2-7EFE75C33532}" type="datetime1">
              <a:rPr lang="en-US" smtClean="0"/>
              <a:pPr/>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12"/>
            <a:ext cx="2133600" cy="365125"/>
          </a:xfrm>
          <a:prstGeom prst="rect">
            <a:avLst/>
          </a:prstGeom>
        </p:spPr>
        <p:txBody>
          <a:bodyPr lIns="91354" tIns="45678" rIns="91354" bIns="45678"/>
          <a:lstStyle/>
          <a:p>
            <a:fld id="{5AEF8451-1E8D-43B8-893C-85A3C7469F23}" type="datetime1">
              <a:rPr lang="en-US" smtClean="0"/>
              <a:pPr/>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12"/>
            <a:ext cx="2133600" cy="365125"/>
          </a:xfrm>
          <a:prstGeom prst="rect">
            <a:avLst/>
          </a:prstGeom>
        </p:spPr>
        <p:txBody>
          <a:bodyPr lIns="91354" tIns="45678" rIns="91354" bIns="45678"/>
          <a:lstStyle/>
          <a:p>
            <a:fld id="{A3E13B05-5621-4B2F-B2F8-356972BACF7D}" type="datetime1">
              <a:rPr lang="en-US" smtClean="0"/>
              <a:pPr/>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12"/>
            <a:ext cx="2133600" cy="365125"/>
          </a:xfrm>
          <a:prstGeom prst="rect">
            <a:avLst/>
          </a:prstGeom>
        </p:spPr>
        <p:txBody>
          <a:bodyPr lIns="91354" tIns="45678" rIns="91354" bIns="45678"/>
          <a:lstStyle/>
          <a:p>
            <a:fld id="{25EC6F14-8C5E-4623-855D-35191A4B5BF7}" type="datetime1">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12"/>
            <a:ext cx="2133600" cy="365125"/>
          </a:xfrm>
          <a:prstGeom prst="rect">
            <a:avLst/>
          </a:prstGeom>
        </p:spPr>
        <p:txBody>
          <a:bodyPr lIns="91354" tIns="45678" rIns="91354" bIns="45678"/>
          <a:lstStyle/>
          <a:p>
            <a:fld id="{7DC9D5B1-BAD3-4739-82AE-07F75E29D555}" type="datetime1">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54" tIns="45678" rIns="91354" bIns="45678"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12"/>
            <a:ext cx="8229600" cy="4525963"/>
          </a:xfrm>
          <a:prstGeom prst="rect">
            <a:avLst/>
          </a:prstGeom>
        </p:spPr>
        <p:txBody>
          <a:bodyPr vert="horz" lIns="91354" tIns="45678" rIns="91354" bIns="4567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553213"/>
            <a:ext cx="2895600" cy="168275"/>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13"/>
            <a:ext cx="2133600" cy="168275"/>
          </a:xfrm>
          <a:prstGeom prst="rect">
            <a:avLst/>
          </a:prstGeom>
        </p:spPr>
        <p:txBody>
          <a:bodyPr vert="horz" lIns="91354" tIns="45678" rIns="91354" bIns="45678" rtlCol="0" anchor="ctr"/>
          <a:lstStyle>
            <a:lvl1pPr algn="r">
              <a:defRPr sz="1200">
                <a:solidFill>
                  <a:schemeClr val="tx1">
                    <a:tint val="75000"/>
                  </a:schemeClr>
                </a:solidFill>
              </a:defRPr>
            </a:lvl1pPr>
          </a:lstStyle>
          <a:p>
            <a:fld id="{6305453D-3CD3-4976-A000-9EC0DAD0A0DB}" type="slidenum">
              <a:rPr lang="en-US" smtClean="0"/>
              <a:pPr/>
              <a:t>‹#›</a:t>
            </a:fld>
            <a:endParaRPr lang="en-US" dirty="0"/>
          </a:p>
        </p:txBody>
      </p:sp>
      <p:pic>
        <p:nvPicPr>
          <p:cNvPr id="9" name="Picture 8" descr="AHS_H_PNG.png"/>
          <p:cNvPicPr>
            <a:picLocks noChangeAspect="1"/>
          </p:cNvPicPr>
          <p:nvPr/>
        </p:nvPicPr>
        <p:blipFill>
          <a:blip r:embed="rId13" cstate="print"/>
          <a:stretch>
            <a:fillRect/>
          </a:stretch>
        </p:blipFill>
        <p:spPr>
          <a:xfrm>
            <a:off x="460248" y="6211836"/>
            <a:ext cx="1981200" cy="459309"/>
          </a:xfrm>
          <a:prstGeom prst="rect">
            <a:avLst/>
          </a:prstGeom>
        </p:spPr>
      </p:pic>
      <p:cxnSp>
        <p:nvCxnSpPr>
          <p:cNvPr id="19" name="Straight Connector 18"/>
          <p:cNvCxnSpPr/>
          <p:nvPr/>
        </p:nvCxnSpPr>
        <p:spPr>
          <a:xfrm>
            <a:off x="2514600" y="6507480"/>
            <a:ext cx="6172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3544" rtl="0" eaLnBrk="1" latinLnBrk="0" hangingPunct="1">
        <a:spcBef>
          <a:spcPct val="0"/>
        </a:spcBef>
        <a:buNone/>
        <a:defRPr sz="4400" kern="1200">
          <a:solidFill>
            <a:srgbClr val="0081C6"/>
          </a:solidFill>
          <a:latin typeface="+mj-lt"/>
          <a:ea typeface="+mj-ea"/>
          <a:cs typeface="+mj-cs"/>
        </a:defRPr>
      </a:lvl1pPr>
    </p:titleStyle>
    <p:bodyStyle>
      <a:lvl1pPr marL="342579" indent="-342579" algn="l" defTabSz="91354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4" indent="-285482" algn="l" defTabSz="91354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2" indent="-228387" algn="l" defTabSz="91354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2"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4"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1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451100"/>
            <a:ext cx="82296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37325"/>
            <a:ext cx="2133600" cy="1841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fontAlgn="base">
              <a:spcBef>
                <a:spcPct val="0"/>
              </a:spcBef>
              <a:spcAft>
                <a:spcPct val="0"/>
              </a:spcAft>
              <a:defRPr/>
            </a:pPr>
            <a:endParaRPr lang="en-US" dirty="0">
              <a:cs typeface="Arial" pitchFamily="34" charset="0"/>
            </a:endParaRPr>
          </a:p>
        </p:txBody>
      </p:sp>
      <p:sp>
        <p:nvSpPr>
          <p:cNvPr id="5" name="Footer Placeholder 4"/>
          <p:cNvSpPr>
            <a:spLocks noGrp="1"/>
          </p:cNvSpPr>
          <p:nvPr>
            <p:ph type="ftr" sz="quarter" idx="3"/>
          </p:nvPr>
        </p:nvSpPr>
        <p:spPr>
          <a:xfrm>
            <a:off x="3124200" y="6537325"/>
            <a:ext cx="2895600" cy="18415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914400" fontAlgn="base">
              <a:spcBef>
                <a:spcPct val="0"/>
              </a:spcBef>
              <a:spcAft>
                <a:spcPct val="0"/>
              </a:spcAft>
              <a:defRPr/>
            </a:pPr>
            <a:endParaRPr lang="en-US" dirty="0">
              <a:cs typeface="Arial" pitchFamily="34" charset="0"/>
            </a:endParaRPr>
          </a:p>
        </p:txBody>
      </p:sp>
      <p:sp>
        <p:nvSpPr>
          <p:cNvPr id="6" name="Slide Number Placeholder 5"/>
          <p:cNvSpPr>
            <a:spLocks noGrp="1"/>
          </p:cNvSpPr>
          <p:nvPr>
            <p:ph type="sldNum" sz="quarter" idx="4"/>
          </p:nvPr>
        </p:nvSpPr>
        <p:spPr>
          <a:xfrm>
            <a:off x="6553200" y="6537325"/>
            <a:ext cx="2133600" cy="18415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defRPr/>
            </a:pPr>
            <a:fld id="{B1C28EE4-D9DD-4424-865D-EA696EBCA591}" type="slidenum">
              <a:rPr lang="en-US">
                <a:cs typeface="Arial" pitchFamily="34" charset="0"/>
              </a:rPr>
              <a:pPr defTabSz="914400" fontAlgn="base">
                <a:spcBef>
                  <a:spcPct val="0"/>
                </a:spcBef>
                <a:spcAft>
                  <a:spcPct val="0"/>
                </a:spcAft>
                <a:defRPr/>
              </a:pPr>
              <a:t>‹#›</a:t>
            </a:fld>
            <a:endParaRPr lang="en-US" dirty="0">
              <a:cs typeface="Arial" pitchFamily="34" charset="0"/>
            </a:endParaRPr>
          </a:p>
        </p:txBody>
      </p:sp>
    </p:spTree>
    <p:extLst>
      <p:ext uri="{BB962C8B-B14F-4D97-AF65-F5344CB8AC3E}">
        <p14:creationId xmlns:p14="http://schemas.microsoft.com/office/powerpoint/2010/main" val="6486984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spd="med"/>
  <p:hf hdr="0" ftr="0" dt="0"/>
  <p:txStyles>
    <p:titleStyle>
      <a:lvl1pPr algn="ctr" defTabSz="457200" rtl="0" eaLnBrk="0" fontAlgn="base" hangingPunct="0">
        <a:spcBef>
          <a:spcPct val="0"/>
        </a:spcBef>
        <a:spcAft>
          <a:spcPct val="0"/>
        </a:spcAft>
        <a:defRPr sz="4400" kern="1200">
          <a:solidFill>
            <a:srgbClr val="558ED5"/>
          </a:solidFill>
          <a:latin typeface="+mj-lt"/>
          <a:ea typeface="+mj-ea"/>
          <a:cs typeface="+mj-cs"/>
        </a:defRPr>
      </a:lvl1pPr>
      <a:lvl2pPr algn="ctr" defTabSz="457200" rtl="0" eaLnBrk="0" fontAlgn="base" hangingPunct="0">
        <a:spcBef>
          <a:spcPct val="0"/>
        </a:spcBef>
        <a:spcAft>
          <a:spcPct val="0"/>
        </a:spcAft>
        <a:defRPr sz="4400">
          <a:solidFill>
            <a:srgbClr val="558ED5"/>
          </a:solidFill>
          <a:latin typeface="Calibri" pitchFamily="34" charset="0"/>
        </a:defRPr>
      </a:lvl2pPr>
      <a:lvl3pPr algn="ctr" defTabSz="457200" rtl="0" eaLnBrk="0" fontAlgn="base" hangingPunct="0">
        <a:spcBef>
          <a:spcPct val="0"/>
        </a:spcBef>
        <a:spcAft>
          <a:spcPct val="0"/>
        </a:spcAft>
        <a:defRPr sz="4400">
          <a:solidFill>
            <a:srgbClr val="558ED5"/>
          </a:solidFill>
          <a:latin typeface="Calibri" pitchFamily="34" charset="0"/>
        </a:defRPr>
      </a:lvl3pPr>
      <a:lvl4pPr algn="ctr" defTabSz="457200" rtl="0" eaLnBrk="0" fontAlgn="base" hangingPunct="0">
        <a:spcBef>
          <a:spcPct val="0"/>
        </a:spcBef>
        <a:spcAft>
          <a:spcPct val="0"/>
        </a:spcAft>
        <a:defRPr sz="4400">
          <a:solidFill>
            <a:srgbClr val="558ED5"/>
          </a:solidFill>
          <a:latin typeface="Calibri" pitchFamily="34" charset="0"/>
        </a:defRPr>
      </a:lvl4pPr>
      <a:lvl5pPr algn="ctr" defTabSz="457200" rtl="0" eaLnBrk="0" fontAlgn="base" hangingPunct="0">
        <a:spcBef>
          <a:spcPct val="0"/>
        </a:spcBef>
        <a:spcAft>
          <a:spcPct val="0"/>
        </a:spcAft>
        <a:defRPr sz="4400">
          <a:solidFill>
            <a:srgbClr val="558ED5"/>
          </a:solidFill>
          <a:latin typeface="Calibri" pitchFamily="34" charset="0"/>
        </a:defRPr>
      </a:lvl5pPr>
      <a:lvl6pPr marL="457200" algn="ctr" defTabSz="457200" rtl="0" fontAlgn="base">
        <a:spcBef>
          <a:spcPct val="0"/>
        </a:spcBef>
        <a:spcAft>
          <a:spcPct val="0"/>
        </a:spcAft>
        <a:defRPr sz="4400">
          <a:solidFill>
            <a:srgbClr val="558ED5"/>
          </a:solidFill>
          <a:latin typeface="Calibri" pitchFamily="34" charset="0"/>
        </a:defRPr>
      </a:lvl6pPr>
      <a:lvl7pPr marL="914400" algn="ctr" defTabSz="457200" rtl="0" fontAlgn="base">
        <a:spcBef>
          <a:spcPct val="0"/>
        </a:spcBef>
        <a:spcAft>
          <a:spcPct val="0"/>
        </a:spcAft>
        <a:defRPr sz="4400">
          <a:solidFill>
            <a:srgbClr val="558ED5"/>
          </a:solidFill>
          <a:latin typeface="Calibri" pitchFamily="34" charset="0"/>
        </a:defRPr>
      </a:lvl7pPr>
      <a:lvl8pPr marL="1371600" algn="ctr" defTabSz="457200" rtl="0" fontAlgn="base">
        <a:spcBef>
          <a:spcPct val="0"/>
        </a:spcBef>
        <a:spcAft>
          <a:spcPct val="0"/>
        </a:spcAft>
        <a:defRPr sz="4400">
          <a:solidFill>
            <a:srgbClr val="558ED5"/>
          </a:solidFill>
          <a:latin typeface="Calibri" pitchFamily="34" charset="0"/>
        </a:defRPr>
      </a:lvl8pPr>
      <a:lvl9pPr marL="1828800" algn="ctr" defTabSz="457200" rtl="0" fontAlgn="base">
        <a:spcBef>
          <a:spcPct val="0"/>
        </a:spcBef>
        <a:spcAft>
          <a:spcPct val="0"/>
        </a:spcAft>
        <a:defRPr sz="4400">
          <a:solidFill>
            <a:srgbClr val="558ED5"/>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6305453D-3CD3-4976-A000-9EC0DAD0A0DB}" type="slidenum">
              <a:rPr lang="en-US" smtClean="0"/>
              <a:pPr/>
              <a:t>‹#›</a:t>
            </a:fld>
            <a:endParaRPr lang="en-US" dirty="0"/>
          </a:p>
        </p:txBody>
      </p:sp>
      <p:pic>
        <p:nvPicPr>
          <p:cNvPr id="9" name="Picture 8" descr="AHS_H_PNG.png"/>
          <p:cNvPicPr>
            <a:picLocks noChangeAspect="1"/>
          </p:cNvPicPr>
          <p:nvPr/>
        </p:nvPicPr>
        <p:blipFill>
          <a:blip r:embed="rId13" cstate="print"/>
          <a:stretch>
            <a:fillRect/>
          </a:stretch>
        </p:blipFill>
        <p:spPr>
          <a:xfrm>
            <a:off x="466778" y="6211824"/>
            <a:ext cx="1968139" cy="459309"/>
          </a:xfrm>
          <a:prstGeom prst="rect">
            <a:avLst/>
          </a:prstGeom>
        </p:spPr>
      </p:pic>
      <p:cxnSp>
        <p:nvCxnSpPr>
          <p:cNvPr id="19" name="Straight Connector 18"/>
          <p:cNvCxnSpPr/>
          <p:nvPr/>
        </p:nvCxnSpPr>
        <p:spPr>
          <a:xfrm>
            <a:off x="2514600" y="6507480"/>
            <a:ext cx="6172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23308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b="0" i="0" kern="1200">
          <a:solidFill>
            <a:srgbClr val="0081C6"/>
          </a:solidFill>
          <a:latin typeface="+mn-lt"/>
          <a:ea typeface="+mj-ea"/>
          <a:cs typeface="Helvetica"/>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a:ea typeface="+mn-ea"/>
          <a:cs typeface="Times New Roman"/>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a:ea typeface="+mn-ea"/>
          <a:cs typeface="Times New Roman"/>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a:ea typeface="+mn-ea"/>
          <a:cs typeface="Times New Roman"/>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6305453D-3CD3-4976-A000-9EC0DAD0A0DB}" type="slidenum">
              <a:rPr lang="en-US" smtClean="0"/>
              <a:pPr/>
              <a:t>‹#›</a:t>
            </a:fld>
            <a:endParaRPr lang="en-US"/>
          </a:p>
        </p:txBody>
      </p:sp>
      <p:pic>
        <p:nvPicPr>
          <p:cNvPr id="9" name="Picture 8" descr="AHS_H_PNG.png"/>
          <p:cNvPicPr>
            <a:picLocks noChangeAspect="1"/>
          </p:cNvPicPr>
          <p:nvPr userDrawn="1"/>
        </p:nvPicPr>
        <p:blipFill>
          <a:blip r:embed="rId13" cstate="print"/>
          <a:stretch>
            <a:fillRect/>
          </a:stretch>
        </p:blipFill>
        <p:spPr>
          <a:xfrm>
            <a:off x="466778" y="6211824"/>
            <a:ext cx="1968139" cy="459309"/>
          </a:xfrm>
          <a:prstGeom prst="rect">
            <a:avLst/>
          </a:prstGeom>
        </p:spPr>
      </p:pic>
      <p:cxnSp>
        <p:nvCxnSpPr>
          <p:cNvPr id="19" name="Straight Connector 18"/>
          <p:cNvCxnSpPr/>
          <p:nvPr userDrawn="1"/>
        </p:nvCxnSpPr>
        <p:spPr>
          <a:xfrm>
            <a:off x="2514600" y="6507480"/>
            <a:ext cx="6172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9026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rgbClr val="0081C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8839200" cy="1905000"/>
          </a:xfrm>
        </p:spPr>
        <p:txBody>
          <a:bodyPr>
            <a:noAutofit/>
          </a:bodyPr>
          <a:lstStyle/>
          <a:p>
            <a:r>
              <a:rPr lang="en-US" dirty="0">
                <a:latin typeface="+mn-lt"/>
              </a:rPr>
              <a:t>Board of Trustees Meeting</a:t>
            </a:r>
          </a:p>
        </p:txBody>
      </p:sp>
      <p:sp>
        <p:nvSpPr>
          <p:cNvPr id="3" name="Subtitle 2"/>
          <p:cNvSpPr>
            <a:spLocks noGrp="1"/>
          </p:cNvSpPr>
          <p:nvPr>
            <p:ph type="subTitle" idx="1"/>
          </p:nvPr>
        </p:nvSpPr>
        <p:spPr>
          <a:xfrm>
            <a:off x="1371600" y="3962400"/>
            <a:ext cx="6400800" cy="1752600"/>
          </a:xfrm>
        </p:spPr>
        <p:txBody>
          <a:bodyPr>
            <a:normAutofit/>
          </a:bodyPr>
          <a:lstStyle/>
          <a:p>
            <a:r>
              <a:rPr lang="en-US" dirty="0">
                <a:solidFill>
                  <a:schemeClr val="tx1"/>
                </a:solidFill>
              </a:rPr>
              <a:t>June 27, 2019</a:t>
            </a:r>
          </a:p>
          <a:p>
            <a:endParaRPr lang="en-US" dirty="0">
              <a:solidFill>
                <a:schemeClr val="tx1"/>
              </a:solidFill>
            </a:endParaRPr>
          </a:p>
        </p:txBody>
      </p:sp>
      <p:sp>
        <p:nvSpPr>
          <p:cNvPr id="4" name="Subtitle 2"/>
          <p:cNvSpPr txBox="1">
            <a:spLocks/>
          </p:cNvSpPr>
          <p:nvPr/>
        </p:nvSpPr>
        <p:spPr>
          <a:xfrm>
            <a:off x="1371600" y="49530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Audio Recording in Progress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ubtitle 2"/>
          <p:cNvSpPr txBox="1">
            <a:spLocks/>
          </p:cNvSpPr>
          <p:nvPr/>
        </p:nvSpPr>
        <p:spPr>
          <a:xfrm>
            <a:off x="1371600" y="762000"/>
            <a:ext cx="6400800" cy="8763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PLEASE USE MICROPHONE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9C8ECB-997E-442E-B487-6768767248A7}"/>
              </a:ext>
            </a:extLst>
          </p:cNvPr>
          <p:cNvPicPr>
            <a:picLocks noChangeAspect="1"/>
          </p:cNvPicPr>
          <p:nvPr/>
        </p:nvPicPr>
        <p:blipFill rotWithShape="1">
          <a:blip r:embed="rId3">
            <a:alphaModFix amt="50000"/>
            <a:extLst/>
          </a:blip>
          <a:srcRect l="11000" r="-2" b="-2"/>
          <a:stretch/>
        </p:blipFill>
        <p:spPr>
          <a:xfrm>
            <a:off x="20" y="1"/>
            <a:ext cx="9143980" cy="6857999"/>
          </a:xfrm>
          <a:prstGeom prst="rect">
            <a:avLst/>
          </a:prstGeom>
        </p:spPr>
      </p:pic>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defTabSz="914400">
              <a:lnSpc>
                <a:spcPct val="90000"/>
              </a:lnSpc>
            </a:pPr>
            <a:br>
              <a:rPr lang="en-US" sz="4700" i="1">
                <a:solidFill>
                  <a:srgbClr val="FFFFFF"/>
                </a:solidFill>
              </a:rPr>
            </a:br>
            <a:r>
              <a:rPr lang="en-US" sz="4700" i="1">
                <a:solidFill>
                  <a:srgbClr val="FFFFFF"/>
                </a:solidFill>
              </a:rPr>
              <a:t>President issues Executive Order on Hospital Pricing Transparency</a:t>
            </a:r>
          </a:p>
        </p:txBody>
      </p:sp>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6457950" y="6356350"/>
            <a:ext cx="2057400" cy="365125"/>
          </a:xfrm>
          <a:prstGeom prst="ellipse">
            <a:avLst/>
          </a:prstGeom>
        </p:spPr>
        <p:txBody>
          <a:bodyPr vert="horz" lIns="91440" tIns="45720" rIns="91440" bIns="45720" rtlCol="0" anchor="ctr">
            <a:normAutofit/>
          </a:bodyPr>
          <a:lstStyle/>
          <a:p>
            <a:pPr defTabSz="914400">
              <a:spcAft>
                <a:spcPts val="600"/>
              </a:spcAft>
              <a:defRPr/>
            </a:pPr>
            <a:fld id="{6305453D-3CD3-4976-A000-9EC0DAD0A0DB}" type="slidenum">
              <a:rPr lang="en-US" sz="1000">
                <a:solidFill>
                  <a:srgbClr val="FFFFFF"/>
                </a:solidFill>
                <a:latin typeface="Calibri" panose="020F0502020204030204"/>
              </a:rPr>
              <a:pPr defTabSz="914400">
                <a:spcAft>
                  <a:spcPts val="600"/>
                </a:spcAft>
                <a:defRPr/>
              </a:pPr>
              <a:t>10</a:t>
            </a:fld>
            <a:endParaRPr lang="en-US" sz="1000">
              <a:solidFill>
                <a:srgbClr val="FFFFFF"/>
              </a:solidFill>
              <a:latin typeface="Calibri" panose="020F0502020204030204"/>
            </a:endParaRPr>
          </a:p>
        </p:txBody>
      </p:sp>
    </p:spTree>
    <p:extLst>
      <p:ext uri="{BB962C8B-B14F-4D97-AF65-F5344CB8AC3E}">
        <p14:creationId xmlns:p14="http://schemas.microsoft.com/office/powerpoint/2010/main" val="11316115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defTabSz="914400">
              <a:lnSpc>
                <a:spcPct val="90000"/>
              </a:lnSpc>
            </a:pPr>
            <a:br>
              <a:rPr lang="en-US" sz="2400" i="1" dirty="0">
                <a:solidFill>
                  <a:schemeClr val="tx1"/>
                </a:solidFill>
              </a:rPr>
            </a:br>
            <a:r>
              <a:rPr lang="en-US" sz="2400" i="1" dirty="0">
                <a:solidFill>
                  <a:schemeClr val="tx1"/>
                </a:solidFill>
              </a:rPr>
              <a:t>Future of Physician Engagement and Partnership at AHS</a:t>
            </a:r>
          </a:p>
        </p:txBody>
      </p:sp>
      <p:pic>
        <p:nvPicPr>
          <p:cNvPr id="2" name="Picture 1">
            <a:extLst>
              <a:ext uri="{FF2B5EF4-FFF2-40B4-BE49-F238E27FC236}">
                <a16:creationId xmlns:a16="http://schemas.microsoft.com/office/drawing/2014/main" id="{577BD3A7-91CC-4887-93A0-6240D07C4648}"/>
              </a:ext>
            </a:extLst>
          </p:cNvPr>
          <p:cNvPicPr>
            <a:picLocks noChangeAspect="1"/>
          </p:cNvPicPr>
          <p:nvPr/>
        </p:nvPicPr>
        <p:blipFill rotWithShape="1">
          <a:blip r:embed="rId3"/>
          <a:srcRect t="12561" b="12532"/>
          <a:stretch/>
        </p:blipFill>
        <p:spPr>
          <a:xfrm>
            <a:off x="-2987" y="10"/>
            <a:ext cx="9143999" cy="4571990"/>
          </a:xfrm>
          <a:prstGeom prst="rect">
            <a:avLst/>
          </a:prstGeom>
        </p:spPr>
      </p:pic>
      <p:cxnSp>
        <p:nvCxnSpPr>
          <p:cNvPr id="51" name="Straight Connector 46">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6457950" y="6356350"/>
            <a:ext cx="2057400" cy="365125"/>
          </a:xfrm>
          <a:prstGeom prst="ellipse">
            <a:avLst/>
          </a:prstGeom>
        </p:spPr>
        <p:txBody>
          <a:bodyPr vert="horz" lIns="91440" tIns="45720" rIns="91440" bIns="45720" rtlCol="0" anchor="ctr">
            <a:normAutofit/>
          </a:bodyPr>
          <a:lstStyle/>
          <a:p>
            <a:pPr defTabSz="914400">
              <a:lnSpc>
                <a:spcPct val="90000"/>
              </a:lnSpc>
              <a:spcAft>
                <a:spcPts val="600"/>
              </a:spcAft>
              <a:defRPr/>
            </a:pPr>
            <a:fld id="{6305453D-3CD3-4976-A000-9EC0DAD0A0DB}" type="slidenum">
              <a:rPr lang="en-US">
                <a:solidFill>
                  <a:srgbClr val="FFFFFF">
                    <a:alpha val="80000"/>
                  </a:srgbClr>
                </a:solidFill>
                <a:latin typeface="Calibri" panose="020F0502020204030204"/>
              </a:rPr>
              <a:pPr defTabSz="914400">
                <a:lnSpc>
                  <a:spcPct val="90000"/>
                </a:lnSpc>
                <a:spcAft>
                  <a:spcPts val="600"/>
                </a:spcAft>
                <a:defRPr/>
              </a:pPr>
              <a:t>11</a:t>
            </a:fld>
            <a:endParaRPr lang="en-US">
              <a:solidFill>
                <a:srgbClr val="FFFFFF">
                  <a:alpha val="80000"/>
                </a:srgbClr>
              </a:solidFill>
              <a:latin typeface="Calibri" panose="020F0502020204030204"/>
            </a:endParaRPr>
          </a:p>
        </p:txBody>
      </p:sp>
    </p:spTree>
    <p:extLst>
      <p:ext uri="{BB962C8B-B14F-4D97-AF65-F5344CB8AC3E}">
        <p14:creationId xmlns:p14="http://schemas.microsoft.com/office/powerpoint/2010/main" val="7896057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96" y="274638"/>
            <a:ext cx="8557404" cy="1143000"/>
          </a:xfrm>
        </p:spPr>
        <p:txBody>
          <a:bodyPr>
            <a:normAutofit/>
          </a:bodyPr>
          <a:lstStyle/>
          <a:p>
            <a:r>
              <a:rPr lang="en-US" b="1" dirty="0"/>
              <a:t>		Project Update </a:t>
            </a:r>
          </a:p>
        </p:txBody>
      </p:sp>
      <p:pic>
        <p:nvPicPr>
          <p:cNvPr id="3" name="Content Placeholder 2">
            <a:extLst>
              <a:ext uri="{FF2B5EF4-FFF2-40B4-BE49-F238E27FC236}">
                <a16:creationId xmlns:a16="http://schemas.microsoft.com/office/drawing/2014/main" id="{1D9B63CF-D6BE-4BE5-B56C-2C9EF47034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3486" y="2159966"/>
            <a:ext cx="5463692" cy="3824584"/>
          </a:xfrm>
        </p:spPr>
      </p:pic>
      <p:pic>
        <p:nvPicPr>
          <p:cNvPr id="2" name="Picture 1">
            <a:extLst>
              <a:ext uri="{FF2B5EF4-FFF2-40B4-BE49-F238E27FC236}">
                <a16:creationId xmlns:a16="http://schemas.microsoft.com/office/drawing/2014/main" id="{75E06125-1757-4E06-8AF5-B35AEC8A67F4}"/>
              </a:ext>
            </a:extLst>
          </p:cNvPr>
          <p:cNvPicPr>
            <a:picLocks noChangeAspect="1"/>
          </p:cNvPicPr>
          <p:nvPr/>
        </p:nvPicPr>
        <p:blipFill>
          <a:blip r:embed="rId4"/>
          <a:stretch>
            <a:fillRect/>
          </a:stretch>
        </p:blipFill>
        <p:spPr>
          <a:xfrm>
            <a:off x="1181818" y="313274"/>
            <a:ext cx="2063779" cy="1550032"/>
          </a:xfrm>
          <a:prstGeom prst="rect">
            <a:avLst/>
          </a:prstGeom>
        </p:spPr>
      </p:pic>
    </p:spTree>
    <p:extLst>
      <p:ext uri="{BB962C8B-B14F-4D97-AF65-F5344CB8AC3E}">
        <p14:creationId xmlns:p14="http://schemas.microsoft.com/office/powerpoint/2010/main" val="220489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80C11-92C6-4BE9-8BDF-35339104C472}"/>
              </a:ext>
            </a:extLst>
          </p:cNvPr>
          <p:cNvPicPr>
            <a:picLocks noChangeAspect="1"/>
          </p:cNvPicPr>
          <p:nvPr/>
        </p:nvPicPr>
        <p:blipFill>
          <a:blip r:embed="rId2"/>
          <a:stretch>
            <a:fillRect/>
          </a:stretch>
        </p:blipFill>
        <p:spPr>
          <a:xfrm>
            <a:off x="1394460" y="41910"/>
            <a:ext cx="5265014" cy="6774180"/>
          </a:xfrm>
          <a:prstGeom prst="rect">
            <a:avLst/>
          </a:prstGeom>
        </p:spPr>
      </p:pic>
    </p:spTree>
    <p:extLst>
      <p:ext uri="{BB962C8B-B14F-4D97-AF65-F5344CB8AC3E}">
        <p14:creationId xmlns:p14="http://schemas.microsoft.com/office/powerpoint/2010/main" val="168055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26" r="2132"/>
          <a:stretch/>
        </p:blipFill>
        <p:spPr>
          <a:xfrm>
            <a:off x="-1" y="369262"/>
            <a:ext cx="9144001" cy="5263463"/>
          </a:xfrm>
          <a:prstGeom prst="rect">
            <a:avLst/>
          </a:prstGeom>
        </p:spPr>
      </p:pic>
      <p:sp>
        <p:nvSpPr>
          <p:cNvPr id="2" name="Rounded Rectangle 1"/>
          <p:cNvSpPr/>
          <p:nvPr/>
        </p:nvSpPr>
        <p:spPr>
          <a:xfrm>
            <a:off x="4536830" y="1355693"/>
            <a:ext cx="1517676" cy="4331457"/>
          </a:xfrm>
          <a:prstGeom prst="roundRect">
            <a:avLst/>
          </a:prstGeom>
          <a:noFill/>
          <a:ln w="508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Off-page Connector 4"/>
          <p:cNvSpPr/>
          <p:nvPr/>
        </p:nvSpPr>
        <p:spPr>
          <a:xfrm rot="16200000">
            <a:off x="-1005943" y="1019370"/>
            <a:ext cx="6548717" cy="4536831"/>
          </a:xfrm>
          <a:prstGeom prst="flowChartOffpage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1">
              <a:lnSpc>
                <a:spcPct val="150000"/>
              </a:lnSpc>
            </a:pPr>
            <a:r>
              <a:rPr lang="en-US" sz="2200" dirty="0">
                <a:solidFill>
                  <a:schemeClr val="bg1"/>
                </a:solidFill>
              </a:rPr>
              <a:t>TESTING (January 2019 – July 2019)</a:t>
            </a:r>
          </a:p>
          <a:p>
            <a:pPr marL="671513" lvl="1" indent="-214313">
              <a:lnSpc>
                <a:spcPct val="150000"/>
              </a:lnSpc>
              <a:buFont typeface="Arial" panose="020B0604020202020204" pitchFamily="34" charset="0"/>
              <a:buChar char="•"/>
            </a:pPr>
            <a:r>
              <a:rPr lang="en-US" dirty="0">
                <a:solidFill>
                  <a:schemeClr val="bg1"/>
                </a:solidFill>
              </a:rPr>
              <a:t>Complete robust testing</a:t>
            </a:r>
          </a:p>
          <a:p>
            <a:pPr marL="671513" lvl="1" indent="-214313">
              <a:lnSpc>
                <a:spcPct val="150000"/>
              </a:lnSpc>
              <a:buFont typeface="Arial" panose="020B0604020202020204" pitchFamily="34" charset="0"/>
              <a:buChar char="•"/>
            </a:pPr>
            <a:r>
              <a:rPr lang="en-US" dirty="0">
                <a:solidFill>
                  <a:schemeClr val="bg1"/>
                </a:solidFill>
              </a:rPr>
              <a:t>Begin go-live preparations </a:t>
            </a:r>
          </a:p>
          <a:p>
            <a:pPr marL="671513" lvl="1" indent="-214313">
              <a:lnSpc>
                <a:spcPct val="150000"/>
              </a:lnSpc>
              <a:buFont typeface="Arial" panose="020B0604020202020204" pitchFamily="34" charset="0"/>
              <a:buChar char="•"/>
            </a:pPr>
            <a:r>
              <a:rPr lang="en-US" dirty="0">
                <a:solidFill>
                  <a:schemeClr val="bg1"/>
                </a:solidFill>
              </a:rPr>
              <a:t>Complete preparations for training</a:t>
            </a:r>
          </a:p>
          <a:p>
            <a:pPr marL="671513" lvl="1" indent="-214313">
              <a:lnSpc>
                <a:spcPct val="150000"/>
              </a:lnSpc>
              <a:buFont typeface="Arial" panose="020B0604020202020204" pitchFamily="34" charset="0"/>
              <a:buChar char="•"/>
            </a:pPr>
            <a:r>
              <a:rPr lang="en-US" dirty="0">
                <a:solidFill>
                  <a:schemeClr val="bg1"/>
                </a:solidFill>
              </a:rPr>
              <a:t>Demonstrate final workflows during Workflow Walkthrough and other change management activities</a:t>
            </a:r>
          </a:p>
        </p:txBody>
      </p:sp>
    </p:spTree>
    <p:extLst>
      <p:ext uri="{BB962C8B-B14F-4D97-AF65-F5344CB8AC3E}">
        <p14:creationId xmlns:p14="http://schemas.microsoft.com/office/powerpoint/2010/main" val="352699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259" y="114300"/>
            <a:ext cx="8758517" cy="541020"/>
          </a:xfrm>
        </p:spPr>
        <p:txBody>
          <a:bodyPr>
            <a:noAutofit/>
          </a:bodyPr>
          <a:lstStyle/>
          <a:p>
            <a:r>
              <a:rPr lang="en-US" sz="3600" b="1" dirty="0"/>
              <a:t>Project Major Accomplishments </a:t>
            </a:r>
          </a:p>
        </p:txBody>
      </p:sp>
      <p:sp>
        <p:nvSpPr>
          <p:cNvPr id="6" name="Content Placeholder 5"/>
          <p:cNvSpPr>
            <a:spLocks noGrp="1"/>
          </p:cNvSpPr>
          <p:nvPr>
            <p:ph idx="1"/>
          </p:nvPr>
        </p:nvSpPr>
        <p:spPr>
          <a:xfrm>
            <a:off x="188259" y="739140"/>
            <a:ext cx="8681421" cy="5524499"/>
          </a:xfrm>
        </p:spPr>
        <p:txBody>
          <a:bodyPr>
            <a:normAutofit fontScale="25000" lnSpcReduction="20000"/>
          </a:bodyPr>
          <a:lstStyle/>
          <a:p>
            <a:pPr>
              <a:lnSpc>
                <a:spcPct val="120000"/>
              </a:lnSpc>
            </a:pPr>
            <a:r>
              <a:rPr lang="en-US" sz="5600" b="1" dirty="0">
                <a:latin typeface="Times New Roman" panose="02020603050405020304" pitchFamily="18" charset="0"/>
                <a:cs typeface="Times New Roman" panose="02020603050405020304" pitchFamily="18" charset="0"/>
              </a:rPr>
              <a:t>Testing Efforts:</a:t>
            </a:r>
          </a:p>
          <a:p>
            <a:pPr lvl="1">
              <a:lnSpc>
                <a:spcPct val="120000"/>
              </a:lnSpc>
            </a:pPr>
            <a:r>
              <a:rPr lang="en-US" sz="5600" dirty="0">
                <a:latin typeface="Times New Roman" panose="02020603050405020304" pitchFamily="18" charset="0"/>
                <a:cs typeface="Times New Roman" panose="02020603050405020304" pitchFamily="18" charset="0"/>
              </a:rPr>
              <a:t>Integrated Testing Pass 1 is over 80% complete</a:t>
            </a:r>
          </a:p>
          <a:p>
            <a:pPr lvl="1">
              <a:lnSpc>
                <a:spcPct val="120000"/>
              </a:lnSpc>
            </a:pPr>
            <a:r>
              <a:rPr lang="en-US" sz="5600" dirty="0">
                <a:latin typeface="Times New Roman" panose="02020603050405020304" pitchFamily="18" charset="0"/>
                <a:cs typeface="Times New Roman" panose="02020603050405020304" pitchFamily="18" charset="0"/>
              </a:rPr>
              <a:t>Round 2 with SME involvement is over 40% complete</a:t>
            </a:r>
          </a:p>
          <a:p>
            <a:pPr lvl="1">
              <a:lnSpc>
                <a:spcPct val="120000"/>
              </a:lnSpc>
            </a:pPr>
            <a:r>
              <a:rPr lang="en-US" sz="5600" dirty="0">
                <a:latin typeface="Times New Roman" panose="02020603050405020304" pitchFamily="18" charset="0"/>
                <a:cs typeface="Times New Roman" panose="02020603050405020304" pitchFamily="18" charset="0"/>
              </a:rPr>
              <a:t>Mapped Record Testing (MRT) effort is underway </a:t>
            </a:r>
          </a:p>
          <a:p>
            <a:pPr lvl="1">
              <a:lnSpc>
                <a:spcPct val="120000"/>
              </a:lnSpc>
            </a:pPr>
            <a:r>
              <a:rPr lang="en-US" sz="5600" dirty="0">
                <a:latin typeface="Times New Roman" panose="02020603050405020304" pitchFamily="18" charset="0"/>
                <a:cs typeface="Times New Roman" panose="02020603050405020304" pitchFamily="18" charset="0"/>
              </a:rPr>
              <a:t>Revenue Cycle Testing is in progress </a:t>
            </a:r>
          </a:p>
          <a:p>
            <a:pPr>
              <a:lnSpc>
                <a:spcPct val="120000"/>
              </a:lnSpc>
            </a:pPr>
            <a:r>
              <a:rPr lang="en-US" sz="5600" b="1" dirty="0">
                <a:latin typeface="Times New Roman" panose="02020603050405020304" pitchFamily="18" charset="0"/>
                <a:cs typeface="Times New Roman" panose="02020603050405020304" pitchFamily="18" charset="0"/>
              </a:rPr>
              <a:t>Training Efforts:</a:t>
            </a:r>
          </a:p>
          <a:p>
            <a:pPr lvl="1">
              <a:lnSpc>
                <a:spcPct val="120000"/>
              </a:lnSpc>
            </a:pPr>
            <a:r>
              <a:rPr lang="pt-BR" sz="5600" dirty="0"/>
              <a:t>Credentialed Training (CT) started as planned on June 17</a:t>
            </a:r>
          </a:p>
          <a:p>
            <a:pPr lvl="1">
              <a:lnSpc>
                <a:spcPct val="120000"/>
              </a:lnSpc>
            </a:pPr>
            <a:r>
              <a:rPr lang="pt-BR" sz="5600" dirty="0"/>
              <a:t>Specialists Training Specialists (STS) Training started on June 18</a:t>
            </a:r>
          </a:p>
          <a:p>
            <a:pPr lvl="1">
              <a:lnSpc>
                <a:spcPct val="120000"/>
              </a:lnSpc>
            </a:pPr>
            <a:r>
              <a:rPr lang="pt-BR" sz="5600" dirty="0"/>
              <a:t>Super User recruitment is complete (751 SUs identified), currently under validation </a:t>
            </a:r>
          </a:p>
          <a:p>
            <a:pPr lvl="1">
              <a:lnSpc>
                <a:spcPct val="120000"/>
              </a:lnSpc>
            </a:pPr>
            <a:r>
              <a:rPr lang="pt-BR" sz="5600" dirty="0"/>
              <a:t>Super User enrollment for traininig is at 70%</a:t>
            </a:r>
          </a:p>
          <a:p>
            <a:pPr lvl="1">
              <a:lnSpc>
                <a:spcPct val="120000"/>
              </a:lnSpc>
            </a:pPr>
            <a:r>
              <a:rPr lang="pt-BR" sz="5600" dirty="0"/>
              <a:t>End User Training registration for training is at 50% </a:t>
            </a:r>
          </a:p>
          <a:p>
            <a:pPr lvl="1">
              <a:lnSpc>
                <a:spcPct val="120000"/>
              </a:lnSpc>
            </a:pPr>
            <a:r>
              <a:rPr lang="pt-BR" sz="5600" dirty="0"/>
              <a:t>341 unique classes are provided with 1,590 of training sessions offered</a:t>
            </a:r>
            <a:endParaRPr lang="en-US" sz="5600" dirty="0"/>
          </a:p>
          <a:p>
            <a:pPr>
              <a:lnSpc>
                <a:spcPct val="120000"/>
              </a:lnSpc>
            </a:pPr>
            <a:r>
              <a:rPr lang="en-US" sz="5600" b="1" dirty="0">
                <a:latin typeface="Times New Roman" panose="02020603050405020304" pitchFamily="18" charset="0"/>
                <a:cs typeface="Times New Roman" panose="02020603050405020304" pitchFamily="18" charset="0"/>
              </a:rPr>
              <a:t>Project is favorable to budget</a:t>
            </a:r>
          </a:p>
          <a:p>
            <a:pPr>
              <a:lnSpc>
                <a:spcPct val="120000"/>
              </a:lnSpc>
            </a:pPr>
            <a:r>
              <a:rPr lang="en-US" sz="5600" b="1" dirty="0">
                <a:latin typeface="Times New Roman" panose="02020603050405020304" pitchFamily="18" charset="0"/>
                <a:cs typeface="Times New Roman" panose="02020603050405020304" pitchFamily="18" charset="0"/>
              </a:rPr>
              <a:t>Cutover </a:t>
            </a:r>
            <a:endParaRPr lang="en-US" sz="5600" dirty="0">
              <a:latin typeface="Times New Roman" panose="02020603050405020304" pitchFamily="18" charset="0"/>
              <a:cs typeface="Times New Roman" panose="02020603050405020304" pitchFamily="18" charset="0"/>
            </a:endParaRPr>
          </a:p>
          <a:p>
            <a:pPr lvl="1">
              <a:lnSpc>
                <a:spcPct val="120000"/>
              </a:lnSpc>
            </a:pPr>
            <a:r>
              <a:rPr lang="en-US" sz="5600" dirty="0">
                <a:latin typeface="Times New Roman" panose="02020603050405020304" pitchFamily="18" charset="0"/>
                <a:cs typeface="Times New Roman" panose="02020603050405020304" pitchFamily="18" charset="0"/>
              </a:rPr>
              <a:t>Dry Run dates are set: 7/30, 8/14 and 9/5</a:t>
            </a:r>
          </a:p>
          <a:p>
            <a:pPr lvl="1">
              <a:lnSpc>
                <a:spcPct val="120000"/>
              </a:lnSpc>
            </a:pPr>
            <a:r>
              <a:rPr lang="en-US" sz="5600" dirty="0">
                <a:latin typeface="Times New Roman" panose="02020603050405020304" pitchFamily="18" charset="0"/>
                <a:cs typeface="Times New Roman" panose="02020603050405020304" pitchFamily="18" charset="0"/>
              </a:rPr>
              <a:t>Cutover SME recruitment in progress</a:t>
            </a:r>
          </a:p>
          <a:p>
            <a:pPr>
              <a:lnSpc>
                <a:spcPct val="120000"/>
              </a:lnSpc>
            </a:pPr>
            <a:r>
              <a:rPr lang="en-US" sz="6000" b="1" dirty="0">
                <a:latin typeface="Times New Roman" panose="02020603050405020304" pitchFamily="18" charset="0"/>
                <a:cs typeface="Times New Roman" panose="02020603050405020304" pitchFamily="18" charset="0"/>
              </a:rPr>
              <a:t>Go Live and Activation:</a:t>
            </a:r>
          </a:p>
          <a:p>
            <a:pPr lvl="1">
              <a:lnSpc>
                <a:spcPct val="120000"/>
              </a:lnSpc>
            </a:pPr>
            <a:r>
              <a:rPr lang="en-US" sz="5600" dirty="0">
                <a:latin typeface="Times New Roman" panose="02020603050405020304" pitchFamily="18" charset="0"/>
                <a:cs typeface="Times New Roman" panose="02020603050405020304" pitchFamily="18" charset="0"/>
              </a:rPr>
              <a:t>Go-Live scheduling in progress</a:t>
            </a:r>
          </a:p>
          <a:p>
            <a:pPr lvl="1">
              <a:lnSpc>
                <a:spcPct val="120000"/>
              </a:lnSpc>
            </a:pPr>
            <a:r>
              <a:rPr lang="en-US" sz="5600" dirty="0">
                <a:latin typeface="Times New Roman" panose="02020603050405020304" pitchFamily="18" charset="0"/>
                <a:cs typeface="Times New Roman" panose="02020603050405020304" pitchFamily="18" charset="0"/>
              </a:rPr>
              <a:t>Command Center and satellite location build out in progress</a:t>
            </a:r>
          </a:p>
          <a:p>
            <a:pPr lvl="1">
              <a:lnSpc>
                <a:spcPct val="120000"/>
              </a:lnSpc>
            </a:pPr>
            <a:r>
              <a:rPr lang="en-US" sz="5600" dirty="0">
                <a:latin typeface="Times New Roman" panose="02020603050405020304" pitchFamily="18" charset="0"/>
                <a:cs typeface="Times New Roman" panose="02020603050405020304" pitchFamily="18" charset="0"/>
              </a:rPr>
              <a:t>Go-live logistics checklist being executed</a:t>
            </a:r>
          </a:p>
          <a:p>
            <a:pPr marL="457200" lvl="1" indent="0">
              <a:lnSpc>
                <a:spcPct val="120000"/>
              </a:lnSpc>
              <a:buNone/>
            </a:pPr>
            <a:r>
              <a:rPr lang="en-US" sz="60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31022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259" y="95794"/>
            <a:ext cx="8758517" cy="604962"/>
          </a:xfrm>
        </p:spPr>
        <p:txBody>
          <a:bodyPr>
            <a:noAutofit/>
          </a:bodyPr>
          <a:lstStyle/>
          <a:p>
            <a:r>
              <a:rPr lang="en-US" sz="3600" b="1" dirty="0"/>
              <a:t>Areas of Focus  </a:t>
            </a:r>
          </a:p>
        </p:txBody>
      </p:sp>
      <p:sp>
        <p:nvSpPr>
          <p:cNvPr id="6" name="Content Placeholder 5"/>
          <p:cNvSpPr>
            <a:spLocks noGrp="1"/>
          </p:cNvSpPr>
          <p:nvPr>
            <p:ph idx="1"/>
          </p:nvPr>
        </p:nvSpPr>
        <p:spPr>
          <a:xfrm>
            <a:off x="188260" y="777240"/>
            <a:ext cx="8559500" cy="5321410"/>
          </a:xfrm>
        </p:spPr>
        <p:txBody>
          <a:bodyPr>
            <a:normAutofit fontScale="25000" lnSpcReduction="20000"/>
          </a:bodyPr>
          <a:lstStyle/>
          <a:p>
            <a:pPr>
              <a:lnSpc>
                <a:spcPct val="120000"/>
              </a:lnSpc>
            </a:pPr>
            <a:endParaRPr lang="en-US" sz="8000" b="1" dirty="0">
              <a:latin typeface="Times New Roman" panose="02020603050405020304" pitchFamily="18" charset="0"/>
              <a:cs typeface="Times New Roman" panose="02020603050405020304" pitchFamily="18" charset="0"/>
            </a:endParaRPr>
          </a:p>
          <a:p>
            <a:pPr>
              <a:lnSpc>
                <a:spcPct val="120000"/>
              </a:lnSpc>
            </a:pPr>
            <a:r>
              <a:rPr lang="en-US" sz="8000" dirty="0">
                <a:latin typeface="Times New Roman" panose="02020603050405020304" pitchFamily="18" charset="0"/>
                <a:cs typeface="Times New Roman" panose="02020603050405020304" pitchFamily="18" charset="0"/>
              </a:rPr>
              <a:t>Technical Dress Rehearsal – print mapping mitigation in place for TDR to begin on July 8</a:t>
            </a:r>
          </a:p>
          <a:p>
            <a:pPr marL="0" indent="0">
              <a:lnSpc>
                <a:spcPct val="120000"/>
              </a:lnSpc>
              <a:buNone/>
            </a:pPr>
            <a:endParaRPr lang="en-US" sz="8000" dirty="0">
              <a:latin typeface="Times New Roman" panose="02020603050405020304" pitchFamily="18" charset="0"/>
              <a:cs typeface="Times New Roman" panose="02020603050405020304" pitchFamily="18" charset="0"/>
            </a:endParaRPr>
          </a:p>
          <a:p>
            <a:pPr>
              <a:lnSpc>
                <a:spcPct val="120000"/>
              </a:lnSpc>
            </a:pPr>
            <a:r>
              <a:rPr lang="en-US" sz="8000" dirty="0">
                <a:latin typeface="Times New Roman" panose="02020603050405020304" pitchFamily="18" charset="0"/>
                <a:cs typeface="Times New Roman" panose="02020603050405020304" pitchFamily="18" charset="0"/>
              </a:rPr>
              <a:t>Order Sets review is trending behind. Mitigation plan in place and will continue to monitor closely.</a:t>
            </a:r>
          </a:p>
          <a:p>
            <a:pPr marL="0" indent="0">
              <a:lnSpc>
                <a:spcPct val="120000"/>
              </a:lnSpc>
              <a:buNone/>
            </a:pPr>
            <a:endParaRPr lang="en-US" sz="8000" dirty="0">
              <a:latin typeface="Times New Roman" panose="02020603050405020304" pitchFamily="18" charset="0"/>
              <a:cs typeface="Times New Roman" panose="02020603050405020304" pitchFamily="18" charset="0"/>
            </a:endParaRPr>
          </a:p>
          <a:p>
            <a:pPr>
              <a:lnSpc>
                <a:spcPct val="120000"/>
              </a:lnSpc>
            </a:pPr>
            <a:r>
              <a:rPr lang="en-US" sz="8000" dirty="0">
                <a:latin typeface="Times New Roman" panose="02020603050405020304" pitchFamily="18" charset="0"/>
                <a:cs typeface="Times New Roman" panose="02020603050405020304" pitchFamily="18" charset="0"/>
              </a:rPr>
              <a:t>Integrated Testing is trending behind. Mitigation plan in place and will continue to monitor closely.</a:t>
            </a:r>
          </a:p>
          <a:p>
            <a:pPr>
              <a:lnSpc>
                <a:spcPct val="120000"/>
              </a:lnSpc>
            </a:pPr>
            <a:endParaRPr lang="en-US" sz="8000" dirty="0">
              <a:latin typeface="Times New Roman" panose="02020603050405020304" pitchFamily="18" charset="0"/>
              <a:cs typeface="Times New Roman" panose="02020603050405020304" pitchFamily="18" charset="0"/>
            </a:endParaRPr>
          </a:p>
          <a:p>
            <a:pPr>
              <a:lnSpc>
                <a:spcPct val="120000"/>
              </a:lnSpc>
            </a:pPr>
            <a:r>
              <a:rPr lang="en-US" sz="8000" dirty="0"/>
              <a:t>Review and confirm </a:t>
            </a:r>
            <a:r>
              <a:rPr lang="en-US" sz="8000"/>
              <a:t>key Long-Term </a:t>
            </a:r>
            <a:r>
              <a:rPr lang="en-US" sz="8000" dirty="0"/>
              <a:t>Care Billing workflows to ensure functionality and workflows are ready </a:t>
            </a:r>
            <a:r>
              <a:rPr lang="en-US" sz="8000"/>
              <a:t>for go-live.</a:t>
            </a:r>
            <a:endParaRPr lang="en-US" sz="8000" dirty="0"/>
          </a:p>
          <a:p>
            <a:pPr>
              <a:lnSpc>
                <a:spcPct val="120000"/>
              </a:lnSpc>
            </a:pPr>
            <a:endParaRPr lang="en-US" sz="8000" dirty="0">
              <a:latin typeface="Times New Roman" panose="02020603050405020304" pitchFamily="18" charset="0"/>
              <a:cs typeface="Times New Roman" panose="02020603050405020304" pitchFamily="18" charset="0"/>
            </a:endParaRPr>
          </a:p>
          <a:p>
            <a:pPr>
              <a:lnSpc>
                <a:spcPct val="120000"/>
              </a:lnSpc>
            </a:pPr>
            <a:endParaRPr lang="en-US" sz="8000" dirty="0">
              <a:latin typeface="Times New Roman" panose="02020603050405020304" pitchFamily="18" charset="0"/>
              <a:cs typeface="Times New Roman" panose="02020603050405020304" pitchFamily="18" charset="0"/>
            </a:endParaRPr>
          </a:p>
          <a:p>
            <a:pPr>
              <a:lnSpc>
                <a:spcPct val="120000"/>
              </a:lnSpc>
            </a:pPr>
            <a:endParaRPr lang="en-US" sz="8000" dirty="0">
              <a:latin typeface="Times New Roman" panose="02020603050405020304" pitchFamily="18" charset="0"/>
              <a:cs typeface="Times New Roman" panose="02020603050405020304" pitchFamily="18" charset="0"/>
            </a:endParaRPr>
          </a:p>
          <a:p>
            <a:pPr>
              <a:lnSpc>
                <a:spcPct val="120000"/>
              </a:lnSpc>
            </a:pPr>
            <a:endParaRPr lang="en-US" sz="8000" dirty="0">
              <a:latin typeface="Times New Roman" panose="02020603050405020304" pitchFamily="18" charset="0"/>
              <a:cs typeface="Times New Roman" panose="02020603050405020304" pitchFamily="18" charset="0"/>
            </a:endParaRPr>
          </a:p>
          <a:p>
            <a:pPr marL="0" indent="0">
              <a:lnSpc>
                <a:spcPct val="120000"/>
              </a:lnSpc>
              <a:buNone/>
            </a:pPr>
            <a:endParaRPr lang="en-US" sz="8000" dirty="0">
              <a:latin typeface="Times New Roman" panose="02020603050405020304" pitchFamily="18" charset="0"/>
              <a:cs typeface="Times New Roman" panose="02020603050405020304" pitchFamily="18" charset="0"/>
            </a:endParaRPr>
          </a:p>
          <a:p>
            <a:pPr>
              <a:lnSpc>
                <a:spcPct val="120000"/>
              </a:lnSpc>
            </a:pPr>
            <a:endParaRPr lang="en-US" sz="8000" dirty="0">
              <a:latin typeface="Times New Roman" panose="02020603050405020304" pitchFamily="18" charset="0"/>
              <a:cs typeface="Times New Roman" panose="02020603050405020304" pitchFamily="18" charset="0"/>
            </a:endParaRPr>
          </a:p>
          <a:p>
            <a:pPr marL="457200" lvl="1" indent="0">
              <a:lnSpc>
                <a:spcPct val="120000"/>
              </a:lnSpc>
              <a:buNone/>
            </a:pPr>
            <a:endParaRPr lang="pt-BR" sz="6400" dirty="0"/>
          </a:p>
          <a:p>
            <a:pPr lvl="1">
              <a:lnSpc>
                <a:spcPct val="120000"/>
              </a:lnSpc>
            </a:pPr>
            <a:endParaRPr lang="pt-BR" sz="6400" dirty="0"/>
          </a:p>
          <a:p>
            <a:pPr lvl="1">
              <a:lnSpc>
                <a:spcPct val="120000"/>
              </a:lnSpc>
            </a:pPr>
            <a:endParaRPr lang="en-US" sz="6400" dirty="0">
              <a:latin typeface="Times New Roman" panose="02020603050405020304" pitchFamily="18" charset="0"/>
              <a:cs typeface="Times New Roman" panose="02020603050405020304" pitchFamily="18" charset="0"/>
            </a:endParaRPr>
          </a:p>
          <a:p>
            <a:pPr marL="0" lvl="0" indent="0">
              <a:buNone/>
            </a:pPr>
            <a:endParaRPr lang="en-US" dirty="0">
              <a:latin typeface="Times New Roman" panose="02020603050405020304" pitchFamily="18" charset="0"/>
              <a:cs typeface="Times New Roman" panose="02020603050405020304" pitchFamily="18" charset="0"/>
            </a:endParaRPr>
          </a:p>
          <a:p>
            <a:pPr lvl="0"/>
            <a:endParaRPr lang="en-US" dirty="0"/>
          </a:p>
          <a:p>
            <a:pPr lvl="0"/>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02171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9338"/>
            <a:ext cx="8229600" cy="679268"/>
          </a:xfrm>
        </p:spPr>
        <p:txBody>
          <a:bodyPr>
            <a:normAutofit fontScale="90000"/>
          </a:bodyPr>
          <a:lstStyle/>
          <a:p>
            <a:r>
              <a:rPr lang="en-US" sz="4000" b="1" dirty="0">
                <a:solidFill>
                  <a:srgbClr val="0079B3"/>
                </a:solidFill>
              </a:rPr>
              <a:t>Focus for July</a:t>
            </a:r>
          </a:p>
        </p:txBody>
      </p:sp>
      <p:sp>
        <p:nvSpPr>
          <p:cNvPr id="3" name="Content Placeholder 2">
            <a:extLst>
              <a:ext uri="{FF2B5EF4-FFF2-40B4-BE49-F238E27FC236}">
                <a16:creationId xmlns:a16="http://schemas.microsoft.com/office/drawing/2014/main" id="{3456255D-A430-4599-B829-B5A2271478AB}"/>
              </a:ext>
            </a:extLst>
          </p:cNvPr>
          <p:cNvSpPr>
            <a:spLocks noGrp="1"/>
          </p:cNvSpPr>
          <p:nvPr>
            <p:ph idx="1"/>
          </p:nvPr>
        </p:nvSpPr>
        <p:spPr>
          <a:xfrm>
            <a:off x="251459" y="937260"/>
            <a:ext cx="8557261" cy="5288728"/>
          </a:xfrm>
        </p:spPr>
        <p:txBody>
          <a:bodyPr>
            <a:normAutofit/>
          </a:bodyPr>
          <a:lstStyle/>
          <a:p>
            <a:pPr marL="502920">
              <a:spcAft>
                <a:spcPts val="600"/>
              </a:spcAft>
            </a:pPr>
            <a:r>
              <a:rPr lang="en-US" sz="2000" dirty="0"/>
              <a:t>Complete Integrated Testing Pass 2 and MRT (Mapped Record Testing)</a:t>
            </a:r>
          </a:p>
          <a:p>
            <a:pPr marL="502920">
              <a:spcAft>
                <a:spcPts val="600"/>
              </a:spcAft>
            </a:pPr>
            <a:r>
              <a:rPr lang="en-US" sz="2000" dirty="0">
                <a:latin typeface="Times New Roman" panose="02020603050405020304" pitchFamily="18" charset="0"/>
                <a:cs typeface="Times New Roman" panose="02020603050405020304" pitchFamily="18" charset="0"/>
              </a:rPr>
              <a:t>Complete Training for Specialist Trainers  &amp; </a:t>
            </a:r>
            <a:r>
              <a:rPr lang="en-US" sz="2000" dirty="0"/>
              <a:t>Credentialed Trainers </a:t>
            </a:r>
          </a:p>
          <a:p>
            <a:pPr marL="502920">
              <a:spcAft>
                <a:spcPts val="600"/>
              </a:spcAft>
            </a:pPr>
            <a:r>
              <a:rPr lang="en-US" sz="2000" dirty="0"/>
              <a:t>Super User Training begins on July 29 </a:t>
            </a:r>
          </a:p>
          <a:p>
            <a:pPr marL="502920">
              <a:spcAft>
                <a:spcPts val="600"/>
              </a:spcAft>
            </a:pPr>
            <a:r>
              <a:rPr lang="en-US" sz="2000" dirty="0"/>
              <a:t>TDR – Technical Dress Rehearsal execution in progress </a:t>
            </a:r>
          </a:p>
          <a:p>
            <a:pPr marL="502920">
              <a:spcAft>
                <a:spcPts val="600"/>
              </a:spcAft>
            </a:pPr>
            <a:r>
              <a:rPr lang="en-US" sz="2000" dirty="0"/>
              <a:t>Conduct GLRA 30 day on July 31</a:t>
            </a:r>
          </a:p>
          <a:p>
            <a:pPr marL="502920">
              <a:spcAft>
                <a:spcPts val="600"/>
              </a:spcAft>
            </a:pPr>
            <a:r>
              <a:rPr lang="en-US" sz="2000" dirty="0"/>
              <a:t>Continue Order Sets build, review and approval </a:t>
            </a:r>
          </a:p>
          <a:p>
            <a:pPr marL="502920">
              <a:spcAft>
                <a:spcPts val="600"/>
              </a:spcAft>
            </a:pPr>
            <a:r>
              <a:rPr lang="en-US" sz="2000" dirty="0"/>
              <a:t>Prepare for Scenario Based Testing (SBT) and Workflow Walkthrough that will be taking place in July </a:t>
            </a:r>
          </a:p>
          <a:p>
            <a:pPr marL="502920">
              <a:spcAft>
                <a:spcPts val="600"/>
              </a:spcAft>
            </a:pPr>
            <a:r>
              <a:rPr lang="en-US" sz="2000" dirty="0"/>
              <a:t>Continue Cutover Activities</a:t>
            </a:r>
          </a:p>
          <a:p>
            <a:pPr marL="502920">
              <a:spcAft>
                <a:spcPts val="600"/>
              </a:spcAft>
            </a:pPr>
            <a:r>
              <a:rPr lang="en-US" sz="2000" dirty="0"/>
              <a:t>Continue working on Go-Live Planning and Activation </a:t>
            </a:r>
          </a:p>
          <a:p>
            <a:pPr indent="-182880">
              <a:spcAft>
                <a:spcPts val="600"/>
              </a:spcAft>
            </a:pPr>
            <a:endParaRPr lang="en-US" sz="2000" dirty="0">
              <a:latin typeface="Times New Roman" panose="02020603050405020304" pitchFamily="18" charset="0"/>
              <a:cs typeface="Times New Roman" panose="02020603050405020304" pitchFamily="18" charset="0"/>
            </a:endParaRPr>
          </a:p>
          <a:p>
            <a:pPr indent="-182880">
              <a:spcAft>
                <a:spcPts val="600"/>
              </a:spcAft>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indent="-182880">
              <a:spcAft>
                <a:spcPts val="600"/>
              </a:spcAft>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426117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E4753-4F83-4B2D-955E-E9E4AB875D04}"/>
              </a:ext>
            </a:extLst>
          </p:cNvPr>
          <p:cNvPicPr>
            <a:picLocks noChangeAspect="1"/>
          </p:cNvPicPr>
          <p:nvPr/>
        </p:nvPicPr>
        <p:blipFill>
          <a:blip r:embed="rId3"/>
          <a:stretch>
            <a:fillRect/>
          </a:stretch>
        </p:blipFill>
        <p:spPr>
          <a:xfrm>
            <a:off x="2164081" y="211159"/>
            <a:ext cx="5013960" cy="6301607"/>
          </a:xfrm>
          <a:prstGeom prst="rect">
            <a:avLst/>
          </a:prstGeom>
        </p:spPr>
      </p:pic>
    </p:spTree>
    <p:extLst>
      <p:ext uri="{BB962C8B-B14F-4D97-AF65-F5344CB8AC3E}">
        <p14:creationId xmlns:p14="http://schemas.microsoft.com/office/powerpoint/2010/main" val="259288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ormAutofit fontScale="90000"/>
          </a:bodyPr>
          <a:lstStyle/>
          <a:p>
            <a:r>
              <a:rPr lang="en-US" dirty="0"/>
              <a:t>CEO Report</a:t>
            </a:r>
            <a:br>
              <a:rPr lang="en-US" dirty="0"/>
            </a:br>
            <a:r>
              <a:rPr lang="en-US" dirty="0" err="1"/>
              <a:t>june</a:t>
            </a:r>
            <a:r>
              <a:rPr lang="en-US" dirty="0"/>
              <a:t> 27, 2019</a:t>
            </a:r>
            <a:br>
              <a:rPr lang="en-US" dirty="0"/>
            </a:br>
            <a:endParaRPr lang="en-US" dirty="0"/>
          </a:p>
        </p:txBody>
      </p:sp>
      <p:sp>
        <p:nvSpPr>
          <p:cNvPr id="3" name="Text Placeholder 2"/>
          <p:cNvSpPr>
            <a:spLocks noGrp="1"/>
          </p:cNvSpPr>
          <p:nvPr>
            <p:ph type="body" idx="1"/>
          </p:nvPr>
        </p:nvSpPr>
        <p:spPr/>
        <p:txBody>
          <a:bodyPr/>
          <a:lstStyle/>
          <a:p>
            <a:r>
              <a:rPr lang="en-US" dirty="0"/>
              <a:t>AHS Board of Trustees Meeting</a:t>
            </a:r>
          </a:p>
        </p:txBody>
      </p:sp>
      <p:sp>
        <p:nvSpPr>
          <p:cNvPr id="4" name="Slide Number Placeholder 3"/>
          <p:cNvSpPr>
            <a:spLocks noGrp="1"/>
          </p:cNvSpPr>
          <p:nvPr>
            <p:ph type="sldNum" sz="quarter" idx="12"/>
          </p:nvPr>
        </p:nvSpPr>
        <p:spPr/>
        <p:txBody>
          <a:bodyPr/>
          <a:lstStyle/>
          <a:p>
            <a:fld id="{6305453D-3CD3-4976-A000-9EC0DAD0A0DB}" type="slidenum">
              <a:rPr lang="en-US" smtClean="0"/>
              <a:pPr/>
              <a:t>19</a:t>
            </a:fld>
            <a:endParaRPr lang="en-US" dirty="0"/>
          </a:p>
        </p:txBody>
      </p:sp>
    </p:spTree>
    <p:extLst>
      <p:ext uri="{BB962C8B-B14F-4D97-AF65-F5344CB8AC3E}">
        <p14:creationId xmlns:p14="http://schemas.microsoft.com/office/powerpoint/2010/main" val="230087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ormAutofit fontScale="90000"/>
          </a:bodyPr>
          <a:lstStyle/>
          <a:p>
            <a:r>
              <a:rPr lang="en-US" dirty="0"/>
              <a:t>CEO Report</a:t>
            </a:r>
            <a:br>
              <a:rPr lang="en-US" dirty="0"/>
            </a:br>
            <a:r>
              <a:rPr lang="en-US" dirty="0"/>
              <a:t>JUNE 27, 2019</a:t>
            </a:r>
            <a:br>
              <a:rPr lang="en-US" dirty="0"/>
            </a:br>
            <a:endParaRPr lang="en-US" dirty="0"/>
          </a:p>
        </p:txBody>
      </p:sp>
      <p:sp>
        <p:nvSpPr>
          <p:cNvPr id="3" name="Text Placeholder 2"/>
          <p:cNvSpPr>
            <a:spLocks noGrp="1"/>
          </p:cNvSpPr>
          <p:nvPr>
            <p:ph type="body" idx="1"/>
          </p:nvPr>
        </p:nvSpPr>
        <p:spPr/>
        <p:txBody>
          <a:bodyPr/>
          <a:lstStyle/>
          <a:p>
            <a:r>
              <a:rPr lang="en-US" dirty="0"/>
              <a:t>AHS Board of Trustees Meeting</a:t>
            </a:r>
          </a:p>
        </p:txBody>
      </p:sp>
      <p:sp>
        <p:nvSpPr>
          <p:cNvPr id="4" name="Slide Number Placeholder 3"/>
          <p:cNvSpPr>
            <a:spLocks noGrp="1"/>
          </p:cNvSpPr>
          <p:nvPr>
            <p:ph type="sldNum" sz="quarter" idx="12"/>
          </p:nvPr>
        </p:nvSpPr>
        <p:spPr/>
        <p:txBody>
          <a:bodyPr/>
          <a:lstStyle/>
          <a:p>
            <a:fld id="{6305453D-3CD3-4976-A000-9EC0DAD0A0DB}" type="slidenum">
              <a:rPr lang="en-US" smtClean="0"/>
              <a:pPr/>
              <a:t>2</a:t>
            </a:fld>
            <a:endParaRPr lang="en-US" dirty="0"/>
          </a:p>
        </p:txBody>
      </p:sp>
    </p:spTree>
    <p:extLst>
      <p:ext uri="{BB962C8B-B14F-4D97-AF65-F5344CB8AC3E}">
        <p14:creationId xmlns:p14="http://schemas.microsoft.com/office/powerpoint/2010/main" val="8801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8839200" cy="1905000"/>
          </a:xfrm>
        </p:spPr>
        <p:txBody>
          <a:bodyPr>
            <a:noAutofit/>
          </a:bodyPr>
          <a:lstStyle/>
          <a:p>
            <a:r>
              <a:rPr lang="en-US" dirty="0">
                <a:latin typeface="+mn-lt"/>
              </a:rPr>
              <a:t>Board of Trustees Meeting</a:t>
            </a:r>
          </a:p>
        </p:txBody>
      </p:sp>
      <p:sp>
        <p:nvSpPr>
          <p:cNvPr id="3" name="Subtitle 2"/>
          <p:cNvSpPr>
            <a:spLocks noGrp="1"/>
          </p:cNvSpPr>
          <p:nvPr>
            <p:ph type="subTitle" idx="1"/>
          </p:nvPr>
        </p:nvSpPr>
        <p:spPr>
          <a:xfrm>
            <a:off x="1371600" y="3962400"/>
            <a:ext cx="6400800" cy="1752600"/>
          </a:xfrm>
        </p:spPr>
        <p:txBody>
          <a:bodyPr>
            <a:normAutofit/>
          </a:bodyPr>
          <a:lstStyle/>
          <a:p>
            <a:r>
              <a:rPr lang="en-US" dirty="0">
                <a:solidFill>
                  <a:schemeClr val="tx1"/>
                </a:solidFill>
              </a:rPr>
              <a:t>JUNE 27, 2019</a:t>
            </a:r>
          </a:p>
          <a:p>
            <a:endParaRPr lang="en-US" dirty="0">
              <a:solidFill>
                <a:schemeClr val="tx1"/>
              </a:solidFill>
            </a:endParaRPr>
          </a:p>
        </p:txBody>
      </p:sp>
      <p:sp>
        <p:nvSpPr>
          <p:cNvPr id="4" name="Subtitle 2"/>
          <p:cNvSpPr txBox="1">
            <a:spLocks/>
          </p:cNvSpPr>
          <p:nvPr/>
        </p:nvSpPr>
        <p:spPr>
          <a:xfrm>
            <a:off x="1371600" y="49530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Audio Recording in Progress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ubtitle 2"/>
          <p:cNvSpPr txBox="1">
            <a:spLocks/>
          </p:cNvSpPr>
          <p:nvPr/>
        </p:nvSpPr>
        <p:spPr>
          <a:xfrm>
            <a:off x="1371600" y="762000"/>
            <a:ext cx="6400800" cy="8763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Arial"/>
                <a:ea typeface="+mn-ea"/>
                <a:cs typeface="+mn-cs"/>
              </a:rPr>
              <a:t>PLEASE USE MICROPHONE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a:t>Updates</a:t>
            </a:r>
            <a:br>
              <a:rPr lang="en-US"/>
            </a:br>
            <a:endParaRPr lang="en-US"/>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6305453D-3CD3-4976-A000-9EC0DAD0A0DB}" type="slidenum">
              <a:rPr lang="en-US"/>
              <a:pPr>
                <a:spcAft>
                  <a:spcPts val="600"/>
                </a:spcAft>
              </a:pPr>
              <a:t>3</a:t>
            </a:fld>
            <a:endParaRPr lang="en-US"/>
          </a:p>
        </p:txBody>
      </p:sp>
      <p:graphicFrame>
        <p:nvGraphicFramePr>
          <p:cNvPr id="6" name="Text Placeholder 2">
            <a:extLst>
              <a:ext uri="{FF2B5EF4-FFF2-40B4-BE49-F238E27FC236}">
                <a16:creationId xmlns:a16="http://schemas.microsoft.com/office/drawing/2014/main" id="{35A9791C-D8E6-4576-95FD-24C1A39ACA35}"/>
              </a:ext>
            </a:extLst>
          </p:cNvPr>
          <p:cNvGraphicFramePr>
            <a:graphicFrameLocks noGrp="1"/>
          </p:cNvGraphicFramePr>
          <p:nvPr>
            <p:ph idx="1"/>
            <p:extLst>
              <p:ext uri="{D42A27DB-BD31-4B8C-83A1-F6EECF244321}">
                <p14:modId xmlns:p14="http://schemas.microsoft.com/office/powerpoint/2010/main" val="248202758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044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lstStyle/>
          <a:p>
            <a:r>
              <a:rPr lang="en-US" dirty="0"/>
              <a:t>Performance dashboard</a:t>
            </a:r>
            <a:br>
              <a:rPr lang="en-US" dirty="0"/>
            </a:br>
            <a:endParaRPr lang="en-US" dirty="0"/>
          </a:p>
        </p:txBody>
      </p:sp>
      <p:sp>
        <p:nvSpPr>
          <p:cNvPr id="3" name="Text Placeholder 2"/>
          <p:cNvSpPr>
            <a:spLocks noGrp="1"/>
          </p:cNvSpPr>
          <p:nvPr>
            <p:ph type="body" idx="1"/>
          </p:nvPr>
        </p:nvSpPr>
        <p:spPr/>
        <p:txBody>
          <a:bodyPr/>
          <a:lstStyle/>
          <a:p>
            <a:r>
              <a:rPr lang="en-US" dirty="0"/>
              <a:t>AHS OPERATIONAL PLAN FY 2019</a:t>
            </a:r>
          </a:p>
        </p:txBody>
      </p:sp>
      <p:sp>
        <p:nvSpPr>
          <p:cNvPr id="4" name="Slide Number Placeholder 3"/>
          <p:cNvSpPr>
            <a:spLocks noGrp="1"/>
          </p:cNvSpPr>
          <p:nvPr>
            <p:ph type="sldNum" sz="quarter" idx="12"/>
          </p:nvPr>
        </p:nvSpPr>
        <p:spPr/>
        <p:txBody>
          <a:bodyPr/>
          <a:lstStyle/>
          <a:p>
            <a:fld id="{6305453D-3CD3-4976-A000-9EC0DAD0A0DB}" type="slidenum">
              <a:rPr lang="en-US" smtClean="0"/>
              <a:pPr/>
              <a:t>4</a:t>
            </a:fld>
            <a:endParaRPr lang="en-US" dirty="0"/>
          </a:p>
        </p:txBody>
      </p:sp>
    </p:spTree>
    <p:extLst>
      <p:ext uri="{BB962C8B-B14F-4D97-AF65-F5344CB8AC3E}">
        <p14:creationId xmlns:p14="http://schemas.microsoft.com/office/powerpoint/2010/main" val="17257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ECB39A-F0BC-45DE-8E1A-DB54FC64C4AF}"/>
              </a:ext>
            </a:extLst>
          </p:cNvPr>
          <p:cNvPicPr>
            <a:picLocks noChangeAspect="1"/>
          </p:cNvPicPr>
          <p:nvPr/>
        </p:nvPicPr>
        <p:blipFill>
          <a:blip r:embed="rId3"/>
          <a:stretch>
            <a:fillRect/>
          </a:stretch>
        </p:blipFill>
        <p:spPr>
          <a:xfrm>
            <a:off x="630275" y="643467"/>
            <a:ext cx="7883449" cy="5571066"/>
          </a:xfrm>
          <a:prstGeom prst="rect">
            <a:avLst/>
          </a:prstGeom>
        </p:spPr>
      </p:pic>
      <p:sp>
        <p:nvSpPr>
          <p:cNvPr id="4" name="Slide Number Placeholder 3">
            <a:extLst>
              <a:ext uri="{FF2B5EF4-FFF2-40B4-BE49-F238E27FC236}">
                <a16:creationId xmlns:a16="http://schemas.microsoft.com/office/drawing/2014/main" id="{EED22F05-F483-4CA1-B863-DF725FED5C9E}"/>
              </a:ext>
            </a:extLst>
          </p:cNvPr>
          <p:cNvSpPr>
            <a:spLocks noGrp="1"/>
          </p:cNvSpPr>
          <p:nvPr>
            <p:ph type="sldNum" sz="quarter" idx="12"/>
          </p:nvPr>
        </p:nvSpPr>
        <p:spPr>
          <a:xfrm>
            <a:off x="6457950" y="6356350"/>
            <a:ext cx="2057400" cy="365125"/>
          </a:xfrm>
        </p:spPr>
        <p:txBody>
          <a:bodyPr>
            <a:normAutofit/>
          </a:bodyPr>
          <a:lstStyle/>
          <a:p>
            <a:pPr>
              <a:spcAft>
                <a:spcPts val="600"/>
              </a:spcAft>
            </a:pPr>
            <a:fld id="{6305453D-3CD3-4976-A000-9EC0DAD0A0DB}"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234512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algn="ctr" defTabSz="914400">
              <a:lnSpc>
                <a:spcPct val="90000"/>
              </a:lnSpc>
            </a:pPr>
            <a:r>
              <a:rPr lang="en-US" sz="4200" kern="1200">
                <a:solidFill>
                  <a:srgbClr val="FFFFFF"/>
                </a:solidFill>
                <a:latin typeface="+mj-lt"/>
                <a:ea typeface="+mj-ea"/>
                <a:cs typeface="+mj-cs"/>
              </a:rPr>
              <a:t>System UpdATEs</a:t>
            </a:r>
            <a:br>
              <a:rPr lang="en-US" sz="4200" kern="1200">
                <a:solidFill>
                  <a:srgbClr val="FFFFFF"/>
                </a:solidFill>
                <a:latin typeface="+mj-lt"/>
                <a:ea typeface="+mj-ea"/>
                <a:cs typeface="+mj-cs"/>
              </a:rPr>
            </a:br>
            <a:endParaRPr lang="en-US" sz="4200" kern="1200">
              <a:solidFill>
                <a:srgbClr val="FFFFFF"/>
              </a:solidFill>
              <a:latin typeface="+mj-lt"/>
              <a:ea typeface="+mj-ea"/>
              <a:cs typeface="+mj-cs"/>
            </a:endParaRP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52C388-BD3A-453E-8A44-AB9793D821DB}"/>
              </a:ext>
            </a:extLst>
          </p:cNvPr>
          <p:cNvPicPr>
            <a:picLocks noChangeAspect="1"/>
          </p:cNvPicPr>
          <p:nvPr/>
        </p:nvPicPr>
        <p:blipFill>
          <a:blip r:embed="rId3"/>
          <a:stretch>
            <a:fillRect/>
          </a:stretch>
        </p:blipFill>
        <p:spPr>
          <a:xfrm>
            <a:off x="3865366" y="1578616"/>
            <a:ext cx="4915159" cy="3708710"/>
          </a:xfrm>
          <a:prstGeom prst="rect">
            <a:avLst/>
          </a:prstGeom>
        </p:spPr>
      </p:pic>
      <p:sp>
        <p:nvSpPr>
          <p:cNvPr id="4" name="Slide Number Placeholder 3"/>
          <p:cNvSpPr>
            <a:spLocks noGrp="1"/>
          </p:cNvSpPr>
          <p:nvPr>
            <p:ph type="sldNum" sz="quarter" idx="12"/>
          </p:nvPr>
        </p:nvSpPr>
        <p:spPr>
          <a:xfrm>
            <a:off x="7493266" y="6356350"/>
            <a:ext cx="1022083" cy="365125"/>
          </a:xfrm>
        </p:spPr>
        <p:txBody>
          <a:bodyPr vert="horz" lIns="91440" tIns="45720" rIns="91440" bIns="45720" rtlCol="0" anchor="ctr">
            <a:normAutofit/>
          </a:bodyPr>
          <a:lstStyle/>
          <a:p>
            <a:pPr defTabSz="914400">
              <a:spcAft>
                <a:spcPts val="600"/>
              </a:spcAft>
              <a:defRPr/>
            </a:pPr>
            <a:fld id="{6305453D-3CD3-4976-A000-9EC0DAD0A0DB}" type="slidenum">
              <a:rPr lang="en-US">
                <a:solidFill>
                  <a:srgbClr val="595959"/>
                </a:solidFill>
              </a:rPr>
              <a:pPr defTabSz="914400">
                <a:spcAft>
                  <a:spcPts val="600"/>
                </a:spcAft>
                <a:defRPr/>
              </a:pPr>
              <a:t>6</a:t>
            </a:fld>
            <a:endParaRPr lang="en-US">
              <a:solidFill>
                <a:srgbClr val="595959"/>
              </a:solidFill>
            </a:endParaRPr>
          </a:p>
        </p:txBody>
      </p:sp>
    </p:spTree>
    <p:extLst>
      <p:ext uri="{BB962C8B-B14F-4D97-AF65-F5344CB8AC3E}">
        <p14:creationId xmlns:p14="http://schemas.microsoft.com/office/powerpoint/2010/main" val="7931788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394554" y="4756638"/>
            <a:ext cx="8354891" cy="930447"/>
          </a:xfrm>
        </p:spPr>
        <p:txBody>
          <a:bodyPr vert="horz" lIns="91440" tIns="45720" rIns="91440" bIns="45720" rtlCol="0" anchor="b">
            <a:normAutofit fontScale="90000"/>
          </a:bodyPr>
          <a:lstStyle/>
          <a:p>
            <a:pPr defTabSz="914400">
              <a:lnSpc>
                <a:spcPct val="90000"/>
              </a:lnSpc>
            </a:pPr>
            <a:r>
              <a:rPr lang="en-US" sz="4700" dirty="0">
                <a:solidFill>
                  <a:srgbClr val="FFFFFF"/>
                </a:solidFill>
              </a:rPr>
              <a:t>AHS recognized for Anchor efforts</a:t>
            </a:r>
            <a:endParaRPr lang="en-US" sz="47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B83F2E5F-6148-4651-9D17-FD90E7F7006D}"/>
              </a:ext>
            </a:extLst>
          </p:cNvPr>
          <p:cNvPicPr>
            <a:picLocks noChangeAspect="1"/>
          </p:cNvPicPr>
          <p:nvPr/>
        </p:nvPicPr>
        <p:blipFill>
          <a:blip r:embed="rId3"/>
          <a:stretch>
            <a:fillRect/>
          </a:stretch>
        </p:blipFill>
        <p:spPr>
          <a:xfrm>
            <a:off x="2171792" y="307731"/>
            <a:ext cx="4759091" cy="3997637"/>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defTabSz="914400">
              <a:spcAft>
                <a:spcPts val="600"/>
              </a:spcAft>
            </a:pPr>
            <a:fld id="{6305453D-3CD3-4976-A000-9EC0DAD0A0DB}" type="slidenum">
              <a:rPr lang="en-US" sz="1000">
                <a:solidFill>
                  <a:srgbClr val="898989"/>
                </a:solidFill>
              </a:rPr>
              <a:pPr defTabSz="914400">
                <a:spcAft>
                  <a:spcPts val="600"/>
                </a:spcAft>
              </a:pPr>
              <a:t>7</a:t>
            </a:fld>
            <a:endParaRPr lang="en-US" sz="1000">
              <a:solidFill>
                <a:srgbClr val="898989"/>
              </a:solidFill>
            </a:endParaRPr>
          </a:p>
        </p:txBody>
      </p:sp>
    </p:spTree>
    <p:extLst>
      <p:ext uri="{BB962C8B-B14F-4D97-AF65-F5344CB8AC3E}">
        <p14:creationId xmlns:p14="http://schemas.microsoft.com/office/powerpoint/2010/main" val="123215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786D19-8BA6-4B4D-BAE2-9DC2DB47BDE8}"/>
              </a:ext>
            </a:extLst>
          </p:cNvPr>
          <p:cNvPicPr>
            <a:picLocks noChangeAspect="1"/>
          </p:cNvPicPr>
          <p:nvPr/>
        </p:nvPicPr>
        <p:blipFill rotWithShape="1">
          <a:blip r:embed="rId3"/>
          <a:srcRect r="25000"/>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New MRI Unit arrives at Highland</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6305453D-3CD3-4976-A000-9EC0DAD0A0DB}" type="slidenum">
              <a:rPr lang="en-US">
                <a:solidFill>
                  <a:srgbClr val="FFFFFF"/>
                </a:solidFill>
              </a:rPr>
              <a:pPr defTabSz="457200">
                <a:spcAft>
                  <a:spcPts val="600"/>
                </a:spcAft>
              </a:pPr>
              <a:t>8</a:t>
            </a:fld>
            <a:endParaRPr lang="en-US">
              <a:solidFill>
                <a:srgbClr val="FFFFFF"/>
              </a:solidFill>
            </a:endParaRPr>
          </a:p>
        </p:txBody>
      </p:sp>
    </p:spTree>
    <p:extLst>
      <p:ext uri="{BB962C8B-B14F-4D97-AF65-F5344CB8AC3E}">
        <p14:creationId xmlns:p14="http://schemas.microsoft.com/office/powerpoint/2010/main" val="45145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ECEE3-3C6E-4979-BD22-1A81CFADADA5}"/>
              </a:ext>
            </a:extLst>
          </p:cNvPr>
          <p:cNvPicPr>
            <a:picLocks noChangeAspect="1"/>
          </p:cNvPicPr>
          <p:nvPr/>
        </p:nvPicPr>
        <p:blipFill rotWithShape="1">
          <a:blip r:embed="rId3"/>
          <a:srcRect/>
          <a:stretch/>
        </p:blipFill>
        <p:spPr>
          <a:xfrm>
            <a:off x="20" y="10"/>
            <a:ext cx="9143980" cy="6857990"/>
          </a:xfrm>
          <a:prstGeom prst="rect">
            <a:avLst/>
          </a:prstGeom>
        </p:spPr>
      </p:pic>
      <p:sp>
        <p:nvSpPr>
          <p:cNvPr id="47" name="Rectangle 4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7C10D0-5FC0-4C77-8E4B-25F7DF75D2EB}"/>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br>
              <a:rPr lang="en-US" sz="1900" i="1" dirty="0">
                <a:solidFill>
                  <a:schemeClr val="tx1">
                    <a:lumMod val="85000"/>
                    <a:lumOff val="15000"/>
                  </a:schemeClr>
                </a:solidFill>
              </a:rPr>
            </a:br>
            <a:r>
              <a:rPr lang="en-US" sz="1900" i="1" dirty="0">
                <a:solidFill>
                  <a:schemeClr val="tx1">
                    <a:lumMod val="85000"/>
                    <a:lumOff val="15000"/>
                  </a:schemeClr>
                </a:solidFill>
              </a:rPr>
              <a:t>AHS sponsored and keynoted at National Conference on Health Disparities</a:t>
            </a:r>
          </a:p>
        </p:txBody>
      </p:sp>
      <p:cxnSp>
        <p:nvCxnSpPr>
          <p:cNvPr id="49" name="Straight Connector 4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F0446E-1F5C-46C3-8B18-CFE7D8F5A9C4}"/>
              </a:ext>
            </a:extLst>
          </p:cNvPr>
          <p:cNvSpPr>
            <a:spLocks noGrp="1"/>
          </p:cNvSpPr>
          <p:nvPr>
            <p:ph type="sldNum" sz="quarter" idx="12"/>
          </p:nvPr>
        </p:nvSpPr>
        <p:spPr>
          <a:xfrm>
            <a:off x="6457950" y="6356350"/>
            <a:ext cx="2057400" cy="365125"/>
          </a:xfrm>
          <a:prstGeom prst="ellipse">
            <a:avLst/>
          </a:prstGeom>
        </p:spPr>
        <p:txBody>
          <a:bodyPr vert="horz" lIns="91440" tIns="45720" rIns="91440" bIns="45720" rtlCol="0" anchor="ctr">
            <a:normAutofit/>
          </a:bodyPr>
          <a:lstStyle/>
          <a:p>
            <a:pPr defTabSz="457200">
              <a:lnSpc>
                <a:spcPct val="90000"/>
              </a:lnSpc>
              <a:spcAft>
                <a:spcPts val="600"/>
              </a:spcAft>
              <a:defRPr/>
            </a:pPr>
            <a:fld id="{6305453D-3CD3-4976-A000-9EC0DAD0A0DB}" type="slidenum">
              <a:rPr lang="en-US">
                <a:solidFill>
                  <a:srgbClr val="FFFFFF"/>
                </a:solidFill>
              </a:rPr>
              <a:pPr defTabSz="457200">
                <a:lnSpc>
                  <a:spcPct val="90000"/>
                </a:lnSpc>
                <a:spcAft>
                  <a:spcPts val="600"/>
                </a:spcAft>
                <a:defRPr/>
              </a:pPr>
              <a:t>9</a:t>
            </a:fld>
            <a:endParaRPr lang="en-US">
              <a:solidFill>
                <a:srgbClr val="FFFFFF"/>
              </a:solidFill>
            </a:endParaRPr>
          </a:p>
        </p:txBody>
      </p:sp>
    </p:spTree>
    <p:extLst>
      <p:ext uri="{BB962C8B-B14F-4D97-AF65-F5344CB8AC3E}">
        <p14:creationId xmlns:p14="http://schemas.microsoft.com/office/powerpoint/2010/main" val="3326441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631</Words>
  <Application>Microsoft Office PowerPoint</Application>
  <PresentationFormat>On-screen Show (4:3)</PresentationFormat>
  <Paragraphs>135</Paragraphs>
  <Slides>20</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Bodoni SvtyTwo ITC TT</vt:lpstr>
      <vt:lpstr>Bodoni SvtyTwo ITC TT Book</vt:lpstr>
      <vt:lpstr>Calibri</vt:lpstr>
      <vt:lpstr>Helvetica</vt:lpstr>
      <vt:lpstr>Times New Roman</vt:lpstr>
      <vt:lpstr>Office Theme</vt:lpstr>
      <vt:lpstr>12_Office Theme</vt:lpstr>
      <vt:lpstr>1_Office Theme</vt:lpstr>
      <vt:lpstr>2_Office Theme</vt:lpstr>
      <vt:lpstr>Board of Trustees Meeting</vt:lpstr>
      <vt:lpstr>CEO Report JUNE 27, 2019 </vt:lpstr>
      <vt:lpstr>Updates </vt:lpstr>
      <vt:lpstr>Performance dashboard </vt:lpstr>
      <vt:lpstr>PowerPoint Presentation</vt:lpstr>
      <vt:lpstr>System UpdATEs </vt:lpstr>
      <vt:lpstr>AHS recognized for Anchor efforts</vt:lpstr>
      <vt:lpstr>New MRI Unit arrives at Highland</vt:lpstr>
      <vt:lpstr> AHS sponsored and keynoted at National Conference on Health Disparities</vt:lpstr>
      <vt:lpstr> President issues Executive Order on Hospital Pricing Transparency</vt:lpstr>
      <vt:lpstr> Future of Physician Engagement and Partnership at AHS</vt:lpstr>
      <vt:lpstr>  Project Update </vt:lpstr>
      <vt:lpstr>PowerPoint Presentation</vt:lpstr>
      <vt:lpstr>PowerPoint Presentation</vt:lpstr>
      <vt:lpstr>Project Major Accomplishments </vt:lpstr>
      <vt:lpstr>Areas of Focus  </vt:lpstr>
      <vt:lpstr>Focus for July</vt:lpstr>
      <vt:lpstr>PowerPoint Presentation</vt:lpstr>
      <vt:lpstr>CEO Report june 27, 2019 </vt:lpstr>
      <vt:lpstr>Board of Trustees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Trustees Meeting</dc:title>
  <dc:creator>Finley, Delvecchio</dc:creator>
  <cp:lastModifiedBy>Finley, Delvecchio</cp:lastModifiedBy>
  <cp:revision>1</cp:revision>
  <dcterms:created xsi:type="dcterms:W3CDTF">2019-06-27T22:31:50Z</dcterms:created>
  <dcterms:modified xsi:type="dcterms:W3CDTF">2019-06-27T23:41:56Z</dcterms:modified>
</cp:coreProperties>
</file>