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910" r:id="rId2"/>
    <p:sldId id="911" r:id="rId3"/>
    <p:sldId id="912" r:id="rId4"/>
    <p:sldId id="925" r:id="rId5"/>
    <p:sldId id="921" r:id="rId6"/>
    <p:sldId id="922" r:id="rId7"/>
    <p:sldId id="923" r:id="rId8"/>
    <p:sldId id="924" r:id="rId9"/>
    <p:sldId id="913" r:id="rId10"/>
    <p:sldId id="91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peland, Jody" initials="CJ" lastIdx="12" clrIdx="0">
    <p:extLst>
      <p:ext uri="{19B8F6BF-5375-455C-9EA6-DF929625EA0E}">
        <p15:presenceInfo xmlns:p15="http://schemas.microsoft.com/office/powerpoint/2012/main" userId="S-1-5-21-250615845-1865614301-1042822891-11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6"/>
    <a:srgbClr val="73A534"/>
    <a:srgbClr val="0E6BBA"/>
    <a:srgbClr val="DDBF51"/>
    <a:srgbClr val="D4C9D9"/>
    <a:srgbClr val="BAB0BD"/>
    <a:srgbClr val="AEE0E8"/>
    <a:srgbClr val="E0D7EB"/>
    <a:srgbClr val="5D8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4" autoAdjust="0"/>
    <p:restoredTop sz="91979" autoAdjust="0"/>
  </p:normalViewPr>
  <p:slideViewPr>
    <p:cSldViewPr>
      <p:cViewPr varScale="1">
        <p:scale>
          <a:sx n="120" d="100"/>
          <a:sy n="120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1E5388C7-219F-4C31-A207-E749CF1EA16D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4A1BE254-C033-4565-B8E3-96ADE47745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3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4974D-FCA8-484E-BFF5-2848CEA6288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6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- Arial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- Arial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6DF26740-63B7-4048-A92B-8F317E3ACEAB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CDFAEC09-D26E-48A1-899D-F5577B050AD5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Headline - Arial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– Times New Roman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37EA3A69-9499-457D-8D2E-DC776DAA4A9E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E0010560-9D52-45DC-A5D9-2EDD1CAF25A0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F4A4B8EF-528A-41C0-AA7F-58734378A49A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A06393F5-DB89-4849-A5C8-2C2C3C06861C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0716F6BD-DA93-48D1-9848-7467600D0FEE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8210C21A-0E2F-4EB6-BD5F-CF1F752847AA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CD8B0B7D-27F4-4726-BF8F-47D4C144F933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1435D75D-F51E-4BD9-98A1-846D348A9C0B}" type="datetime1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HS_H_PNG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66778" y="6211824"/>
            <a:ext cx="1968139" cy="459309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2514600" y="6507480"/>
            <a:ext cx="617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rgbClr val="0081C6"/>
          </a:solidFill>
          <a:latin typeface="+mn-lt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225"/>
            <a:ext cx="9140389" cy="6858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-1" y="3006060"/>
            <a:ext cx="9220201" cy="738664"/>
            <a:chOff x="0" y="3091835"/>
            <a:chExt cx="9220198" cy="693322"/>
          </a:xfrm>
        </p:grpSpPr>
        <p:sp>
          <p:nvSpPr>
            <p:cNvPr id="9" name="Rectangle 8"/>
            <p:cNvSpPr/>
            <p:nvPr/>
          </p:nvSpPr>
          <p:spPr>
            <a:xfrm>
              <a:off x="0" y="3099357"/>
              <a:ext cx="9144000" cy="685800"/>
            </a:xfrm>
            <a:prstGeom prst="rect">
              <a:avLst/>
            </a:prstGeom>
            <a:solidFill>
              <a:srgbClr val="006CA7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5281"/>
              <a:endParaRPr lang="en-US" sz="1500" dirty="0">
                <a:latin typeface="Gotham Medium" charset="0"/>
                <a:ea typeface="Gotham Medium" charset="0"/>
                <a:cs typeface="Gotham Medium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61636" y="3222450"/>
              <a:ext cx="0" cy="439615"/>
            </a:xfrm>
            <a:prstGeom prst="line">
              <a:avLst/>
            </a:prstGeom>
            <a:ln w="254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061636" y="3091835"/>
              <a:ext cx="6158562" cy="606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Alameda Health System 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FY20 Budget – Budget Update</a:t>
              </a:r>
              <a:endParaRPr lang="en-US" sz="24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7424" y="3276600"/>
              <a:ext cx="2033244" cy="355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6259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B1B0C-90CF-4129-B26A-0DB8D578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C1E4E-61D7-4BF2-9398-647BDEB8B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22120"/>
            <a:ext cx="83058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Administrative meeting (AHS/County Administration) scheduled May 22, 2019 to review and discuss a plan to mitigate budget challenges.</a:t>
            </a:r>
          </a:p>
          <a:p>
            <a:endParaRPr lang="en-US" dirty="0"/>
          </a:p>
          <a:p>
            <a:r>
              <a:rPr lang="en-US" dirty="0"/>
              <a:t>Round 2 of budget review with Operational and Clinical leaders scheduled.</a:t>
            </a:r>
          </a:p>
          <a:p>
            <a:endParaRPr lang="en-US" dirty="0"/>
          </a:p>
          <a:p>
            <a:r>
              <a:rPr lang="en-US" dirty="0"/>
              <a:t>AHS Management will bring back list of options with financial and other impact quantified to seeks Trustees’ guidance on moving forward with outlined options. </a:t>
            </a:r>
          </a:p>
          <a:p>
            <a:endParaRPr lang="en-US" dirty="0"/>
          </a:p>
          <a:p>
            <a:r>
              <a:rPr lang="en-US" dirty="0"/>
              <a:t>AHS Management will bring forward the updated budget draft to Finance Committee on June 13, 2019.</a:t>
            </a:r>
          </a:p>
          <a:p>
            <a:endParaRPr lang="en-US" dirty="0"/>
          </a:p>
          <a:p>
            <a:r>
              <a:rPr lang="en-US" dirty="0"/>
              <a:t>Develop a framework to review and discuss allocation of </a:t>
            </a:r>
            <a:r>
              <a:rPr lang="en-US" dirty="0" err="1"/>
              <a:t>contractuals</a:t>
            </a:r>
            <a:r>
              <a:rPr lang="en-US" dirty="0"/>
              <a:t>. (Post budget preparation)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AAC150-7D37-45FD-B73F-36596F6F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19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B6FDC9-BF13-484A-9F5E-09C76A540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FY20 Budget -Current Status and Direction from </a:t>
            </a:r>
            <a:r>
              <a:rPr lang="en-US" sz="3600" dirty="0" err="1"/>
              <a:t>BoT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56B10-EF86-44E9-B9B5-CE407DA46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Fiscal (FY20) Budget presented at </a:t>
            </a:r>
            <a:r>
              <a:rPr lang="en-US" dirty="0" err="1"/>
              <a:t>BoT</a:t>
            </a:r>
            <a:r>
              <a:rPr lang="en-US" dirty="0"/>
              <a:t> retreat at (5.3%) EBIDA.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BoT</a:t>
            </a:r>
            <a:r>
              <a:rPr lang="en-US" dirty="0"/>
              <a:t> advised AHS management to target EBIDA between 1.47% and 2.8%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AHS is at a gap of $64.6M from the 1.47% EBIDA target.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AHS </a:t>
            </a:r>
            <a:r>
              <a:rPr lang="en-US" dirty="0" err="1"/>
              <a:t>BoT</a:t>
            </a:r>
            <a:r>
              <a:rPr lang="en-US" dirty="0"/>
              <a:t> also endorsed the following principles to guide further budget preparations: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Review all direct patient care services for future continuance. </a:t>
            </a:r>
          </a:p>
          <a:p>
            <a:pPr lvl="1"/>
            <a:r>
              <a:rPr lang="en-US" dirty="0"/>
              <a:t>All employee salaries need not be maintained at current levels, or higher.</a:t>
            </a:r>
          </a:p>
          <a:p>
            <a:pPr lvl="1"/>
            <a:r>
              <a:rPr lang="en-US" dirty="0"/>
              <a:t>All employee benefits need not be maintained at current levels, or higher.</a:t>
            </a:r>
          </a:p>
          <a:p>
            <a:pPr lvl="1"/>
            <a:r>
              <a:rPr lang="en-US" dirty="0"/>
              <a:t>AHS should seek to reduce losses in clinical services that are also available through other entities in the county.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2877F6-A836-4AA0-A1CA-67B68A0CB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39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A292F-C5F7-4DF3-B40E-BC3620559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107539"/>
            <a:ext cx="8229600" cy="898525"/>
          </a:xfrm>
        </p:spPr>
        <p:txBody>
          <a:bodyPr/>
          <a:lstStyle/>
          <a:p>
            <a:r>
              <a:rPr lang="en-US" dirty="0"/>
              <a:t>Options under Consideration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FDC876-E466-4202-8A1B-6ED3DDF0EB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917229"/>
              </p:ext>
            </p:extLst>
          </p:nvPr>
        </p:nvGraphicFramePr>
        <p:xfrm>
          <a:off x="457200" y="972073"/>
          <a:ext cx="857440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1205">
                  <a:extLst>
                    <a:ext uri="{9D8B030D-6E8A-4147-A177-3AD203B41FA5}">
                      <a16:colId xmlns:a16="http://schemas.microsoft.com/office/drawing/2014/main" val="227469419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35844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Estimated Financial Impact (FY20)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24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1) Wage Freeze for all exempt 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$3.4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679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2) Furloughs for administrative and executive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$2.7 – $5.9M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32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3) Benefits re-structuring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323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4) Evaluation of lower margin programs for continued delivery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109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55563-562A-461F-AE3C-D319C5FE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BF4164-1389-49B3-ADE9-22DFC9878F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424363"/>
              </p:ext>
            </p:extLst>
          </p:nvPr>
        </p:nvGraphicFramePr>
        <p:xfrm>
          <a:off x="457200" y="3276600"/>
          <a:ext cx="8583370" cy="244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247">
                  <a:extLst>
                    <a:ext uri="{9D8B030D-6E8A-4147-A177-3AD203B41FA5}">
                      <a16:colId xmlns:a16="http://schemas.microsoft.com/office/drawing/2014/main" val="3052098683"/>
                    </a:ext>
                  </a:extLst>
                </a:gridCol>
                <a:gridCol w="2861123">
                  <a:extLst>
                    <a:ext uri="{9D8B030D-6E8A-4147-A177-3AD203B41FA5}">
                      <a16:colId xmlns:a16="http://schemas.microsoft.com/office/drawing/2014/main" val="19761449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Additional work 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Estimated Financial Impact (FY20)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641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5) Adding revenue/volume by conversion of same day clinic at Highland into urgent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Work 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110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6) Re-evaluating ED volumes in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Work 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26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7) Pro fee revenue capture from conversion of contracted physicians to employed.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Work 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39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6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039A-23DD-4081-BAF8-025C8B8D1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Options Under Consideration </a:t>
            </a:r>
            <a:r>
              <a:rPr lang="en-US" sz="3600" dirty="0"/>
              <a:t>–</a:t>
            </a:r>
            <a:br>
              <a:rPr lang="en-US" sz="3600" dirty="0"/>
            </a:br>
            <a:r>
              <a:rPr lang="en-US" sz="3600" dirty="0"/>
              <a:t>      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Wage Freeze &amp; Furlough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3561B-2E16-4A9F-B204-68AFDD7E4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168275"/>
          </a:xfrm>
        </p:spPr>
        <p:txBody>
          <a:bodyPr/>
          <a:lstStyle/>
          <a:p>
            <a:fld id="{6305453D-3CD3-4976-A000-9EC0DAD0A0D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1E2B0E-8568-434A-AFDC-703E0AAE5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600200"/>
            <a:ext cx="8382000" cy="23305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9FB67D-C037-4546-8259-A40405066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235320"/>
            <a:ext cx="8382000" cy="191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6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E07B4A-E682-4C4A-AC94-FA53D714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3200" dirty="0"/>
              <a:t>Assumptions for Contribution Margin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58D154-9A88-4DCC-BD13-DC6AB863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Based on industry standard- service line groupings (inpatients)</a:t>
            </a:r>
          </a:p>
          <a:p>
            <a:r>
              <a:rPr lang="en-US" dirty="0"/>
              <a:t>Outpatient services based on location of services</a:t>
            </a:r>
          </a:p>
          <a:p>
            <a:r>
              <a:rPr lang="en-US" dirty="0"/>
              <a:t>Analysis includes 9 months of data (Oct 2017-June 2018)- revenues and expenses</a:t>
            </a:r>
          </a:p>
          <a:p>
            <a:r>
              <a:rPr lang="en-US" dirty="0"/>
              <a:t>Revenues include supplemental funding allocations.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5CE06C-6A7A-400B-A965-59DD6C5EB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A8BB-AE54-41FE-8696-96D199E12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Inpatient Services- Margin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F6F2C-D59D-410F-8C75-6361D852E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6237"/>
            <a:ext cx="8229600" cy="872844"/>
          </a:xfrm>
        </p:spPr>
        <p:txBody>
          <a:bodyPr>
            <a:noAutofit/>
          </a:bodyPr>
          <a:lstStyle/>
          <a:p>
            <a:r>
              <a:rPr lang="en-US" sz="2700" dirty="0"/>
              <a:t>Represented below are inpatient services that had highest contribution margin loss for the nine months.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3A390-5242-424E-BFD5-4213639C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4EAD03-FBFF-4B1A-8922-9DE8EAE9E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049081"/>
            <a:ext cx="8153400" cy="40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06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A8BB-AE54-41FE-8696-96D199E1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Outpatient Services- Margin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F6F2C-D59D-410F-8C75-6361D852E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399" cy="99874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Represented below are the outpatient programs that had largest contribution margin loss for the nine months.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43A390-5242-424E-BFD5-4213639C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3A79D7-0C84-4E81-B7BD-34D6FE3BE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141744"/>
            <a:ext cx="7772400" cy="380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0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F9752-02B0-4E98-93E3-907CD569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5642"/>
            <a:ext cx="8229600" cy="818758"/>
          </a:xfrm>
        </p:spPr>
        <p:txBody>
          <a:bodyPr>
            <a:normAutofit/>
          </a:bodyPr>
          <a:lstStyle/>
          <a:p>
            <a:r>
              <a:rPr lang="en-US" sz="3200" dirty="0"/>
              <a:t>Next Steps- for Continued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2D987-5E82-4943-BB3B-AF157DFE9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762000"/>
            <a:ext cx="8229600" cy="509774"/>
          </a:xfrm>
        </p:spPr>
        <p:txBody>
          <a:bodyPr>
            <a:normAutofit/>
          </a:bodyPr>
          <a:lstStyle/>
          <a:p>
            <a:r>
              <a:rPr lang="en-US" sz="2400" dirty="0"/>
              <a:t>Criteria for continued evaluation of program continuance: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E6DA-A677-4388-95AD-7175ED651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1A9887-11CF-4D63-9911-B9C048189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746141"/>
              </p:ext>
            </p:extLst>
          </p:nvPr>
        </p:nvGraphicFramePr>
        <p:xfrm>
          <a:off x="228600" y="1222693"/>
          <a:ext cx="8686800" cy="4934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3612">
                  <a:extLst>
                    <a:ext uri="{9D8B030D-6E8A-4147-A177-3AD203B41FA5}">
                      <a16:colId xmlns:a16="http://schemas.microsoft.com/office/drawing/2014/main" val="8468175"/>
                    </a:ext>
                  </a:extLst>
                </a:gridCol>
                <a:gridCol w="2873188">
                  <a:extLst>
                    <a:ext uri="{9D8B030D-6E8A-4147-A177-3AD203B41FA5}">
                      <a16:colId xmlns:a16="http://schemas.microsoft.com/office/drawing/2014/main" val="1383828228"/>
                    </a:ext>
                  </a:extLst>
                </a:gridCol>
              </a:tblGrid>
              <a:tr h="531356">
                <a:tc>
                  <a:txBody>
                    <a:bodyPr/>
                    <a:lstStyle/>
                    <a:p>
                      <a:r>
                        <a:rPr lang="en-US" sz="1600" dirty="0"/>
                        <a:t>Evaluation Criteria/Approach for program continuance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Additional Considerations for Analysis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459690"/>
                  </a:ext>
                </a:extLst>
              </a:tr>
              <a:tr h="18457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1) Further evaluation of revenues, contracts and expenses provide opportunity within AHS for program improvement in margin (without any adverse impact on quality, or experience).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Continued deeper dives to challenge financial opportunities to enable improvements in current operations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Program could be supported by additional funding sources (grants)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141062"/>
                  </a:ext>
                </a:extLst>
              </a:tr>
              <a:tr h="519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2) Is the program a regulatory requirement?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Are there alternative delivery methods?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607122"/>
                  </a:ext>
                </a:extLst>
              </a:tr>
              <a:tr h="608259">
                <a:tc>
                  <a:txBody>
                    <a:bodyPr/>
                    <a:lstStyle/>
                    <a:p>
                      <a:r>
                        <a:rPr lang="en-US" sz="1400" dirty="0"/>
                        <a:t>3) There are other community providers for program.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Further evaluate alternate delivery options in the county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113504"/>
                  </a:ext>
                </a:extLst>
              </a:tr>
              <a:tr h="608259">
                <a:tc>
                  <a:txBody>
                    <a:bodyPr/>
                    <a:lstStyle/>
                    <a:p>
                      <a:r>
                        <a:rPr lang="en-US" sz="1400" dirty="0"/>
                        <a:t>4) Program exclusively serves uninsured.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Further evaluate alternate delivery options in the county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691868"/>
                  </a:ext>
                </a:extLst>
              </a:tr>
              <a:tr h="608259">
                <a:tc>
                  <a:txBody>
                    <a:bodyPr/>
                    <a:lstStyle/>
                    <a:p>
                      <a:r>
                        <a:rPr lang="en-US" sz="1400" dirty="0"/>
                        <a:t>5) Program is stand alone service and does not have impact on other operations at AHS.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26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13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3CD50-2D01-4532-9720-77E3E2E71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487362"/>
          </a:xfrm>
        </p:spPr>
        <p:txBody>
          <a:bodyPr>
            <a:normAutofit/>
          </a:bodyPr>
          <a:lstStyle/>
          <a:p>
            <a:r>
              <a:rPr lang="en-US" sz="2000" dirty="0"/>
              <a:t>Current FY20 Budget Update (5/3/2019)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C00AC7-C8EB-461F-88FB-565E12C8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EE251C-6928-4A1D-A201-82A6F6C8E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93125"/>
            <a:ext cx="7086600" cy="540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8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524</Words>
  <Application>Microsoft Office PowerPoint</Application>
  <PresentationFormat>On-screen Show (4:3)</PresentationFormat>
  <Paragraphs>76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Gotham Medium</vt:lpstr>
      <vt:lpstr>Helvetica</vt:lpstr>
      <vt:lpstr>Times New Roman</vt:lpstr>
      <vt:lpstr>Office Theme</vt:lpstr>
      <vt:lpstr>PowerPoint Presentation</vt:lpstr>
      <vt:lpstr>FY20 Budget -Current Status and Direction from BoT</vt:lpstr>
      <vt:lpstr>Options under Consideration</vt:lpstr>
      <vt:lpstr>Options Under Consideration –        Wage Freeze &amp; Furlough</vt:lpstr>
      <vt:lpstr>Assumptions for Contribution Margin Analysis</vt:lpstr>
      <vt:lpstr>Inpatient Services- Margin</vt:lpstr>
      <vt:lpstr>Outpatient Services- Margin</vt:lpstr>
      <vt:lpstr>Next Steps- for Continued Evaluation</vt:lpstr>
      <vt:lpstr>Current FY20 Budget Update (5/3/2019) 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Venkataraman, Ishwari</dc:creator>
  <cp:lastModifiedBy>Jojola Gonsalves, Ronna</cp:lastModifiedBy>
  <cp:revision>29</cp:revision>
  <dcterms:created xsi:type="dcterms:W3CDTF">2019-04-25T18:20:54Z</dcterms:created>
  <dcterms:modified xsi:type="dcterms:W3CDTF">2019-05-10T20:09:14Z</dcterms:modified>
</cp:coreProperties>
</file>