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771" r:id="rId3"/>
    <p:sldMasterId id="2147483783" r:id="rId4"/>
  </p:sldMasterIdLst>
  <p:notesMasterIdLst>
    <p:notesMasterId r:id="rId24"/>
  </p:notesMasterIdLst>
  <p:handoutMasterIdLst>
    <p:handoutMasterId r:id="rId25"/>
  </p:handoutMasterIdLst>
  <p:sldIdLst>
    <p:sldId id="309" r:id="rId5"/>
    <p:sldId id="1031" r:id="rId6"/>
    <p:sldId id="1038" r:id="rId7"/>
    <p:sldId id="1037" r:id="rId8"/>
    <p:sldId id="1173" r:id="rId9"/>
    <p:sldId id="1182" r:id="rId10"/>
    <p:sldId id="1175" r:id="rId11"/>
    <p:sldId id="1196" r:id="rId12"/>
    <p:sldId id="1203" r:id="rId13"/>
    <p:sldId id="370" r:id="rId14"/>
    <p:sldId id="1198" r:id="rId15"/>
    <p:sldId id="1199" r:id="rId16"/>
    <p:sldId id="1200" r:id="rId17"/>
    <p:sldId id="637" r:id="rId18"/>
    <p:sldId id="638" r:id="rId19"/>
    <p:sldId id="1201" r:id="rId20"/>
    <p:sldId id="1202" r:id="rId21"/>
    <p:sldId id="1088" r:id="rId22"/>
    <p:sldId id="1194" r:id="rId23"/>
  </p:sldIdLst>
  <p:sldSz cx="9144000" cy="6858000" type="screen4x3"/>
  <p:notesSz cx="7010400" cy="9296400"/>
  <p:defaultText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Justice, Carla" initials="JC" lastIdx="5" clrIdx="1">
    <p:extLst>
      <p:ext uri="{19B8F6BF-5375-455C-9EA6-DF929625EA0E}">
        <p15:presenceInfo xmlns:p15="http://schemas.microsoft.com/office/powerpoint/2012/main" userId="S-1-5-21-250615845-1865614301-1042822891-122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1818" autoAdjust="0"/>
  </p:normalViewPr>
  <p:slideViewPr>
    <p:cSldViewPr>
      <p:cViewPr varScale="1">
        <p:scale>
          <a:sx n="107" d="100"/>
          <a:sy n="107" d="100"/>
        </p:scale>
        <p:origin x="1770" y="102"/>
      </p:cViewPr>
      <p:guideLst>
        <p:guide orient="horz" pos="2160"/>
        <p:guide pos="2880"/>
      </p:guideLst>
    </p:cSldViewPr>
  </p:slideViewPr>
  <p:outlineViewPr>
    <p:cViewPr>
      <p:scale>
        <a:sx n="33" d="100"/>
        <a:sy n="33" d="100"/>
      </p:scale>
      <p:origin x="0" y="-706"/>
    </p:cViewPr>
  </p:outlineViewPr>
  <p:notesTextViewPr>
    <p:cViewPr>
      <p:scale>
        <a:sx n="3" d="2"/>
        <a:sy n="3" d="2"/>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4D9B1-890B-4884-B445-6B2BEE0EB623}" type="doc">
      <dgm:prSet loTypeId="urn:microsoft.com/office/officeart/2016/7/layout/LinearBlockProcessNumbered" loCatId="process" qsTypeId="urn:microsoft.com/office/officeart/2005/8/quickstyle/simple2" qsCatId="simple" csTypeId="urn:microsoft.com/office/officeart/2005/8/colors/colorful1" csCatId="colorful" phldr="1"/>
      <dgm:spPr/>
      <dgm:t>
        <a:bodyPr/>
        <a:lstStyle/>
        <a:p>
          <a:endParaRPr lang="en-US"/>
        </a:p>
      </dgm:t>
    </dgm:pt>
    <dgm:pt modelId="{16431117-5995-401F-85CC-0E02585399A0}">
      <dgm:prSet/>
      <dgm:spPr/>
      <dgm:t>
        <a:bodyPr/>
        <a:lstStyle/>
        <a:p>
          <a:r>
            <a:rPr lang="en-US" dirty="0"/>
            <a:t>True North Metrics Dashboard</a:t>
          </a:r>
        </a:p>
      </dgm:t>
    </dgm:pt>
    <dgm:pt modelId="{BDB27813-75C8-44F5-83C5-A70C349FF10A}" type="parTrans" cxnId="{BA89F130-0DA3-482C-878E-5A5A5DB55FC4}">
      <dgm:prSet/>
      <dgm:spPr/>
      <dgm:t>
        <a:bodyPr/>
        <a:lstStyle/>
        <a:p>
          <a:endParaRPr lang="en-US"/>
        </a:p>
      </dgm:t>
    </dgm:pt>
    <dgm:pt modelId="{2085BF40-B195-49E5-A444-93B0E983F5F7}" type="sibTrans" cxnId="{BA89F130-0DA3-482C-878E-5A5A5DB55FC4}">
      <dgm:prSet phldrT="01" phldr="0"/>
      <dgm:spPr/>
      <dgm:t>
        <a:bodyPr/>
        <a:lstStyle/>
        <a:p>
          <a:r>
            <a:rPr lang="en-US"/>
            <a:t>01</a:t>
          </a:r>
        </a:p>
      </dgm:t>
    </dgm:pt>
    <dgm:pt modelId="{5AD59B43-D4B5-41E5-8AED-8F2DD990D92A}">
      <dgm:prSet/>
      <dgm:spPr/>
      <dgm:t>
        <a:bodyPr/>
        <a:lstStyle/>
        <a:p>
          <a:r>
            <a:rPr lang="en-US"/>
            <a:t>System Updates</a:t>
          </a:r>
        </a:p>
      </dgm:t>
    </dgm:pt>
    <dgm:pt modelId="{53EE2D10-9CEC-4076-A493-5282DEB68C99}" type="parTrans" cxnId="{A64178BB-543D-429F-B0B7-7C90E4E89FCF}">
      <dgm:prSet/>
      <dgm:spPr/>
      <dgm:t>
        <a:bodyPr/>
        <a:lstStyle/>
        <a:p>
          <a:endParaRPr lang="en-US"/>
        </a:p>
      </dgm:t>
    </dgm:pt>
    <dgm:pt modelId="{55FFBEB4-7C3C-4AD5-8BE7-AA1490442B21}" type="sibTrans" cxnId="{A64178BB-543D-429F-B0B7-7C90E4E89FCF}">
      <dgm:prSet phldrT="02" phldr="0"/>
      <dgm:spPr/>
      <dgm:t>
        <a:bodyPr/>
        <a:lstStyle/>
        <a:p>
          <a:r>
            <a:rPr lang="en-US"/>
            <a:t>02</a:t>
          </a:r>
        </a:p>
      </dgm:t>
    </dgm:pt>
    <dgm:pt modelId="{00F7D118-5410-4212-9952-48F7746803AA}">
      <dgm:prSet/>
      <dgm:spPr/>
      <dgm:t>
        <a:bodyPr/>
        <a:lstStyle/>
        <a:p>
          <a:r>
            <a:rPr lang="en-US" dirty="0"/>
            <a:t>SAPPHIRE January Performance Status Update</a:t>
          </a:r>
        </a:p>
      </dgm:t>
    </dgm:pt>
    <dgm:pt modelId="{499D381A-EB91-431D-A36D-660FCBB0DD50}" type="parTrans" cxnId="{0B5EAF74-C61B-4408-BB81-6A8A00D6BC41}">
      <dgm:prSet/>
      <dgm:spPr/>
      <dgm:t>
        <a:bodyPr/>
        <a:lstStyle/>
        <a:p>
          <a:endParaRPr lang="en-US"/>
        </a:p>
      </dgm:t>
    </dgm:pt>
    <dgm:pt modelId="{C882D805-16AA-46FE-898B-58F5FE3ABED5}" type="sibTrans" cxnId="{0B5EAF74-C61B-4408-BB81-6A8A00D6BC41}">
      <dgm:prSet phldrT="03" phldr="0"/>
      <dgm:spPr/>
      <dgm:t>
        <a:bodyPr/>
        <a:lstStyle/>
        <a:p>
          <a:r>
            <a:rPr lang="en-US"/>
            <a:t>03</a:t>
          </a:r>
        </a:p>
      </dgm:t>
    </dgm:pt>
    <dgm:pt modelId="{D4B227C2-A7AA-429A-95E4-F1C309A20F7F}">
      <dgm:prSet/>
      <dgm:spPr/>
      <dgm:t>
        <a:bodyPr/>
        <a:lstStyle/>
        <a:p>
          <a:r>
            <a:rPr lang="en-US" dirty="0"/>
            <a:t>Closing Reflections</a:t>
          </a:r>
        </a:p>
      </dgm:t>
    </dgm:pt>
    <dgm:pt modelId="{122B4180-B33B-40FC-8CBE-94DDBF4366A7}" type="parTrans" cxnId="{003AE2CA-647C-46F3-935D-5484BD342E5E}">
      <dgm:prSet/>
      <dgm:spPr/>
      <dgm:t>
        <a:bodyPr/>
        <a:lstStyle/>
        <a:p>
          <a:endParaRPr lang="en-US"/>
        </a:p>
      </dgm:t>
    </dgm:pt>
    <dgm:pt modelId="{4F7832C3-ECF3-46D8-A8F8-A13D52F079E5}" type="sibTrans" cxnId="{003AE2CA-647C-46F3-935D-5484BD342E5E}">
      <dgm:prSet phldrT="04" phldr="0"/>
      <dgm:spPr/>
      <dgm:t>
        <a:bodyPr/>
        <a:lstStyle/>
        <a:p>
          <a:r>
            <a:rPr lang="en-US"/>
            <a:t>04</a:t>
          </a:r>
        </a:p>
      </dgm:t>
    </dgm:pt>
    <dgm:pt modelId="{A3051087-D1FC-4781-9BD2-0A8BF530AB69}" type="pres">
      <dgm:prSet presAssocID="{7B64D9B1-890B-4884-B445-6B2BEE0EB623}" presName="Name0" presStyleCnt="0">
        <dgm:presLayoutVars>
          <dgm:animLvl val="lvl"/>
          <dgm:resizeHandles val="exact"/>
        </dgm:presLayoutVars>
      </dgm:prSet>
      <dgm:spPr/>
    </dgm:pt>
    <dgm:pt modelId="{3082867C-EF77-4EDE-9723-8A92CD8E7723}" type="pres">
      <dgm:prSet presAssocID="{16431117-5995-401F-85CC-0E02585399A0}" presName="compositeNode" presStyleCnt="0">
        <dgm:presLayoutVars>
          <dgm:bulletEnabled val="1"/>
        </dgm:presLayoutVars>
      </dgm:prSet>
      <dgm:spPr/>
    </dgm:pt>
    <dgm:pt modelId="{2D15E68F-C95E-46E1-AC6B-8F6A057D093E}" type="pres">
      <dgm:prSet presAssocID="{16431117-5995-401F-85CC-0E02585399A0}" presName="bgRect" presStyleLbl="alignNode1" presStyleIdx="0" presStyleCnt="4"/>
      <dgm:spPr/>
    </dgm:pt>
    <dgm:pt modelId="{5EC95A29-CFEF-4BE0-823F-512206502C87}" type="pres">
      <dgm:prSet presAssocID="{2085BF40-B195-49E5-A444-93B0E983F5F7}" presName="sibTransNodeRect" presStyleLbl="alignNode1" presStyleIdx="0" presStyleCnt="4">
        <dgm:presLayoutVars>
          <dgm:chMax val="0"/>
          <dgm:bulletEnabled val="1"/>
        </dgm:presLayoutVars>
      </dgm:prSet>
      <dgm:spPr/>
    </dgm:pt>
    <dgm:pt modelId="{A0D1C545-0E2F-4533-AC19-97010713AC6B}" type="pres">
      <dgm:prSet presAssocID="{16431117-5995-401F-85CC-0E02585399A0}" presName="nodeRect" presStyleLbl="alignNode1" presStyleIdx="0" presStyleCnt="4">
        <dgm:presLayoutVars>
          <dgm:bulletEnabled val="1"/>
        </dgm:presLayoutVars>
      </dgm:prSet>
      <dgm:spPr/>
    </dgm:pt>
    <dgm:pt modelId="{762FA8F1-0E0F-4611-9164-E1EE48E1C97F}" type="pres">
      <dgm:prSet presAssocID="{2085BF40-B195-49E5-A444-93B0E983F5F7}" presName="sibTrans" presStyleCnt="0"/>
      <dgm:spPr/>
    </dgm:pt>
    <dgm:pt modelId="{82BA28C0-CF26-4D82-B19D-B227AAD39D1B}" type="pres">
      <dgm:prSet presAssocID="{5AD59B43-D4B5-41E5-8AED-8F2DD990D92A}" presName="compositeNode" presStyleCnt="0">
        <dgm:presLayoutVars>
          <dgm:bulletEnabled val="1"/>
        </dgm:presLayoutVars>
      </dgm:prSet>
      <dgm:spPr/>
    </dgm:pt>
    <dgm:pt modelId="{ACB659F1-6583-410D-81B0-AF1C48CBD7F3}" type="pres">
      <dgm:prSet presAssocID="{5AD59B43-D4B5-41E5-8AED-8F2DD990D92A}" presName="bgRect" presStyleLbl="alignNode1" presStyleIdx="1" presStyleCnt="4"/>
      <dgm:spPr/>
    </dgm:pt>
    <dgm:pt modelId="{16B07FCA-0DB3-46DF-8901-078689FFED7D}" type="pres">
      <dgm:prSet presAssocID="{55FFBEB4-7C3C-4AD5-8BE7-AA1490442B21}" presName="sibTransNodeRect" presStyleLbl="alignNode1" presStyleIdx="1" presStyleCnt="4">
        <dgm:presLayoutVars>
          <dgm:chMax val="0"/>
          <dgm:bulletEnabled val="1"/>
        </dgm:presLayoutVars>
      </dgm:prSet>
      <dgm:spPr/>
    </dgm:pt>
    <dgm:pt modelId="{612EF036-83B5-419E-B0A4-C2FD9214C820}" type="pres">
      <dgm:prSet presAssocID="{5AD59B43-D4B5-41E5-8AED-8F2DD990D92A}" presName="nodeRect" presStyleLbl="alignNode1" presStyleIdx="1" presStyleCnt="4">
        <dgm:presLayoutVars>
          <dgm:bulletEnabled val="1"/>
        </dgm:presLayoutVars>
      </dgm:prSet>
      <dgm:spPr/>
    </dgm:pt>
    <dgm:pt modelId="{6F229C89-CFFD-4D62-BDDE-430BA43919FD}" type="pres">
      <dgm:prSet presAssocID="{55FFBEB4-7C3C-4AD5-8BE7-AA1490442B21}" presName="sibTrans" presStyleCnt="0"/>
      <dgm:spPr/>
    </dgm:pt>
    <dgm:pt modelId="{8731748E-C5EB-4BC7-BBBE-D69CEC79B257}" type="pres">
      <dgm:prSet presAssocID="{00F7D118-5410-4212-9952-48F7746803AA}" presName="compositeNode" presStyleCnt="0">
        <dgm:presLayoutVars>
          <dgm:bulletEnabled val="1"/>
        </dgm:presLayoutVars>
      </dgm:prSet>
      <dgm:spPr/>
    </dgm:pt>
    <dgm:pt modelId="{3E3D9150-BE04-4A69-8036-982EAE38043E}" type="pres">
      <dgm:prSet presAssocID="{00F7D118-5410-4212-9952-48F7746803AA}" presName="bgRect" presStyleLbl="alignNode1" presStyleIdx="2" presStyleCnt="4"/>
      <dgm:spPr/>
    </dgm:pt>
    <dgm:pt modelId="{FF44AA37-E330-4299-9876-31ECB01615E7}" type="pres">
      <dgm:prSet presAssocID="{C882D805-16AA-46FE-898B-58F5FE3ABED5}" presName="sibTransNodeRect" presStyleLbl="alignNode1" presStyleIdx="2" presStyleCnt="4">
        <dgm:presLayoutVars>
          <dgm:chMax val="0"/>
          <dgm:bulletEnabled val="1"/>
        </dgm:presLayoutVars>
      </dgm:prSet>
      <dgm:spPr/>
    </dgm:pt>
    <dgm:pt modelId="{7E6393B2-2319-421F-9349-DB41E26233B1}" type="pres">
      <dgm:prSet presAssocID="{00F7D118-5410-4212-9952-48F7746803AA}" presName="nodeRect" presStyleLbl="alignNode1" presStyleIdx="2" presStyleCnt="4">
        <dgm:presLayoutVars>
          <dgm:bulletEnabled val="1"/>
        </dgm:presLayoutVars>
      </dgm:prSet>
      <dgm:spPr/>
    </dgm:pt>
    <dgm:pt modelId="{18E903E9-FFB6-4E98-81EB-880B37735A7D}" type="pres">
      <dgm:prSet presAssocID="{C882D805-16AA-46FE-898B-58F5FE3ABED5}" presName="sibTrans" presStyleCnt="0"/>
      <dgm:spPr/>
    </dgm:pt>
    <dgm:pt modelId="{25FD0BF5-3338-4021-AC1A-F5AE3BF32445}" type="pres">
      <dgm:prSet presAssocID="{D4B227C2-A7AA-429A-95E4-F1C309A20F7F}" presName="compositeNode" presStyleCnt="0">
        <dgm:presLayoutVars>
          <dgm:bulletEnabled val="1"/>
        </dgm:presLayoutVars>
      </dgm:prSet>
      <dgm:spPr/>
    </dgm:pt>
    <dgm:pt modelId="{13C35663-52F8-4DAF-9C6E-BD17023CEA7C}" type="pres">
      <dgm:prSet presAssocID="{D4B227C2-A7AA-429A-95E4-F1C309A20F7F}" presName="bgRect" presStyleLbl="alignNode1" presStyleIdx="3" presStyleCnt="4"/>
      <dgm:spPr/>
    </dgm:pt>
    <dgm:pt modelId="{F1EFC5B6-A87C-4895-A2C6-4E4817B7C080}" type="pres">
      <dgm:prSet presAssocID="{4F7832C3-ECF3-46D8-A8F8-A13D52F079E5}" presName="sibTransNodeRect" presStyleLbl="alignNode1" presStyleIdx="3" presStyleCnt="4">
        <dgm:presLayoutVars>
          <dgm:chMax val="0"/>
          <dgm:bulletEnabled val="1"/>
        </dgm:presLayoutVars>
      </dgm:prSet>
      <dgm:spPr/>
    </dgm:pt>
    <dgm:pt modelId="{481AA804-5005-48A4-A484-6E1DF3671743}" type="pres">
      <dgm:prSet presAssocID="{D4B227C2-A7AA-429A-95E4-F1C309A20F7F}" presName="nodeRect" presStyleLbl="alignNode1" presStyleIdx="3" presStyleCnt="4">
        <dgm:presLayoutVars>
          <dgm:bulletEnabled val="1"/>
        </dgm:presLayoutVars>
      </dgm:prSet>
      <dgm:spPr/>
    </dgm:pt>
  </dgm:ptLst>
  <dgm:cxnLst>
    <dgm:cxn modelId="{3A99EB0E-94D9-4D6B-BE74-996FB1476681}" type="presOf" srcId="{D4B227C2-A7AA-429A-95E4-F1C309A20F7F}" destId="{13C35663-52F8-4DAF-9C6E-BD17023CEA7C}" srcOrd="0" destOrd="0" presId="urn:microsoft.com/office/officeart/2016/7/layout/LinearBlockProcessNumbered"/>
    <dgm:cxn modelId="{C3FCC714-D19E-40A8-84C2-306138140D9A}" type="presOf" srcId="{16431117-5995-401F-85CC-0E02585399A0}" destId="{2D15E68F-C95E-46E1-AC6B-8F6A057D093E}" srcOrd="0" destOrd="0" presId="urn:microsoft.com/office/officeart/2016/7/layout/LinearBlockProcessNumbered"/>
    <dgm:cxn modelId="{10AF791F-AC21-43C4-8737-749230928DF2}" type="presOf" srcId="{5AD59B43-D4B5-41E5-8AED-8F2DD990D92A}" destId="{612EF036-83B5-419E-B0A4-C2FD9214C820}" srcOrd="1" destOrd="0" presId="urn:microsoft.com/office/officeart/2016/7/layout/LinearBlockProcessNumbered"/>
    <dgm:cxn modelId="{8FD7442D-EA67-4AA4-8551-2E373CBD17D9}" type="presOf" srcId="{00F7D118-5410-4212-9952-48F7746803AA}" destId="{3E3D9150-BE04-4A69-8036-982EAE38043E}" srcOrd="0" destOrd="0" presId="urn:microsoft.com/office/officeart/2016/7/layout/LinearBlockProcessNumbered"/>
    <dgm:cxn modelId="{BA89F130-0DA3-482C-878E-5A5A5DB55FC4}" srcId="{7B64D9B1-890B-4884-B445-6B2BEE0EB623}" destId="{16431117-5995-401F-85CC-0E02585399A0}" srcOrd="0" destOrd="0" parTransId="{BDB27813-75C8-44F5-83C5-A70C349FF10A}" sibTransId="{2085BF40-B195-49E5-A444-93B0E983F5F7}"/>
    <dgm:cxn modelId="{506D6B39-9DF5-4997-9DC1-0557905BD047}" type="presOf" srcId="{55FFBEB4-7C3C-4AD5-8BE7-AA1490442B21}" destId="{16B07FCA-0DB3-46DF-8901-078689FFED7D}" srcOrd="0" destOrd="0" presId="urn:microsoft.com/office/officeart/2016/7/layout/LinearBlockProcessNumbered"/>
    <dgm:cxn modelId="{C1B1EF65-DF15-4D98-AFF0-451630A8A573}" type="presOf" srcId="{D4B227C2-A7AA-429A-95E4-F1C309A20F7F}" destId="{481AA804-5005-48A4-A484-6E1DF3671743}" srcOrd="1" destOrd="0" presId="urn:microsoft.com/office/officeart/2016/7/layout/LinearBlockProcessNumbered"/>
    <dgm:cxn modelId="{3BEB414B-DD51-462A-8DB0-2E0227B706E3}" type="presOf" srcId="{4F7832C3-ECF3-46D8-A8F8-A13D52F079E5}" destId="{F1EFC5B6-A87C-4895-A2C6-4E4817B7C080}" srcOrd="0" destOrd="0" presId="urn:microsoft.com/office/officeart/2016/7/layout/LinearBlockProcessNumbered"/>
    <dgm:cxn modelId="{0B5EAF74-C61B-4408-BB81-6A8A00D6BC41}" srcId="{7B64D9B1-890B-4884-B445-6B2BEE0EB623}" destId="{00F7D118-5410-4212-9952-48F7746803AA}" srcOrd="2" destOrd="0" parTransId="{499D381A-EB91-431D-A36D-660FCBB0DD50}" sibTransId="{C882D805-16AA-46FE-898B-58F5FE3ABED5}"/>
    <dgm:cxn modelId="{9A55B07A-21FC-4310-A45A-F39E089BD587}" type="presOf" srcId="{2085BF40-B195-49E5-A444-93B0E983F5F7}" destId="{5EC95A29-CFEF-4BE0-823F-512206502C87}" srcOrd="0" destOrd="0" presId="urn:microsoft.com/office/officeart/2016/7/layout/LinearBlockProcessNumbered"/>
    <dgm:cxn modelId="{A58B6C86-5621-4A31-B81C-144582BDE222}" type="presOf" srcId="{5AD59B43-D4B5-41E5-8AED-8F2DD990D92A}" destId="{ACB659F1-6583-410D-81B0-AF1C48CBD7F3}" srcOrd="0" destOrd="0" presId="urn:microsoft.com/office/officeart/2016/7/layout/LinearBlockProcessNumbered"/>
    <dgm:cxn modelId="{8477368A-D112-4C0F-9161-03422B325CBC}" type="presOf" srcId="{C882D805-16AA-46FE-898B-58F5FE3ABED5}" destId="{FF44AA37-E330-4299-9876-31ECB01615E7}" srcOrd="0" destOrd="0" presId="urn:microsoft.com/office/officeart/2016/7/layout/LinearBlockProcessNumbered"/>
    <dgm:cxn modelId="{841EC097-FF4E-4366-A1A2-DEF7E8334190}" type="presOf" srcId="{16431117-5995-401F-85CC-0E02585399A0}" destId="{A0D1C545-0E2F-4533-AC19-97010713AC6B}" srcOrd="1" destOrd="0" presId="urn:microsoft.com/office/officeart/2016/7/layout/LinearBlockProcessNumbered"/>
    <dgm:cxn modelId="{F514E9A9-2DEB-41EB-AD80-BD4107DA702C}" type="presOf" srcId="{7B64D9B1-890B-4884-B445-6B2BEE0EB623}" destId="{A3051087-D1FC-4781-9BD2-0A8BF530AB69}" srcOrd="0" destOrd="0" presId="urn:microsoft.com/office/officeart/2016/7/layout/LinearBlockProcessNumbered"/>
    <dgm:cxn modelId="{20A4A9AD-8A60-41B0-AE41-674386CADFC3}" type="presOf" srcId="{00F7D118-5410-4212-9952-48F7746803AA}" destId="{7E6393B2-2319-421F-9349-DB41E26233B1}" srcOrd="1" destOrd="0" presId="urn:microsoft.com/office/officeart/2016/7/layout/LinearBlockProcessNumbered"/>
    <dgm:cxn modelId="{A64178BB-543D-429F-B0B7-7C90E4E89FCF}" srcId="{7B64D9B1-890B-4884-B445-6B2BEE0EB623}" destId="{5AD59B43-D4B5-41E5-8AED-8F2DD990D92A}" srcOrd="1" destOrd="0" parTransId="{53EE2D10-9CEC-4076-A493-5282DEB68C99}" sibTransId="{55FFBEB4-7C3C-4AD5-8BE7-AA1490442B21}"/>
    <dgm:cxn modelId="{003AE2CA-647C-46F3-935D-5484BD342E5E}" srcId="{7B64D9B1-890B-4884-B445-6B2BEE0EB623}" destId="{D4B227C2-A7AA-429A-95E4-F1C309A20F7F}" srcOrd="3" destOrd="0" parTransId="{122B4180-B33B-40FC-8CBE-94DDBF4366A7}" sibTransId="{4F7832C3-ECF3-46D8-A8F8-A13D52F079E5}"/>
    <dgm:cxn modelId="{8594F34A-7109-4D9B-B8E9-7EEF6575F5A6}" type="presParOf" srcId="{A3051087-D1FC-4781-9BD2-0A8BF530AB69}" destId="{3082867C-EF77-4EDE-9723-8A92CD8E7723}" srcOrd="0" destOrd="0" presId="urn:microsoft.com/office/officeart/2016/7/layout/LinearBlockProcessNumbered"/>
    <dgm:cxn modelId="{A6C63CDB-A5C5-4329-968E-D8C8D83B4B8E}" type="presParOf" srcId="{3082867C-EF77-4EDE-9723-8A92CD8E7723}" destId="{2D15E68F-C95E-46E1-AC6B-8F6A057D093E}" srcOrd="0" destOrd="0" presId="urn:microsoft.com/office/officeart/2016/7/layout/LinearBlockProcessNumbered"/>
    <dgm:cxn modelId="{289D071C-8150-495F-A8D3-7EC2C492D8D0}" type="presParOf" srcId="{3082867C-EF77-4EDE-9723-8A92CD8E7723}" destId="{5EC95A29-CFEF-4BE0-823F-512206502C87}" srcOrd="1" destOrd="0" presId="urn:microsoft.com/office/officeart/2016/7/layout/LinearBlockProcessNumbered"/>
    <dgm:cxn modelId="{BD6EE967-BE45-424C-ADCF-73A7CB5A7BBA}" type="presParOf" srcId="{3082867C-EF77-4EDE-9723-8A92CD8E7723}" destId="{A0D1C545-0E2F-4533-AC19-97010713AC6B}" srcOrd="2" destOrd="0" presId="urn:microsoft.com/office/officeart/2016/7/layout/LinearBlockProcessNumbered"/>
    <dgm:cxn modelId="{36F2537B-22B4-4A30-AEF1-940E60227B3C}" type="presParOf" srcId="{A3051087-D1FC-4781-9BD2-0A8BF530AB69}" destId="{762FA8F1-0E0F-4611-9164-E1EE48E1C97F}" srcOrd="1" destOrd="0" presId="urn:microsoft.com/office/officeart/2016/7/layout/LinearBlockProcessNumbered"/>
    <dgm:cxn modelId="{973522E4-7C73-49F4-9D79-67CE89E5C0CB}" type="presParOf" srcId="{A3051087-D1FC-4781-9BD2-0A8BF530AB69}" destId="{82BA28C0-CF26-4D82-B19D-B227AAD39D1B}" srcOrd="2" destOrd="0" presId="urn:microsoft.com/office/officeart/2016/7/layout/LinearBlockProcessNumbered"/>
    <dgm:cxn modelId="{F52C4026-20AA-45C2-B552-349202850E1F}" type="presParOf" srcId="{82BA28C0-CF26-4D82-B19D-B227AAD39D1B}" destId="{ACB659F1-6583-410D-81B0-AF1C48CBD7F3}" srcOrd="0" destOrd="0" presId="urn:microsoft.com/office/officeart/2016/7/layout/LinearBlockProcessNumbered"/>
    <dgm:cxn modelId="{D78C52D8-A682-416E-ABAF-DA3ACEE9C5C5}" type="presParOf" srcId="{82BA28C0-CF26-4D82-B19D-B227AAD39D1B}" destId="{16B07FCA-0DB3-46DF-8901-078689FFED7D}" srcOrd="1" destOrd="0" presId="urn:microsoft.com/office/officeart/2016/7/layout/LinearBlockProcessNumbered"/>
    <dgm:cxn modelId="{7239F7E0-5169-4F6D-8DE5-06DAB54D2A50}" type="presParOf" srcId="{82BA28C0-CF26-4D82-B19D-B227AAD39D1B}" destId="{612EF036-83B5-419E-B0A4-C2FD9214C820}" srcOrd="2" destOrd="0" presId="urn:microsoft.com/office/officeart/2016/7/layout/LinearBlockProcessNumbered"/>
    <dgm:cxn modelId="{9D49D520-509D-4463-BDAB-5F62FB8A46FC}" type="presParOf" srcId="{A3051087-D1FC-4781-9BD2-0A8BF530AB69}" destId="{6F229C89-CFFD-4D62-BDDE-430BA43919FD}" srcOrd="3" destOrd="0" presId="urn:microsoft.com/office/officeart/2016/7/layout/LinearBlockProcessNumbered"/>
    <dgm:cxn modelId="{1391EAAD-87C4-4422-A50E-3FD5364B6FF7}" type="presParOf" srcId="{A3051087-D1FC-4781-9BD2-0A8BF530AB69}" destId="{8731748E-C5EB-4BC7-BBBE-D69CEC79B257}" srcOrd="4" destOrd="0" presId="urn:microsoft.com/office/officeart/2016/7/layout/LinearBlockProcessNumbered"/>
    <dgm:cxn modelId="{C694BD4E-A805-477B-B72A-B73F2AFB039D}" type="presParOf" srcId="{8731748E-C5EB-4BC7-BBBE-D69CEC79B257}" destId="{3E3D9150-BE04-4A69-8036-982EAE38043E}" srcOrd="0" destOrd="0" presId="urn:microsoft.com/office/officeart/2016/7/layout/LinearBlockProcessNumbered"/>
    <dgm:cxn modelId="{3F66939B-CF87-42C4-9AB9-134961A4FF44}" type="presParOf" srcId="{8731748E-C5EB-4BC7-BBBE-D69CEC79B257}" destId="{FF44AA37-E330-4299-9876-31ECB01615E7}" srcOrd="1" destOrd="0" presId="urn:microsoft.com/office/officeart/2016/7/layout/LinearBlockProcessNumbered"/>
    <dgm:cxn modelId="{8F542E39-0106-43F2-B9C7-ACBCE56910AC}" type="presParOf" srcId="{8731748E-C5EB-4BC7-BBBE-D69CEC79B257}" destId="{7E6393B2-2319-421F-9349-DB41E26233B1}" srcOrd="2" destOrd="0" presId="urn:microsoft.com/office/officeart/2016/7/layout/LinearBlockProcessNumbered"/>
    <dgm:cxn modelId="{912E89B7-B269-469F-94AA-1B6CB1C9B9CB}" type="presParOf" srcId="{A3051087-D1FC-4781-9BD2-0A8BF530AB69}" destId="{18E903E9-FFB6-4E98-81EB-880B37735A7D}" srcOrd="5" destOrd="0" presId="urn:microsoft.com/office/officeart/2016/7/layout/LinearBlockProcessNumbered"/>
    <dgm:cxn modelId="{7A8F4211-D933-4D17-8926-F620A86752F8}" type="presParOf" srcId="{A3051087-D1FC-4781-9BD2-0A8BF530AB69}" destId="{25FD0BF5-3338-4021-AC1A-F5AE3BF32445}" srcOrd="6" destOrd="0" presId="urn:microsoft.com/office/officeart/2016/7/layout/LinearBlockProcessNumbered"/>
    <dgm:cxn modelId="{C6DA6A75-4954-455E-BE46-63D867257693}" type="presParOf" srcId="{25FD0BF5-3338-4021-AC1A-F5AE3BF32445}" destId="{13C35663-52F8-4DAF-9C6E-BD17023CEA7C}" srcOrd="0" destOrd="0" presId="urn:microsoft.com/office/officeart/2016/7/layout/LinearBlockProcessNumbered"/>
    <dgm:cxn modelId="{E278942F-2EAF-40D3-BC9C-754C047ECA20}" type="presParOf" srcId="{25FD0BF5-3338-4021-AC1A-F5AE3BF32445}" destId="{F1EFC5B6-A87C-4895-A2C6-4E4817B7C080}" srcOrd="1" destOrd="0" presId="urn:microsoft.com/office/officeart/2016/7/layout/LinearBlockProcessNumbered"/>
    <dgm:cxn modelId="{E3028645-00B6-4FEE-88F9-D12E273E44FD}" type="presParOf" srcId="{25FD0BF5-3338-4021-AC1A-F5AE3BF32445}" destId="{481AA804-5005-48A4-A484-6E1DF3671743}"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5E68F-C95E-46E1-AC6B-8F6A057D093E}">
      <dsp:nvSpPr>
        <dsp:cNvPr id="0" name=""/>
        <dsp:cNvSpPr/>
      </dsp:nvSpPr>
      <dsp:spPr>
        <a:xfrm>
          <a:off x="154" y="1059670"/>
          <a:ext cx="1859998" cy="223199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00100">
            <a:lnSpc>
              <a:spcPct val="90000"/>
            </a:lnSpc>
            <a:spcBef>
              <a:spcPct val="0"/>
            </a:spcBef>
            <a:spcAft>
              <a:spcPct val="35000"/>
            </a:spcAft>
            <a:buNone/>
          </a:pPr>
          <a:r>
            <a:rPr lang="en-US" sz="1800" kern="1200" dirty="0"/>
            <a:t>True North Metrics Dashboard</a:t>
          </a:r>
        </a:p>
      </dsp:txBody>
      <dsp:txXfrm>
        <a:off x="154" y="1952469"/>
        <a:ext cx="1859998" cy="1339198"/>
      </dsp:txXfrm>
    </dsp:sp>
    <dsp:sp modelId="{5EC95A29-CFEF-4BE0-823F-512206502C87}">
      <dsp:nvSpPr>
        <dsp:cNvPr id="0" name=""/>
        <dsp:cNvSpPr/>
      </dsp:nvSpPr>
      <dsp:spPr>
        <a:xfrm>
          <a:off x="154" y="1059670"/>
          <a:ext cx="1859998" cy="89279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866900">
            <a:lnSpc>
              <a:spcPct val="90000"/>
            </a:lnSpc>
            <a:spcBef>
              <a:spcPct val="0"/>
            </a:spcBef>
            <a:spcAft>
              <a:spcPct val="35000"/>
            </a:spcAft>
            <a:buNone/>
          </a:pPr>
          <a:r>
            <a:rPr lang="en-US" sz="4200" kern="1200"/>
            <a:t>01</a:t>
          </a:r>
        </a:p>
      </dsp:txBody>
      <dsp:txXfrm>
        <a:off x="154" y="1059670"/>
        <a:ext cx="1859998" cy="892799"/>
      </dsp:txXfrm>
    </dsp:sp>
    <dsp:sp modelId="{ACB659F1-6583-410D-81B0-AF1C48CBD7F3}">
      <dsp:nvSpPr>
        <dsp:cNvPr id="0" name=""/>
        <dsp:cNvSpPr/>
      </dsp:nvSpPr>
      <dsp:spPr>
        <a:xfrm>
          <a:off x="2008951" y="1059670"/>
          <a:ext cx="1859998" cy="223199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00100">
            <a:lnSpc>
              <a:spcPct val="90000"/>
            </a:lnSpc>
            <a:spcBef>
              <a:spcPct val="0"/>
            </a:spcBef>
            <a:spcAft>
              <a:spcPct val="35000"/>
            </a:spcAft>
            <a:buNone/>
          </a:pPr>
          <a:r>
            <a:rPr lang="en-US" sz="1800" kern="1200"/>
            <a:t>System Updates</a:t>
          </a:r>
        </a:p>
      </dsp:txBody>
      <dsp:txXfrm>
        <a:off x="2008951" y="1952469"/>
        <a:ext cx="1859998" cy="1339198"/>
      </dsp:txXfrm>
    </dsp:sp>
    <dsp:sp modelId="{16B07FCA-0DB3-46DF-8901-078689FFED7D}">
      <dsp:nvSpPr>
        <dsp:cNvPr id="0" name=""/>
        <dsp:cNvSpPr/>
      </dsp:nvSpPr>
      <dsp:spPr>
        <a:xfrm>
          <a:off x="2008951" y="1059670"/>
          <a:ext cx="1859998" cy="89279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866900">
            <a:lnSpc>
              <a:spcPct val="90000"/>
            </a:lnSpc>
            <a:spcBef>
              <a:spcPct val="0"/>
            </a:spcBef>
            <a:spcAft>
              <a:spcPct val="35000"/>
            </a:spcAft>
            <a:buNone/>
          </a:pPr>
          <a:r>
            <a:rPr lang="en-US" sz="4200" kern="1200"/>
            <a:t>02</a:t>
          </a:r>
        </a:p>
      </dsp:txBody>
      <dsp:txXfrm>
        <a:off x="2008951" y="1059670"/>
        <a:ext cx="1859998" cy="892799"/>
      </dsp:txXfrm>
    </dsp:sp>
    <dsp:sp modelId="{3E3D9150-BE04-4A69-8036-982EAE38043E}">
      <dsp:nvSpPr>
        <dsp:cNvPr id="0" name=""/>
        <dsp:cNvSpPr/>
      </dsp:nvSpPr>
      <dsp:spPr>
        <a:xfrm>
          <a:off x="4017749" y="1059670"/>
          <a:ext cx="1859998" cy="223199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00100">
            <a:lnSpc>
              <a:spcPct val="90000"/>
            </a:lnSpc>
            <a:spcBef>
              <a:spcPct val="0"/>
            </a:spcBef>
            <a:spcAft>
              <a:spcPct val="35000"/>
            </a:spcAft>
            <a:buNone/>
          </a:pPr>
          <a:r>
            <a:rPr lang="en-US" sz="1800" kern="1200" dirty="0"/>
            <a:t>SAPPHIRE January Performance Status Update</a:t>
          </a:r>
        </a:p>
      </dsp:txBody>
      <dsp:txXfrm>
        <a:off x="4017749" y="1952469"/>
        <a:ext cx="1859998" cy="1339198"/>
      </dsp:txXfrm>
    </dsp:sp>
    <dsp:sp modelId="{FF44AA37-E330-4299-9876-31ECB01615E7}">
      <dsp:nvSpPr>
        <dsp:cNvPr id="0" name=""/>
        <dsp:cNvSpPr/>
      </dsp:nvSpPr>
      <dsp:spPr>
        <a:xfrm>
          <a:off x="4017749" y="1059670"/>
          <a:ext cx="1859998" cy="89279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866900">
            <a:lnSpc>
              <a:spcPct val="90000"/>
            </a:lnSpc>
            <a:spcBef>
              <a:spcPct val="0"/>
            </a:spcBef>
            <a:spcAft>
              <a:spcPct val="35000"/>
            </a:spcAft>
            <a:buNone/>
          </a:pPr>
          <a:r>
            <a:rPr lang="en-US" sz="4200" kern="1200"/>
            <a:t>03</a:t>
          </a:r>
        </a:p>
      </dsp:txBody>
      <dsp:txXfrm>
        <a:off x="4017749" y="1059670"/>
        <a:ext cx="1859998" cy="892799"/>
      </dsp:txXfrm>
    </dsp:sp>
    <dsp:sp modelId="{13C35663-52F8-4DAF-9C6E-BD17023CEA7C}">
      <dsp:nvSpPr>
        <dsp:cNvPr id="0" name=""/>
        <dsp:cNvSpPr/>
      </dsp:nvSpPr>
      <dsp:spPr>
        <a:xfrm>
          <a:off x="6026547" y="1059670"/>
          <a:ext cx="1859998" cy="223199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00100">
            <a:lnSpc>
              <a:spcPct val="90000"/>
            </a:lnSpc>
            <a:spcBef>
              <a:spcPct val="0"/>
            </a:spcBef>
            <a:spcAft>
              <a:spcPct val="35000"/>
            </a:spcAft>
            <a:buNone/>
          </a:pPr>
          <a:r>
            <a:rPr lang="en-US" sz="1800" kern="1200" dirty="0"/>
            <a:t>Closing Reflections</a:t>
          </a:r>
        </a:p>
      </dsp:txBody>
      <dsp:txXfrm>
        <a:off x="6026547" y="1952469"/>
        <a:ext cx="1859998" cy="1339198"/>
      </dsp:txXfrm>
    </dsp:sp>
    <dsp:sp modelId="{F1EFC5B6-A87C-4895-A2C6-4E4817B7C080}">
      <dsp:nvSpPr>
        <dsp:cNvPr id="0" name=""/>
        <dsp:cNvSpPr/>
      </dsp:nvSpPr>
      <dsp:spPr>
        <a:xfrm>
          <a:off x="6026547" y="1059670"/>
          <a:ext cx="1859998" cy="89279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866900">
            <a:lnSpc>
              <a:spcPct val="90000"/>
            </a:lnSpc>
            <a:spcBef>
              <a:spcPct val="0"/>
            </a:spcBef>
            <a:spcAft>
              <a:spcPct val="35000"/>
            </a:spcAft>
            <a:buNone/>
          </a:pPr>
          <a:r>
            <a:rPr lang="en-US" sz="4200" kern="1200"/>
            <a:t>04</a:t>
          </a:r>
        </a:p>
      </dsp:txBody>
      <dsp:txXfrm>
        <a:off x="6026547" y="1059670"/>
        <a:ext cx="1859998" cy="892799"/>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30" tIns="45716" rIns="91430" bIns="45716" rtlCol="0"/>
          <a:lstStyle>
            <a:lvl1pPr algn="r">
              <a:defRPr sz="1200"/>
            </a:lvl1pPr>
          </a:lstStyle>
          <a:p>
            <a:fld id="{23E6BDDE-A252-4FAA-8016-553191CE161E}" type="datetimeFigureOut">
              <a:rPr lang="en-US" smtClean="0"/>
              <a:pPr/>
              <a:t>5/3/2019</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0" tIns="45716" rIns="91430" bIns="45716" rtlCol="0" anchor="b"/>
          <a:lstStyle>
            <a:lvl1pPr algn="r">
              <a:defRPr sz="1200"/>
            </a:lvl1pPr>
          </a:lstStyle>
          <a:p>
            <a:fld id="{2E40E3F4-DFD7-4C0A-80EB-1049728C06B8}" type="slidenum">
              <a:rPr lang="en-US" smtClean="0"/>
              <a:pPr/>
              <a:t>‹#›</a:t>
            </a:fld>
            <a:endParaRPr lang="en-US" dirty="0"/>
          </a:p>
        </p:txBody>
      </p:sp>
    </p:spTree>
    <p:extLst>
      <p:ext uri="{BB962C8B-B14F-4D97-AF65-F5344CB8AC3E}">
        <p14:creationId xmlns:p14="http://schemas.microsoft.com/office/powerpoint/2010/main" val="371109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30" tIns="45716" rIns="91430" bIns="45716" rtlCol="0"/>
          <a:lstStyle>
            <a:lvl1pPr algn="r">
              <a:defRPr sz="1200"/>
            </a:lvl1pPr>
          </a:lstStyle>
          <a:p>
            <a:fld id="{3C447911-73C0-4C76-8F69-453C0B80F177}" type="datetimeFigureOut">
              <a:rPr lang="en-US" smtClean="0"/>
              <a:pPr/>
              <a:t>5/3/2019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30" tIns="45716" rIns="91430" bIns="45716" rtlCol="0" anchor="b"/>
          <a:lstStyle>
            <a:lvl1pPr algn="r">
              <a:defRPr sz="1200"/>
            </a:lvl1pPr>
          </a:lstStyle>
          <a:p>
            <a:fld id="{A0AD46B3-558C-47A8-B200-073E7D2921EE}" type="slidenum">
              <a:rPr lang="en-US" smtClean="0"/>
              <a:pPr/>
              <a:t>‹#›</a:t>
            </a:fld>
            <a:endParaRPr lang="en-US" dirty="0"/>
          </a:p>
        </p:txBody>
      </p:sp>
    </p:spTree>
    <p:extLst>
      <p:ext uri="{BB962C8B-B14F-4D97-AF65-F5344CB8AC3E}">
        <p14:creationId xmlns:p14="http://schemas.microsoft.com/office/powerpoint/2010/main" val="3110707751"/>
      </p:ext>
    </p:extLst>
  </p:cSld>
  <p:clrMap bg1="lt1" tx1="dk1" bg2="lt2" tx2="dk2" accent1="accent1" accent2="accent2" accent3="accent3" accent4="accent4" accent5="accent5" accent6="accent6" hlink="hlink" folHlink="folHlink"/>
  <p:notesStyle>
    <a:lvl1pPr marL="0" algn="l" defTabSz="913544" rtl="0" eaLnBrk="1" latinLnBrk="0" hangingPunct="1">
      <a:defRPr sz="1200" kern="1200">
        <a:solidFill>
          <a:schemeClr val="tx1"/>
        </a:solidFill>
        <a:latin typeface="+mn-lt"/>
        <a:ea typeface="+mn-ea"/>
        <a:cs typeface="+mn-cs"/>
      </a:defRPr>
    </a:lvl1pPr>
    <a:lvl2pPr marL="456774" algn="l" defTabSz="913544" rtl="0" eaLnBrk="1" latinLnBrk="0" hangingPunct="1">
      <a:defRPr sz="1200" kern="1200">
        <a:solidFill>
          <a:schemeClr val="tx1"/>
        </a:solidFill>
        <a:latin typeface="+mn-lt"/>
        <a:ea typeface="+mn-ea"/>
        <a:cs typeface="+mn-cs"/>
      </a:defRPr>
    </a:lvl2pPr>
    <a:lvl3pPr marL="913544" algn="l" defTabSz="913544" rtl="0" eaLnBrk="1" latinLnBrk="0" hangingPunct="1">
      <a:defRPr sz="1200" kern="1200">
        <a:solidFill>
          <a:schemeClr val="tx1"/>
        </a:solidFill>
        <a:latin typeface="+mn-lt"/>
        <a:ea typeface="+mn-ea"/>
        <a:cs typeface="+mn-cs"/>
      </a:defRPr>
    </a:lvl3pPr>
    <a:lvl4pPr marL="1370319" algn="l" defTabSz="913544" rtl="0" eaLnBrk="1" latinLnBrk="0" hangingPunct="1">
      <a:defRPr sz="1200" kern="1200">
        <a:solidFill>
          <a:schemeClr val="tx1"/>
        </a:solidFill>
        <a:latin typeface="+mn-lt"/>
        <a:ea typeface="+mn-ea"/>
        <a:cs typeface="+mn-cs"/>
      </a:defRPr>
    </a:lvl4pPr>
    <a:lvl5pPr marL="1827089" algn="l" defTabSz="913544" rtl="0" eaLnBrk="1" latinLnBrk="0" hangingPunct="1">
      <a:defRPr sz="1200" kern="1200">
        <a:solidFill>
          <a:schemeClr val="tx1"/>
        </a:solidFill>
        <a:latin typeface="+mn-lt"/>
        <a:ea typeface="+mn-ea"/>
        <a:cs typeface="+mn-cs"/>
      </a:defRPr>
    </a:lvl5pPr>
    <a:lvl6pPr marL="2283864" algn="l" defTabSz="913544" rtl="0" eaLnBrk="1" latinLnBrk="0" hangingPunct="1">
      <a:defRPr sz="1200" kern="1200">
        <a:solidFill>
          <a:schemeClr val="tx1"/>
        </a:solidFill>
        <a:latin typeface="+mn-lt"/>
        <a:ea typeface="+mn-ea"/>
        <a:cs typeface="+mn-cs"/>
      </a:defRPr>
    </a:lvl6pPr>
    <a:lvl7pPr marL="2740634" algn="l" defTabSz="913544" rtl="0" eaLnBrk="1" latinLnBrk="0" hangingPunct="1">
      <a:defRPr sz="1200" kern="1200">
        <a:solidFill>
          <a:schemeClr val="tx1"/>
        </a:solidFill>
        <a:latin typeface="+mn-lt"/>
        <a:ea typeface="+mn-ea"/>
        <a:cs typeface="+mn-cs"/>
      </a:defRPr>
    </a:lvl7pPr>
    <a:lvl8pPr marL="3197408" algn="l" defTabSz="913544" rtl="0" eaLnBrk="1" latinLnBrk="0" hangingPunct="1">
      <a:defRPr sz="1200" kern="1200">
        <a:solidFill>
          <a:schemeClr val="tx1"/>
        </a:solidFill>
        <a:latin typeface="+mn-lt"/>
        <a:ea typeface="+mn-ea"/>
        <a:cs typeface="+mn-cs"/>
      </a:defRPr>
    </a:lvl8pPr>
    <a:lvl9pPr marL="3654179" algn="l" defTabSz="91354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C634-8F8E-4B3D-A2A7-EB0D0A1789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68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548B3-9BBD-4DA8-94DE-5E9CA66717B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44769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Balloon pumps can be integrated </a:t>
            </a:r>
          </a:p>
        </p:txBody>
      </p:sp>
      <p:sp>
        <p:nvSpPr>
          <p:cNvPr id="4" name="Slide Number Placeholder 3"/>
          <p:cNvSpPr>
            <a:spLocks noGrp="1"/>
          </p:cNvSpPr>
          <p:nvPr>
            <p:ph type="sldNum" sz="quarter" idx="10"/>
          </p:nvPr>
        </p:nvSpPr>
        <p:spPr/>
        <p:txBody>
          <a:bodyPr/>
          <a:lstStyle/>
          <a:p>
            <a:fld id="{01D4974D-FCA8-484E-BFF5-2848CEA62881}" type="slidenum">
              <a:rPr lang="en-US" smtClean="0"/>
              <a:t>13</a:t>
            </a:fld>
            <a:endParaRPr lang="en-US" dirty="0"/>
          </a:p>
        </p:txBody>
      </p:sp>
    </p:spTree>
    <p:extLst>
      <p:ext uri="{BB962C8B-B14F-4D97-AF65-F5344CB8AC3E}">
        <p14:creationId xmlns:p14="http://schemas.microsoft.com/office/powerpoint/2010/main" val="318026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Balloon pumps can be integrated </a:t>
            </a:r>
          </a:p>
        </p:txBody>
      </p:sp>
      <p:sp>
        <p:nvSpPr>
          <p:cNvPr id="4" name="Slide Number Placeholder 3"/>
          <p:cNvSpPr>
            <a:spLocks noGrp="1"/>
          </p:cNvSpPr>
          <p:nvPr>
            <p:ph type="sldNum" sz="quarter" idx="10"/>
          </p:nvPr>
        </p:nvSpPr>
        <p:spPr/>
        <p:txBody>
          <a:bodyPr/>
          <a:lstStyle/>
          <a:p>
            <a:fld id="{01D4974D-FCA8-484E-BFF5-2848CEA62881}" type="slidenum">
              <a:rPr lang="en-US" smtClean="0"/>
              <a:t>14</a:t>
            </a:fld>
            <a:endParaRPr lang="en-US" dirty="0"/>
          </a:p>
        </p:txBody>
      </p:sp>
    </p:spTree>
    <p:extLst>
      <p:ext uri="{BB962C8B-B14F-4D97-AF65-F5344CB8AC3E}">
        <p14:creationId xmlns:p14="http://schemas.microsoft.com/office/powerpoint/2010/main" val="83118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Balloon pumps can be integrated </a:t>
            </a:r>
          </a:p>
        </p:txBody>
      </p:sp>
      <p:sp>
        <p:nvSpPr>
          <p:cNvPr id="4" name="Slide Number Placeholder 3"/>
          <p:cNvSpPr>
            <a:spLocks noGrp="1"/>
          </p:cNvSpPr>
          <p:nvPr>
            <p:ph type="sldNum" sz="quarter" idx="10"/>
          </p:nvPr>
        </p:nvSpPr>
        <p:spPr/>
        <p:txBody>
          <a:bodyPr/>
          <a:lstStyle/>
          <a:p>
            <a:fld id="{01D4974D-FCA8-484E-BFF5-2848CEA62881}" type="slidenum">
              <a:rPr lang="en-US" smtClean="0"/>
              <a:t>15</a:t>
            </a:fld>
            <a:endParaRPr lang="en-US" dirty="0"/>
          </a:p>
        </p:txBody>
      </p:sp>
    </p:spTree>
    <p:extLst>
      <p:ext uri="{BB962C8B-B14F-4D97-AF65-F5344CB8AC3E}">
        <p14:creationId xmlns:p14="http://schemas.microsoft.com/office/powerpoint/2010/main" val="68802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4974D-FCA8-484E-BFF5-2848CEA62881}" type="slidenum">
              <a:rPr lang="en-US" smtClean="0"/>
              <a:t>16</a:t>
            </a:fld>
            <a:endParaRPr lang="en-US" dirty="0"/>
          </a:p>
        </p:txBody>
      </p:sp>
    </p:spTree>
    <p:extLst>
      <p:ext uri="{BB962C8B-B14F-4D97-AF65-F5344CB8AC3E}">
        <p14:creationId xmlns:p14="http://schemas.microsoft.com/office/powerpoint/2010/main" val="528240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4ADF5-C4C8-459D-BEB2-1B97732834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94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D46B3-558C-47A8-B200-073E7D2921EE}" type="slidenum">
              <a:rPr lang="en-US" smtClean="0"/>
              <a:pPr/>
              <a:t>18</a:t>
            </a:fld>
            <a:endParaRPr lang="en-US" dirty="0"/>
          </a:p>
        </p:txBody>
      </p:sp>
    </p:spTree>
    <p:extLst>
      <p:ext uri="{BB962C8B-B14F-4D97-AF65-F5344CB8AC3E}">
        <p14:creationId xmlns:p14="http://schemas.microsoft.com/office/powerpoint/2010/main" val="4831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C634-8F8E-4B3D-A2A7-EB0D0A1789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68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D46B3-558C-47A8-B200-073E7D2921EE}" type="slidenum">
              <a:rPr lang="en-US" smtClean="0"/>
              <a:pPr/>
              <a:t>2</a:t>
            </a:fld>
            <a:endParaRPr lang="en-US" dirty="0"/>
          </a:p>
        </p:txBody>
      </p:sp>
    </p:spTree>
    <p:extLst>
      <p:ext uri="{BB962C8B-B14F-4D97-AF65-F5344CB8AC3E}">
        <p14:creationId xmlns:p14="http://schemas.microsoft.com/office/powerpoint/2010/main" val="6195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D46B3-558C-47A8-B200-073E7D2921EE}" type="slidenum">
              <a:rPr lang="en-US" smtClean="0"/>
              <a:pPr/>
              <a:t>3</a:t>
            </a:fld>
            <a:endParaRPr lang="en-US" dirty="0"/>
          </a:p>
        </p:txBody>
      </p:sp>
    </p:spTree>
    <p:extLst>
      <p:ext uri="{BB962C8B-B14F-4D97-AF65-F5344CB8AC3E}">
        <p14:creationId xmlns:p14="http://schemas.microsoft.com/office/powerpoint/2010/main" val="133521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usual, you have already received the monthly TNM Dashboard.  The month of March was a challenging month in the areas of access, quality, and experience in particular.  These results suggest a great deal of work to do in these areas to achieve/maintain the desired level of across-the-board performance.  This thinking may need to inform the exec team and the board’s actions around setting goals for the next year, which we will begin to discuss more in the relevant committees and at the full board level in the coming months.  Despite current performance, there is a growing sense across the organization that the quality teams </a:t>
            </a:r>
          </a:p>
        </p:txBody>
      </p:sp>
      <p:sp>
        <p:nvSpPr>
          <p:cNvPr id="4" name="Slide Number Placeholder 3"/>
          <p:cNvSpPr>
            <a:spLocks noGrp="1"/>
          </p:cNvSpPr>
          <p:nvPr>
            <p:ph type="sldNum" sz="quarter" idx="5"/>
          </p:nvPr>
        </p:nvSpPr>
        <p:spPr/>
        <p:txBody>
          <a:bodyPr/>
          <a:lstStyle/>
          <a:p>
            <a:fld id="{A0AD46B3-558C-47A8-B200-073E7D2921EE}" type="slidenum">
              <a:rPr lang="en-US" smtClean="0"/>
              <a:pPr/>
              <a:t>5</a:t>
            </a:fld>
            <a:endParaRPr lang="en-US" dirty="0"/>
          </a:p>
        </p:txBody>
      </p:sp>
    </p:spTree>
    <p:extLst>
      <p:ext uri="{BB962C8B-B14F-4D97-AF65-F5344CB8AC3E}">
        <p14:creationId xmlns:p14="http://schemas.microsoft.com/office/powerpoint/2010/main" val="349662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focus on dashboards and budgets, we often lose sight of the stories behind the incredible mission-driven work that happens day in and day out at AHS.  In this spirit, and because we will spend time tomorrow talking in great detail about budgets and quality, let’s spend a few moments reflecting on our mission and values.</a:t>
            </a:r>
          </a:p>
          <a:p>
            <a:endParaRPr lang="en-US" dirty="0"/>
          </a:p>
          <a:p>
            <a:r>
              <a:rPr lang="en-US" dirty="0"/>
              <a:t>Read letter from Doctor-father and story of family in ED/Inpatient</a:t>
            </a:r>
          </a:p>
        </p:txBody>
      </p:sp>
      <p:sp>
        <p:nvSpPr>
          <p:cNvPr id="4" name="Slide Number Placeholder 3"/>
          <p:cNvSpPr>
            <a:spLocks noGrp="1"/>
          </p:cNvSpPr>
          <p:nvPr>
            <p:ph type="sldNum" sz="quarter" idx="5"/>
          </p:nvPr>
        </p:nvSpPr>
        <p:spPr/>
        <p:txBody>
          <a:bodyPr/>
          <a:lstStyle/>
          <a:p>
            <a:fld id="{A0AD46B3-558C-47A8-B200-073E7D2921EE}" type="slidenum">
              <a:rPr lang="en-US" smtClean="0"/>
              <a:pPr/>
              <a:t>6</a:t>
            </a:fld>
            <a:endParaRPr lang="en-US" dirty="0"/>
          </a:p>
        </p:txBody>
      </p:sp>
    </p:spTree>
    <p:extLst>
      <p:ext uri="{BB962C8B-B14F-4D97-AF65-F5344CB8AC3E}">
        <p14:creationId xmlns:p14="http://schemas.microsoft.com/office/powerpoint/2010/main" val="308129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Janice Whaley, CEO</a:t>
            </a:r>
          </a:p>
        </p:txBody>
      </p:sp>
      <p:sp>
        <p:nvSpPr>
          <p:cNvPr id="4" name="Slide Number Placeholder 3"/>
          <p:cNvSpPr>
            <a:spLocks noGrp="1"/>
          </p:cNvSpPr>
          <p:nvPr>
            <p:ph type="sldNum" sz="quarter" idx="5"/>
          </p:nvPr>
        </p:nvSpPr>
        <p:spPr/>
        <p:txBody>
          <a:bodyPr/>
          <a:lstStyle/>
          <a:p>
            <a:fld id="{A0AD46B3-558C-47A8-B200-073E7D2921EE}" type="slidenum">
              <a:rPr lang="en-US" smtClean="0"/>
              <a:pPr/>
              <a:t>7</a:t>
            </a:fld>
            <a:endParaRPr lang="en-US" dirty="0"/>
          </a:p>
        </p:txBody>
      </p:sp>
    </p:spTree>
    <p:extLst>
      <p:ext uri="{BB962C8B-B14F-4D97-AF65-F5344CB8AC3E}">
        <p14:creationId xmlns:p14="http://schemas.microsoft.com/office/powerpoint/2010/main" val="140380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Kinkini</a:t>
            </a:r>
          </a:p>
          <a:p>
            <a:r>
              <a:rPr lang="en-US" dirty="0" err="1"/>
              <a:t>Kalayjah’s</a:t>
            </a:r>
            <a:r>
              <a:rPr lang="en-US" dirty="0"/>
              <a:t> story</a:t>
            </a:r>
          </a:p>
          <a:p>
            <a:r>
              <a:rPr lang="en-US" dirty="0"/>
              <a:t>Recognize OB/GYN and Pediatrics leaders and providers (including </a:t>
            </a:r>
            <a:r>
              <a:rPr lang="en-US" dirty="0" err="1"/>
              <a:t>Tanefer</a:t>
            </a:r>
            <a:r>
              <a:rPr lang="en-US" dirty="0"/>
              <a:t> L.)</a:t>
            </a:r>
          </a:p>
          <a:p>
            <a:r>
              <a:rPr lang="en-US" dirty="0"/>
              <a:t>3 to 4 times more likely to die in childbirth</a:t>
            </a:r>
          </a:p>
          <a:p>
            <a:r>
              <a:rPr lang="en-US" dirty="0" err="1"/>
              <a:t>CenteringPregnancy</a:t>
            </a:r>
            <a:r>
              <a:rPr lang="en-US" dirty="0"/>
              <a:t> and Midwifery resources</a:t>
            </a:r>
          </a:p>
          <a:p>
            <a:endParaRPr lang="en-US" dirty="0"/>
          </a:p>
          <a:p>
            <a:r>
              <a:rPr lang="en-US" dirty="0"/>
              <a:t>Margarite Curry video (https://www.youtube.com/watch?v=HjvtErSOnws&amp;feature=youtu.be)</a:t>
            </a:r>
          </a:p>
          <a:p>
            <a:endParaRPr lang="en-US" dirty="0"/>
          </a:p>
          <a:p>
            <a:endParaRPr lang="en-US" dirty="0"/>
          </a:p>
        </p:txBody>
      </p:sp>
      <p:sp>
        <p:nvSpPr>
          <p:cNvPr id="4" name="Slide Number Placeholder 3"/>
          <p:cNvSpPr>
            <a:spLocks noGrp="1"/>
          </p:cNvSpPr>
          <p:nvPr>
            <p:ph type="sldNum" sz="quarter" idx="5"/>
          </p:nvPr>
        </p:nvSpPr>
        <p:spPr/>
        <p:txBody>
          <a:bodyPr/>
          <a:lstStyle/>
          <a:p>
            <a:fld id="{A0AD46B3-558C-47A8-B200-073E7D2921EE}" type="slidenum">
              <a:rPr lang="en-US" smtClean="0"/>
              <a:pPr/>
              <a:t>8</a:t>
            </a:fld>
            <a:endParaRPr lang="en-US" dirty="0"/>
          </a:p>
        </p:txBody>
      </p:sp>
    </p:spTree>
    <p:extLst>
      <p:ext uri="{BB962C8B-B14F-4D97-AF65-F5344CB8AC3E}">
        <p14:creationId xmlns:p14="http://schemas.microsoft.com/office/powerpoint/2010/main" val="179461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effort to advance a tool with the Board to better capture the commitment to Health Equity and D&amp;I is in the works.  Thank Maria.</a:t>
            </a:r>
          </a:p>
        </p:txBody>
      </p:sp>
      <p:sp>
        <p:nvSpPr>
          <p:cNvPr id="4" name="Slide Number Placeholder 3"/>
          <p:cNvSpPr>
            <a:spLocks noGrp="1"/>
          </p:cNvSpPr>
          <p:nvPr>
            <p:ph type="sldNum" sz="quarter" idx="5"/>
          </p:nvPr>
        </p:nvSpPr>
        <p:spPr/>
        <p:txBody>
          <a:bodyPr/>
          <a:lstStyle/>
          <a:p>
            <a:fld id="{A0AD46B3-558C-47A8-B200-073E7D2921EE}" type="slidenum">
              <a:rPr lang="en-US" smtClean="0"/>
              <a:pPr/>
              <a:t>9</a:t>
            </a:fld>
            <a:endParaRPr lang="en-US" dirty="0"/>
          </a:p>
        </p:txBody>
      </p:sp>
    </p:spTree>
    <p:extLst>
      <p:ext uri="{BB962C8B-B14F-4D97-AF65-F5344CB8AC3E}">
        <p14:creationId xmlns:p14="http://schemas.microsoft.com/office/powerpoint/2010/main" val="144329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4974D-FCA8-484E-BFF5-2848CEA62881}" type="slidenum">
              <a:rPr lang="en-US" smtClean="0"/>
              <a:t>10</a:t>
            </a:fld>
            <a:endParaRPr lang="en-US" dirty="0"/>
          </a:p>
        </p:txBody>
      </p:sp>
    </p:spTree>
    <p:extLst>
      <p:ext uri="{BB962C8B-B14F-4D97-AF65-F5344CB8AC3E}">
        <p14:creationId xmlns:p14="http://schemas.microsoft.com/office/powerpoint/2010/main" val="369055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74" indent="0" algn="ctr">
              <a:buNone/>
              <a:defRPr>
                <a:solidFill>
                  <a:schemeClr val="tx1">
                    <a:tint val="75000"/>
                  </a:schemeClr>
                </a:solidFill>
              </a:defRPr>
            </a:lvl2pPr>
            <a:lvl3pPr marL="913544" indent="0" algn="ctr">
              <a:buNone/>
              <a:defRPr>
                <a:solidFill>
                  <a:schemeClr val="tx1">
                    <a:tint val="75000"/>
                  </a:schemeClr>
                </a:solidFill>
              </a:defRPr>
            </a:lvl3pPr>
            <a:lvl4pPr marL="1370319" indent="0" algn="ctr">
              <a:buNone/>
              <a:defRPr>
                <a:solidFill>
                  <a:schemeClr val="tx1">
                    <a:tint val="75000"/>
                  </a:schemeClr>
                </a:solidFill>
              </a:defRPr>
            </a:lvl4pPr>
            <a:lvl5pPr marL="1827089" indent="0" algn="ctr">
              <a:buNone/>
              <a:defRPr>
                <a:solidFill>
                  <a:schemeClr val="tx1">
                    <a:tint val="75000"/>
                  </a:schemeClr>
                </a:solidFill>
              </a:defRPr>
            </a:lvl5pPr>
            <a:lvl6pPr marL="2283864" indent="0" algn="ctr">
              <a:buNone/>
              <a:defRPr>
                <a:solidFill>
                  <a:schemeClr val="tx1">
                    <a:tint val="75000"/>
                  </a:schemeClr>
                </a:solidFill>
              </a:defRPr>
            </a:lvl6pPr>
            <a:lvl7pPr marL="2740634" indent="0" algn="ctr">
              <a:buNone/>
              <a:defRPr>
                <a:solidFill>
                  <a:schemeClr val="tx1">
                    <a:tint val="75000"/>
                  </a:schemeClr>
                </a:solidFill>
              </a:defRPr>
            </a:lvl7pPr>
            <a:lvl8pPr marL="3197408"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3400" y="5410212"/>
            <a:ext cx="2133600" cy="365125"/>
          </a:xfrm>
          <a:prstGeom prst="rect">
            <a:avLst/>
          </a:prstGeom>
        </p:spPr>
        <p:txBody>
          <a:bodyPr lIns="91354" tIns="45678" rIns="91354" bIns="45678"/>
          <a:lstStyle/>
          <a:p>
            <a:fld id="{13012800-E4B4-4BEE-9B43-205519A752D2}" type="datetime1">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12"/>
            <a:ext cx="2133600" cy="365125"/>
          </a:xfrm>
          <a:prstGeom prst="rect">
            <a:avLst/>
          </a:prstGeom>
        </p:spPr>
        <p:txBody>
          <a:bodyPr lIns="91354" tIns="45678" rIns="91354" bIns="45678"/>
          <a:lstStyle/>
          <a:p>
            <a:fld id="{FA550E5B-AE87-45FA-8D39-2B07CAC4C103}" type="datetime1">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12"/>
            <a:ext cx="2133600" cy="365125"/>
          </a:xfrm>
          <a:prstGeom prst="rect">
            <a:avLst/>
          </a:prstGeom>
        </p:spPr>
        <p:txBody>
          <a:bodyPr lIns="91354" tIns="45678" rIns="91354" bIns="45678"/>
          <a:lstStyle/>
          <a:p>
            <a:fld id="{7C48CA66-74B2-411F-AD8E-CF04C1575E15}" type="datetime1">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E250327A-878D-4051-9970-73A4F427385A}" type="slidenum">
              <a:rPr lang="en-US"/>
              <a:pPr>
                <a:defRPr/>
              </a:pPr>
              <a:t>‹#›</a:t>
            </a:fld>
            <a:endParaRPr lang="en-US" dirty="0"/>
          </a:p>
        </p:txBody>
      </p:sp>
    </p:spTree>
    <p:extLst>
      <p:ext uri="{BB962C8B-B14F-4D97-AF65-F5344CB8AC3E}">
        <p14:creationId xmlns:p14="http://schemas.microsoft.com/office/powerpoint/2010/main" val="352576412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46969AF-B1B4-451B-BE41-0EDAA4633012}" type="slidenum">
              <a:rPr lang="en-US"/>
              <a:pPr>
                <a:defRPr/>
              </a:pPr>
              <a:t>‹#›</a:t>
            </a:fld>
            <a:endParaRPr lang="en-US" dirty="0"/>
          </a:p>
        </p:txBody>
      </p:sp>
    </p:spTree>
    <p:extLst>
      <p:ext uri="{BB962C8B-B14F-4D97-AF65-F5344CB8AC3E}">
        <p14:creationId xmlns:p14="http://schemas.microsoft.com/office/powerpoint/2010/main" val="9133329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doni SvtyTwo ITC TT Book"/>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311DB7C9-489A-420C-A000-DADA1C79E9B1}" type="slidenum">
              <a:rPr lang="en-US"/>
              <a:pPr>
                <a:defRPr/>
              </a:pPr>
              <a:t>‹#›</a:t>
            </a:fld>
            <a:endParaRPr lang="en-US" dirty="0"/>
          </a:p>
        </p:txBody>
      </p:sp>
    </p:spTree>
    <p:extLst>
      <p:ext uri="{BB962C8B-B14F-4D97-AF65-F5344CB8AC3E}">
        <p14:creationId xmlns:p14="http://schemas.microsoft.com/office/powerpoint/2010/main" val="99068459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60000"/>
                    <a:lumOff val="40000"/>
                  </a:schemeClr>
                </a:solidFill>
                <a:latin typeface="Bodoni SvtyTwo ITC T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90819D4F-F498-4593-8F36-0216900C2530}" type="slidenum">
              <a:rPr lang="en-US"/>
              <a:pPr>
                <a:defRPr/>
              </a:pPr>
              <a:t>‹#›</a:t>
            </a:fld>
            <a:endParaRPr lang="en-US" dirty="0"/>
          </a:p>
        </p:txBody>
      </p:sp>
    </p:spTree>
    <p:extLst>
      <p:ext uri="{BB962C8B-B14F-4D97-AF65-F5344CB8AC3E}">
        <p14:creationId xmlns:p14="http://schemas.microsoft.com/office/powerpoint/2010/main" val="125463752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149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149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7" name="Slide Number Placeholder 6"/>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AF63C7C2-33CE-4DE9-B565-E922020481E4}" type="slidenum">
              <a:rPr lang="en-US"/>
              <a:pPr>
                <a:defRPr/>
              </a:pPr>
              <a:t>‹#›</a:t>
            </a:fld>
            <a:endParaRPr lang="en-US" dirty="0"/>
          </a:p>
        </p:txBody>
      </p:sp>
    </p:spTree>
    <p:extLst>
      <p:ext uri="{BB962C8B-B14F-4D97-AF65-F5344CB8AC3E}">
        <p14:creationId xmlns:p14="http://schemas.microsoft.com/office/powerpoint/2010/main" val="254917535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i="0">
                <a:solidFill>
                  <a:schemeClr val="tx2">
                    <a:lumMod val="60000"/>
                    <a:lumOff val="40000"/>
                  </a:schemeClr>
                </a:solidFill>
                <a:latin typeface="Bodoni SvtyTwo ITC TT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solidFill>
                  <a:schemeClr val="tx2">
                    <a:lumMod val="60000"/>
                    <a:lumOff val="40000"/>
                  </a:schemeClr>
                </a:solidFill>
                <a:latin typeface="Bodoni SvtyTwo ITC TT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8" name="Footer Placeholder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9" name="Slide Number Placeholder 8"/>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BBE242D7-78EE-4BBB-848C-340B69DB56C2}" type="slidenum">
              <a:rPr lang="en-US"/>
              <a:pPr>
                <a:defRPr/>
              </a:pPr>
              <a:t>‹#›</a:t>
            </a:fld>
            <a:endParaRPr lang="en-US" dirty="0"/>
          </a:p>
        </p:txBody>
      </p:sp>
    </p:spTree>
    <p:extLst>
      <p:ext uri="{BB962C8B-B14F-4D97-AF65-F5344CB8AC3E}">
        <p14:creationId xmlns:p14="http://schemas.microsoft.com/office/powerpoint/2010/main" val="5243927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Bodoni SvtyTwo ITC TT Book"/>
              </a:defRPr>
            </a:lvl1pPr>
          </a:lstStyle>
          <a:p>
            <a:r>
              <a:rPr lang="en-US" dirty="0"/>
              <a:t>Click to edit Master title style</a:t>
            </a:r>
          </a:p>
        </p:txBody>
      </p:sp>
      <p:sp>
        <p:nvSpPr>
          <p:cNvPr id="3" name="Date Placeholder 2"/>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4" name="Footer Placeholder 3"/>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Slide Number Placeholder 4"/>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FADF5F96-89F7-4860-95D0-0415C3ACA6E7}" type="slidenum">
              <a:rPr lang="en-US"/>
              <a:pPr>
                <a:defRPr/>
              </a:pPr>
              <a:t>‹#›</a:t>
            </a:fld>
            <a:endParaRPr lang="en-US" dirty="0"/>
          </a:p>
        </p:txBody>
      </p:sp>
    </p:spTree>
    <p:extLst>
      <p:ext uri="{BB962C8B-B14F-4D97-AF65-F5344CB8AC3E}">
        <p14:creationId xmlns:p14="http://schemas.microsoft.com/office/powerpoint/2010/main" val="103118112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3" name="Footer Placeholder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4" name="Slide Number Placeholder 3"/>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251EEB2E-B0AC-413C-9816-143A98991FA5}" type="slidenum">
              <a:rPr lang="en-US"/>
              <a:pPr>
                <a:defRPr/>
              </a:pPr>
              <a:t>‹#›</a:t>
            </a:fld>
            <a:endParaRPr lang="en-US" dirty="0"/>
          </a:p>
        </p:txBody>
      </p:sp>
    </p:spTree>
    <p:extLst>
      <p:ext uri="{BB962C8B-B14F-4D97-AF65-F5344CB8AC3E}">
        <p14:creationId xmlns:p14="http://schemas.microsoft.com/office/powerpoint/2010/main" val="40681254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12"/>
            <a:ext cx="2133600" cy="365125"/>
          </a:xfrm>
          <a:prstGeom prst="rect">
            <a:avLst/>
          </a:prstGeom>
        </p:spPr>
        <p:txBody>
          <a:bodyPr lIns="91354" tIns="45678" rIns="91354" bIns="45678"/>
          <a:lstStyle/>
          <a:p>
            <a:fld id="{8333E5A4-D249-47DD-A210-8C863239DD4D}" type="datetime1">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9724"/>
            <a:ext cx="3008313" cy="1162050"/>
          </a:xfrm>
        </p:spPr>
        <p:txBody>
          <a:bodyPr anchor="b"/>
          <a:lstStyle>
            <a:lvl1pPr algn="l">
              <a:defRPr sz="2000" b="0" i="0">
                <a:latin typeface="Bodoni SvtyTwo ITC TT Book"/>
              </a:defRPr>
            </a:lvl1pPr>
          </a:lstStyle>
          <a:p>
            <a:r>
              <a:rPr lang="en-US" dirty="0"/>
              <a:t>Click to edit Master title style</a:t>
            </a:r>
          </a:p>
        </p:txBody>
      </p:sp>
      <p:sp>
        <p:nvSpPr>
          <p:cNvPr id="3" name="Content Placeholder 2"/>
          <p:cNvSpPr>
            <a:spLocks noGrp="1"/>
          </p:cNvSpPr>
          <p:nvPr>
            <p:ph idx="1"/>
          </p:nvPr>
        </p:nvSpPr>
        <p:spPr>
          <a:xfrm>
            <a:off x="3575050" y="1129724"/>
            <a:ext cx="5111750" cy="46785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11929"/>
            <a:ext cx="3008313" cy="34040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7" name="Slide Number Placeholder 6"/>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096AF279-E237-4416-BCB7-242116E2A94E}" type="slidenum">
              <a:rPr lang="en-US"/>
              <a:pPr>
                <a:defRPr/>
              </a:pPr>
              <a:t>‹#›</a:t>
            </a:fld>
            <a:endParaRPr lang="en-US" dirty="0"/>
          </a:p>
        </p:txBody>
      </p:sp>
    </p:spTree>
    <p:extLst>
      <p:ext uri="{BB962C8B-B14F-4D97-AF65-F5344CB8AC3E}">
        <p14:creationId xmlns:p14="http://schemas.microsoft.com/office/powerpoint/2010/main" val="91009371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57593"/>
            <a:ext cx="5486400" cy="566738"/>
          </a:xfrm>
        </p:spPr>
        <p:txBody>
          <a:bodyPr anchor="b"/>
          <a:lstStyle>
            <a:lvl1pPr algn="l">
              <a:defRPr sz="2000" b="0" i="0">
                <a:latin typeface="Bodoni SvtyTwo ITC TT Book"/>
              </a:defRPr>
            </a:lvl1pPr>
          </a:lstStyle>
          <a:p>
            <a:r>
              <a:rPr lang="en-US" dirty="0"/>
              <a:t>Click to edit Master title style</a:t>
            </a:r>
          </a:p>
        </p:txBody>
      </p:sp>
      <p:sp>
        <p:nvSpPr>
          <p:cNvPr id="3" name="Picture Placeholder 2"/>
          <p:cNvSpPr>
            <a:spLocks noGrp="1"/>
          </p:cNvSpPr>
          <p:nvPr>
            <p:ph type="pic" idx="1"/>
          </p:nvPr>
        </p:nvSpPr>
        <p:spPr>
          <a:xfrm>
            <a:off x="1792288" y="1230575"/>
            <a:ext cx="5486400" cy="301245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93537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7" name="Slide Number Placeholder 6"/>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801ABF7B-EECC-4E8E-82C4-504DBA5F27EC}" type="slidenum">
              <a:rPr lang="en-US"/>
              <a:pPr>
                <a:defRPr/>
              </a:pPr>
              <a:t>‹#›</a:t>
            </a:fld>
            <a:endParaRPr lang="en-US" dirty="0"/>
          </a:p>
        </p:txBody>
      </p:sp>
    </p:spTree>
    <p:extLst>
      <p:ext uri="{BB962C8B-B14F-4D97-AF65-F5344CB8AC3E}">
        <p14:creationId xmlns:p14="http://schemas.microsoft.com/office/powerpoint/2010/main" val="34300240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doni SvtyTwo ITC TT Book"/>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4422452D-0D49-4939-9F5A-B3F1450877A1}" type="slidenum">
              <a:rPr lang="en-US"/>
              <a:pPr>
                <a:defRPr/>
              </a:pPr>
              <a:t>‹#›</a:t>
            </a:fld>
            <a:endParaRPr lang="en-US" dirty="0"/>
          </a:p>
        </p:txBody>
      </p:sp>
    </p:spTree>
    <p:extLst>
      <p:ext uri="{BB962C8B-B14F-4D97-AF65-F5344CB8AC3E}">
        <p14:creationId xmlns:p14="http://schemas.microsoft.com/office/powerpoint/2010/main" val="311566594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0187"/>
            <a:ext cx="2057400" cy="4677200"/>
          </a:xfrm>
        </p:spPr>
        <p:txBody>
          <a:bodyPr vert="eaVert"/>
          <a:lstStyle>
            <a:lvl1pPr>
              <a:defRPr>
                <a:latin typeface="Bodoni SvtyTwo ITC TT Book"/>
              </a:defRPr>
            </a:lvl1pPr>
          </a:lstStyle>
          <a:p>
            <a:r>
              <a:rPr lang="en-US" dirty="0"/>
              <a:t>Click to edit Master title style</a:t>
            </a:r>
          </a:p>
        </p:txBody>
      </p:sp>
      <p:sp>
        <p:nvSpPr>
          <p:cNvPr id="3" name="Vertical Text Placeholder 2"/>
          <p:cNvSpPr>
            <a:spLocks noGrp="1"/>
          </p:cNvSpPr>
          <p:nvPr>
            <p:ph type="body" orient="vert" idx="1"/>
          </p:nvPr>
        </p:nvSpPr>
        <p:spPr>
          <a:xfrm>
            <a:off x="457200" y="1190187"/>
            <a:ext cx="6019800" cy="4677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5EEAA1BF-8612-432C-B918-C78503E18BD8}" type="slidenum">
              <a:rPr lang="en-US"/>
              <a:pPr>
                <a:defRPr/>
              </a:pPr>
              <a:t>‹#›</a:t>
            </a:fld>
            <a:endParaRPr lang="en-US" dirty="0"/>
          </a:p>
        </p:txBody>
      </p:sp>
    </p:spTree>
    <p:extLst>
      <p:ext uri="{BB962C8B-B14F-4D97-AF65-F5344CB8AC3E}">
        <p14:creationId xmlns:p14="http://schemas.microsoft.com/office/powerpoint/2010/main" val="336739033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600" b="1"/>
            </a:lvl1pPr>
            <a:lvl2pPr marL="494524" indent="0">
              <a:buNone/>
              <a:defRPr sz="2200" b="1"/>
            </a:lvl2pPr>
            <a:lvl3pPr marL="989048" indent="0">
              <a:buNone/>
              <a:defRPr sz="2000" b="1"/>
            </a:lvl3pPr>
            <a:lvl4pPr marL="1483572" indent="0">
              <a:buNone/>
              <a:defRPr sz="1700" b="1"/>
            </a:lvl4pPr>
            <a:lvl5pPr marL="1978097" indent="0">
              <a:buNone/>
              <a:defRPr sz="1700" b="1"/>
            </a:lvl5pPr>
            <a:lvl6pPr marL="2472621" indent="0">
              <a:buNone/>
              <a:defRPr sz="1700" b="1"/>
            </a:lvl6pPr>
            <a:lvl7pPr marL="2967145" indent="0">
              <a:buNone/>
              <a:defRPr sz="1700" b="1"/>
            </a:lvl7pPr>
            <a:lvl8pPr marL="3461668" indent="0">
              <a:buNone/>
              <a:defRPr sz="1700" b="1"/>
            </a:lvl8pPr>
            <a:lvl9pPr marL="395619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600" b="1"/>
            </a:lvl1pPr>
            <a:lvl2pPr marL="494524" indent="0">
              <a:buNone/>
              <a:defRPr sz="2200" b="1"/>
            </a:lvl2pPr>
            <a:lvl3pPr marL="989048" indent="0">
              <a:buNone/>
              <a:defRPr sz="2000" b="1"/>
            </a:lvl3pPr>
            <a:lvl4pPr marL="1483572" indent="0">
              <a:buNone/>
              <a:defRPr sz="1700" b="1"/>
            </a:lvl4pPr>
            <a:lvl5pPr marL="1978097" indent="0">
              <a:buNone/>
              <a:defRPr sz="1700" b="1"/>
            </a:lvl5pPr>
            <a:lvl6pPr marL="2472621" indent="0">
              <a:buNone/>
              <a:defRPr sz="1700" b="1"/>
            </a:lvl6pPr>
            <a:lvl7pPr marL="2967145" indent="0">
              <a:buNone/>
              <a:defRPr sz="1700" b="1"/>
            </a:lvl7pPr>
            <a:lvl8pPr marL="3461668" indent="0">
              <a:buNone/>
              <a:defRPr sz="1700" b="1"/>
            </a:lvl8pPr>
            <a:lvl9pPr marL="395619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6"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9" name="Slide Number Placeholder 8"/>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158C8782-DD78-4C64-BCBC-34E0E317CB39}" type="slidenum">
              <a:rPr lang="en-US"/>
              <a:pPr>
                <a:defRPr/>
              </a:pPr>
              <a:t>‹#›</a:t>
            </a:fld>
            <a:endParaRPr lang="en-US" dirty="0"/>
          </a:p>
        </p:txBody>
      </p:sp>
    </p:spTree>
    <p:extLst>
      <p:ext uri="{BB962C8B-B14F-4D97-AF65-F5344CB8AC3E}">
        <p14:creationId xmlns:p14="http://schemas.microsoft.com/office/powerpoint/2010/main" val="194029380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5410200"/>
            <a:ext cx="2133600" cy="365125"/>
          </a:xfrm>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EB0C828-D7FA-47E0-B56C-2D3DB0D24571}" type="slidenum">
              <a:rPr lang="en-US"/>
              <a:pPr>
                <a:defRPr/>
              </a:pPr>
              <a:t>‹#›</a:t>
            </a:fld>
            <a:endParaRPr lang="en-US" dirty="0"/>
          </a:p>
        </p:txBody>
      </p:sp>
    </p:spTree>
    <p:extLst>
      <p:ext uri="{BB962C8B-B14F-4D97-AF65-F5344CB8AC3E}">
        <p14:creationId xmlns:p14="http://schemas.microsoft.com/office/powerpoint/2010/main" val="671462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a:t>Title - Arial</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 Arial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3905508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Headline - Arial</a:t>
            </a:r>
          </a:p>
        </p:txBody>
      </p:sp>
      <p:sp>
        <p:nvSpPr>
          <p:cNvPr id="3" name="Content Placeholder 2"/>
          <p:cNvSpPr>
            <a:spLocks noGrp="1"/>
          </p:cNvSpPr>
          <p:nvPr>
            <p:ph idx="1" hasCustomPrompt="1"/>
          </p:nvPr>
        </p:nvSpPr>
        <p:spPr/>
        <p:txBody>
          <a:bodyPr/>
          <a:lstStyle>
            <a:lvl1pPr>
              <a:defRPr/>
            </a:lvl1pPr>
          </a:lstStyle>
          <a:p>
            <a:pPr lvl="0"/>
            <a:r>
              <a:rPr lang="en-US" dirty="0"/>
              <a:t>Body Copy – Times New Roman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37EA3A69-9499-457D-8D2E-DC776DAA4A9E}" type="datetime1">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685299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none"/>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E0010560-9D52-45DC-A5D9-2EDD1CAF25A0}" type="datetime1">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35551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F4A4B8EF-528A-41C0-AA7F-58734378A49A}" type="datetime1">
              <a:rPr lang="en-US" smtClean="0"/>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169004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74" indent="0">
              <a:buNone/>
              <a:defRPr sz="1800">
                <a:solidFill>
                  <a:schemeClr val="tx1">
                    <a:tint val="75000"/>
                  </a:schemeClr>
                </a:solidFill>
              </a:defRPr>
            </a:lvl2pPr>
            <a:lvl3pPr marL="913544" indent="0">
              <a:buNone/>
              <a:defRPr sz="1600">
                <a:solidFill>
                  <a:schemeClr val="tx1">
                    <a:tint val="75000"/>
                  </a:schemeClr>
                </a:solidFill>
              </a:defRPr>
            </a:lvl3pPr>
            <a:lvl4pPr marL="1370319" indent="0">
              <a:buNone/>
              <a:defRPr sz="1400">
                <a:solidFill>
                  <a:schemeClr val="tx1">
                    <a:tint val="75000"/>
                  </a:schemeClr>
                </a:solidFill>
              </a:defRPr>
            </a:lvl4pPr>
            <a:lvl5pPr marL="1827089" indent="0">
              <a:buNone/>
              <a:defRPr sz="1400">
                <a:solidFill>
                  <a:schemeClr val="tx1">
                    <a:tint val="75000"/>
                  </a:schemeClr>
                </a:solidFill>
              </a:defRPr>
            </a:lvl5pPr>
            <a:lvl6pPr marL="2283864" indent="0">
              <a:buNone/>
              <a:defRPr sz="1400">
                <a:solidFill>
                  <a:schemeClr val="tx1">
                    <a:tint val="75000"/>
                  </a:schemeClr>
                </a:solidFill>
              </a:defRPr>
            </a:lvl6pPr>
            <a:lvl7pPr marL="2740634" indent="0">
              <a:buNone/>
              <a:defRPr sz="1400">
                <a:solidFill>
                  <a:schemeClr val="tx1">
                    <a:tint val="75000"/>
                  </a:schemeClr>
                </a:solidFill>
              </a:defRPr>
            </a:lvl7pPr>
            <a:lvl8pPr marL="3197408"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3400" y="5410212"/>
            <a:ext cx="2133600" cy="365125"/>
          </a:xfrm>
          <a:prstGeom prst="rect">
            <a:avLst/>
          </a:prstGeom>
        </p:spPr>
        <p:txBody>
          <a:bodyPr lIns="91354" tIns="45678" rIns="91354" bIns="45678"/>
          <a:lstStyle/>
          <a:p>
            <a:fld id="{5A051AEE-705A-465D-BC7E-872E3D8F6EA7}" type="datetime1">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33400" y="5410200"/>
            <a:ext cx="2133600" cy="365125"/>
          </a:xfrm>
          <a:prstGeom prst="rect">
            <a:avLst/>
          </a:prstGeom>
        </p:spPr>
        <p:txBody>
          <a:bodyPr/>
          <a:lstStyle/>
          <a:p>
            <a:fld id="{A06393F5-DB89-4849-A5C8-2C2C3C06861C}" type="datetime1">
              <a:rPr lang="en-US" smtClean="0"/>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83614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3400" y="5410200"/>
            <a:ext cx="2133600" cy="365125"/>
          </a:xfrm>
          <a:prstGeom prst="rect">
            <a:avLst/>
          </a:prstGeom>
        </p:spPr>
        <p:txBody>
          <a:bodyPr/>
          <a:lstStyle/>
          <a:p>
            <a:fld id="{0716F6BD-DA93-48D1-9848-7467600D0FEE}" type="datetime1">
              <a:rPr lang="en-US" smtClean="0"/>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2132141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410200"/>
            <a:ext cx="2133600" cy="365125"/>
          </a:xfrm>
          <a:prstGeom prst="rect">
            <a:avLst/>
          </a:prstGeom>
        </p:spPr>
        <p:txBody>
          <a:bodyPr/>
          <a:lstStyle/>
          <a:p>
            <a:fld id="{8210C21A-0E2F-4EB6-BD5F-CF1F752847AA}" type="datetime1">
              <a:rPr lang="en-US" smtClean="0"/>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2024324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CD8B0B7D-27F4-4726-BF8F-47D4C144F933}" type="datetime1">
              <a:rPr lang="en-US" smtClean="0"/>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821407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1435D75D-F51E-4BD9-98A1-846D348A9C0B}" type="datetime1">
              <a:rPr lang="en-US" smtClean="0"/>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1349258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6DF26740-63B7-4048-A92B-8F317E3ACEAB}" type="datetime1">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1312762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CDFAEC09-D26E-48A1-899D-F5577B050AD5}" type="datetime1">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2699178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3037917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374936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187159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5410212"/>
            <a:ext cx="2133600" cy="365125"/>
          </a:xfrm>
          <a:prstGeom prst="rect">
            <a:avLst/>
          </a:prstGeom>
        </p:spPr>
        <p:txBody>
          <a:bodyPr lIns="91354" tIns="45678" rIns="91354" bIns="45678"/>
          <a:lstStyle/>
          <a:p>
            <a:fld id="{D2FA6023-BD73-49E3-A45D-60EBFBA7E4AE}" type="datetime1">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1013972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1579731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2165044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2244192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2836134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1263912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3989401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78133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3400" y="5410212"/>
            <a:ext cx="2133600" cy="365125"/>
          </a:xfrm>
          <a:prstGeom prst="rect">
            <a:avLst/>
          </a:prstGeom>
        </p:spPr>
        <p:txBody>
          <a:bodyPr lIns="91354" tIns="45678" rIns="91354" bIns="45678"/>
          <a:lstStyle/>
          <a:p>
            <a:fld id="{55F095F3-5257-4865-8ED2-7EFE75C33532}" type="datetime1">
              <a:rPr lang="en-US" smtClean="0"/>
              <a:pPr/>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3400" y="5410212"/>
            <a:ext cx="2133600" cy="365125"/>
          </a:xfrm>
          <a:prstGeom prst="rect">
            <a:avLst/>
          </a:prstGeom>
        </p:spPr>
        <p:txBody>
          <a:bodyPr lIns="91354" tIns="45678" rIns="91354" bIns="45678"/>
          <a:lstStyle/>
          <a:p>
            <a:fld id="{5AEF8451-1E8D-43B8-893C-85A3C7469F23}" type="datetime1">
              <a:rPr lang="en-US" smtClean="0"/>
              <a:pPr/>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410212"/>
            <a:ext cx="2133600" cy="365125"/>
          </a:xfrm>
          <a:prstGeom prst="rect">
            <a:avLst/>
          </a:prstGeom>
        </p:spPr>
        <p:txBody>
          <a:bodyPr lIns="91354" tIns="45678" rIns="91354" bIns="45678"/>
          <a:lstStyle/>
          <a:p>
            <a:fld id="{A3E13B05-5621-4B2F-B2F8-356972BACF7D}" type="datetime1">
              <a:rPr lang="en-US" smtClean="0"/>
              <a:pPr/>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12"/>
            <a:ext cx="2133600" cy="365125"/>
          </a:xfrm>
          <a:prstGeom prst="rect">
            <a:avLst/>
          </a:prstGeom>
        </p:spPr>
        <p:txBody>
          <a:bodyPr lIns="91354" tIns="45678" rIns="91354" bIns="45678"/>
          <a:lstStyle/>
          <a:p>
            <a:fld id="{25EC6F14-8C5E-4623-855D-35191A4B5BF7}" type="datetime1">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12"/>
            <a:ext cx="2133600" cy="365125"/>
          </a:xfrm>
          <a:prstGeom prst="rect">
            <a:avLst/>
          </a:prstGeom>
        </p:spPr>
        <p:txBody>
          <a:bodyPr lIns="91354" tIns="45678" rIns="91354" bIns="45678"/>
          <a:lstStyle/>
          <a:p>
            <a:fld id="{7DC9D5B1-BAD3-4739-82AE-07F75E29D555}" type="datetime1">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54" tIns="45678" rIns="91354" bIns="45678"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12"/>
            <a:ext cx="8229600" cy="4525963"/>
          </a:xfrm>
          <a:prstGeom prst="rect">
            <a:avLst/>
          </a:prstGeom>
        </p:spPr>
        <p:txBody>
          <a:bodyPr vert="horz" lIns="91354" tIns="45678" rIns="91354" bIns="4567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553213"/>
            <a:ext cx="2895600" cy="168275"/>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53213"/>
            <a:ext cx="2133600" cy="168275"/>
          </a:xfrm>
          <a:prstGeom prst="rect">
            <a:avLst/>
          </a:prstGeom>
        </p:spPr>
        <p:txBody>
          <a:bodyPr vert="horz" lIns="91354" tIns="45678" rIns="91354" bIns="45678" rtlCol="0" anchor="ctr"/>
          <a:lstStyle>
            <a:lvl1pPr algn="r">
              <a:defRPr sz="1200">
                <a:solidFill>
                  <a:schemeClr val="tx1">
                    <a:tint val="75000"/>
                  </a:schemeClr>
                </a:solidFill>
              </a:defRPr>
            </a:lvl1pPr>
          </a:lstStyle>
          <a:p>
            <a:fld id="{6305453D-3CD3-4976-A000-9EC0DAD0A0DB}" type="slidenum">
              <a:rPr lang="en-US" smtClean="0"/>
              <a:pPr/>
              <a:t>‹#›</a:t>
            </a:fld>
            <a:endParaRPr lang="en-US" dirty="0"/>
          </a:p>
        </p:txBody>
      </p:sp>
      <p:pic>
        <p:nvPicPr>
          <p:cNvPr id="9" name="Picture 8" descr="AHS_H_PNG.png"/>
          <p:cNvPicPr>
            <a:picLocks noChangeAspect="1"/>
          </p:cNvPicPr>
          <p:nvPr/>
        </p:nvPicPr>
        <p:blipFill>
          <a:blip r:embed="rId13" cstate="print"/>
          <a:stretch>
            <a:fillRect/>
          </a:stretch>
        </p:blipFill>
        <p:spPr>
          <a:xfrm>
            <a:off x="460248" y="6211836"/>
            <a:ext cx="1981200" cy="459309"/>
          </a:xfrm>
          <a:prstGeom prst="rect">
            <a:avLst/>
          </a:prstGeom>
        </p:spPr>
      </p:pic>
      <p:cxnSp>
        <p:nvCxnSpPr>
          <p:cNvPr id="19" name="Straight Connector 18"/>
          <p:cNvCxnSpPr/>
          <p:nvPr/>
        </p:nvCxnSpPr>
        <p:spPr>
          <a:xfrm>
            <a:off x="2514600" y="6507480"/>
            <a:ext cx="6172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3544" rtl="0" eaLnBrk="1" latinLnBrk="0" hangingPunct="1">
        <a:spcBef>
          <a:spcPct val="0"/>
        </a:spcBef>
        <a:buNone/>
        <a:defRPr sz="4400" kern="1200">
          <a:solidFill>
            <a:srgbClr val="0081C6"/>
          </a:solidFill>
          <a:latin typeface="+mj-lt"/>
          <a:ea typeface="+mj-ea"/>
          <a:cs typeface="+mj-cs"/>
        </a:defRPr>
      </a:lvl1pPr>
    </p:titleStyle>
    <p:bodyStyle>
      <a:lvl1pPr marL="342579" indent="-342579" algn="l" defTabSz="91354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4" indent="-285482" algn="l" defTabSz="91354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2" indent="-228387" algn="l" defTabSz="91354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2"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4"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1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451100"/>
            <a:ext cx="82296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37325"/>
            <a:ext cx="2133600" cy="18415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defRPr/>
            </a:pPr>
            <a:endParaRPr lang="en-US" dirty="0">
              <a:cs typeface="Arial" pitchFamily="34" charset="0"/>
            </a:endParaRPr>
          </a:p>
        </p:txBody>
      </p:sp>
      <p:sp>
        <p:nvSpPr>
          <p:cNvPr id="5" name="Footer Placeholder 4"/>
          <p:cNvSpPr>
            <a:spLocks noGrp="1"/>
          </p:cNvSpPr>
          <p:nvPr>
            <p:ph type="ftr" sz="quarter" idx="3"/>
          </p:nvPr>
        </p:nvSpPr>
        <p:spPr>
          <a:xfrm>
            <a:off x="3124200" y="6537325"/>
            <a:ext cx="2895600" cy="18415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defRPr/>
            </a:pPr>
            <a:endParaRPr lang="en-US" dirty="0">
              <a:cs typeface="Arial" pitchFamily="34" charset="0"/>
            </a:endParaRPr>
          </a:p>
        </p:txBody>
      </p:sp>
      <p:sp>
        <p:nvSpPr>
          <p:cNvPr id="6" name="Slide Number Placeholder 5"/>
          <p:cNvSpPr>
            <a:spLocks noGrp="1"/>
          </p:cNvSpPr>
          <p:nvPr>
            <p:ph type="sldNum" sz="quarter" idx="4"/>
          </p:nvPr>
        </p:nvSpPr>
        <p:spPr>
          <a:xfrm>
            <a:off x="6553200" y="6537325"/>
            <a:ext cx="2133600" cy="18415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defRPr/>
            </a:pPr>
            <a:fld id="{B1C28EE4-D9DD-4424-865D-EA696EBCA591}" type="slidenum">
              <a:rPr lang="en-US">
                <a:cs typeface="Arial" pitchFamily="34" charset="0"/>
              </a:rPr>
              <a:pPr defTabSz="914400" fontAlgn="base">
                <a:spcBef>
                  <a:spcPct val="0"/>
                </a:spcBef>
                <a:spcAft>
                  <a:spcPct val="0"/>
                </a:spcAft>
                <a:defRPr/>
              </a:pPr>
              <a:t>‹#›</a:t>
            </a:fld>
            <a:endParaRPr lang="en-US" dirty="0">
              <a:cs typeface="Arial" pitchFamily="34" charset="0"/>
            </a:endParaRPr>
          </a:p>
        </p:txBody>
      </p:sp>
    </p:spTree>
    <p:extLst>
      <p:ext uri="{BB962C8B-B14F-4D97-AF65-F5344CB8AC3E}">
        <p14:creationId xmlns:p14="http://schemas.microsoft.com/office/powerpoint/2010/main" val="64869843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ransition spd="med"/>
  <p:hf hdr="0" ftr="0" dt="0"/>
  <p:txStyles>
    <p:titleStyle>
      <a:lvl1pPr algn="ctr" defTabSz="457200" rtl="0" eaLnBrk="0" fontAlgn="base" hangingPunct="0">
        <a:spcBef>
          <a:spcPct val="0"/>
        </a:spcBef>
        <a:spcAft>
          <a:spcPct val="0"/>
        </a:spcAft>
        <a:defRPr sz="4400" kern="1200">
          <a:solidFill>
            <a:srgbClr val="558ED5"/>
          </a:solidFill>
          <a:latin typeface="+mj-lt"/>
          <a:ea typeface="+mj-ea"/>
          <a:cs typeface="+mj-cs"/>
        </a:defRPr>
      </a:lvl1pPr>
      <a:lvl2pPr algn="ctr" defTabSz="457200" rtl="0" eaLnBrk="0" fontAlgn="base" hangingPunct="0">
        <a:spcBef>
          <a:spcPct val="0"/>
        </a:spcBef>
        <a:spcAft>
          <a:spcPct val="0"/>
        </a:spcAft>
        <a:defRPr sz="4400">
          <a:solidFill>
            <a:srgbClr val="558ED5"/>
          </a:solidFill>
          <a:latin typeface="Calibri" pitchFamily="34" charset="0"/>
        </a:defRPr>
      </a:lvl2pPr>
      <a:lvl3pPr algn="ctr" defTabSz="457200" rtl="0" eaLnBrk="0" fontAlgn="base" hangingPunct="0">
        <a:spcBef>
          <a:spcPct val="0"/>
        </a:spcBef>
        <a:spcAft>
          <a:spcPct val="0"/>
        </a:spcAft>
        <a:defRPr sz="4400">
          <a:solidFill>
            <a:srgbClr val="558ED5"/>
          </a:solidFill>
          <a:latin typeface="Calibri" pitchFamily="34" charset="0"/>
        </a:defRPr>
      </a:lvl3pPr>
      <a:lvl4pPr algn="ctr" defTabSz="457200" rtl="0" eaLnBrk="0" fontAlgn="base" hangingPunct="0">
        <a:spcBef>
          <a:spcPct val="0"/>
        </a:spcBef>
        <a:spcAft>
          <a:spcPct val="0"/>
        </a:spcAft>
        <a:defRPr sz="4400">
          <a:solidFill>
            <a:srgbClr val="558ED5"/>
          </a:solidFill>
          <a:latin typeface="Calibri" pitchFamily="34" charset="0"/>
        </a:defRPr>
      </a:lvl4pPr>
      <a:lvl5pPr algn="ctr" defTabSz="457200" rtl="0" eaLnBrk="0" fontAlgn="base" hangingPunct="0">
        <a:spcBef>
          <a:spcPct val="0"/>
        </a:spcBef>
        <a:spcAft>
          <a:spcPct val="0"/>
        </a:spcAft>
        <a:defRPr sz="4400">
          <a:solidFill>
            <a:srgbClr val="558ED5"/>
          </a:solidFill>
          <a:latin typeface="Calibri" pitchFamily="34" charset="0"/>
        </a:defRPr>
      </a:lvl5pPr>
      <a:lvl6pPr marL="457200" algn="ctr" defTabSz="457200" rtl="0" fontAlgn="base">
        <a:spcBef>
          <a:spcPct val="0"/>
        </a:spcBef>
        <a:spcAft>
          <a:spcPct val="0"/>
        </a:spcAft>
        <a:defRPr sz="4400">
          <a:solidFill>
            <a:srgbClr val="558ED5"/>
          </a:solidFill>
          <a:latin typeface="Calibri" pitchFamily="34" charset="0"/>
        </a:defRPr>
      </a:lvl6pPr>
      <a:lvl7pPr marL="914400" algn="ctr" defTabSz="457200" rtl="0" fontAlgn="base">
        <a:spcBef>
          <a:spcPct val="0"/>
        </a:spcBef>
        <a:spcAft>
          <a:spcPct val="0"/>
        </a:spcAft>
        <a:defRPr sz="4400">
          <a:solidFill>
            <a:srgbClr val="558ED5"/>
          </a:solidFill>
          <a:latin typeface="Calibri" pitchFamily="34" charset="0"/>
        </a:defRPr>
      </a:lvl7pPr>
      <a:lvl8pPr marL="1371600" algn="ctr" defTabSz="457200" rtl="0" fontAlgn="base">
        <a:spcBef>
          <a:spcPct val="0"/>
        </a:spcBef>
        <a:spcAft>
          <a:spcPct val="0"/>
        </a:spcAft>
        <a:defRPr sz="4400">
          <a:solidFill>
            <a:srgbClr val="558ED5"/>
          </a:solidFill>
          <a:latin typeface="Calibri" pitchFamily="34" charset="0"/>
        </a:defRPr>
      </a:lvl8pPr>
      <a:lvl9pPr marL="1828800" algn="ctr" defTabSz="457200" rtl="0" fontAlgn="base">
        <a:spcBef>
          <a:spcPct val="0"/>
        </a:spcBef>
        <a:spcAft>
          <a:spcPct val="0"/>
        </a:spcAft>
        <a:defRPr sz="4400">
          <a:solidFill>
            <a:srgbClr val="558ED5"/>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553200"/>
            <a:ext cx="2895600" cy="168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a:defRPr sz="1200">
                <a:solidFill>
                  <a:schemeClr val="tx1">
                    <a:tint val="75000"/>
                  </a:schemeClr>
                </a:solidFill>
              </a:defRPr>
            </a:lvl1pPr>
          </a:lstStyle>
          <a:p>
            <a:fld id="{6305453D-3CD3-4976-A000-9EC0DAD0A0DB}" type="slidenum">
              <a:rPr lang="en-US" smtClean="0"/>
              <a:pPr/>
              <a:t>‹#›</a:t>
            </a:fld>
            <a:endParaRPr lang="en-US" dirty="0"/>
          </a:p>
        </p:txBody>
      </p:sp>
      <p:pic>
        <p:nvPicPr>
          <p:cNvPr id="9" name="Picture 8" descr="AHS_H_PNG.png"/>
          <p:cNvPicPr>
            <a:picLocks noChangeAspect="1"/>
          </p:cNvPicPr>
          <p:nvPr/>
        </p:nvPicPr>
        <p:blipFill>
          <a:blip r:embed="rId13" cstate="print"/>
          <a:stretch>
            <a:fillRect/>
          </a:stretch>
        </p:blipFill>
        <p:spPr>
          <a:xfrm>
            <a:off x="466778" y="6211824"/>
            <a:ext cx="1968139" cy="459309"/>
          </a:xfrm>
          <a:prstGeom prst="rect">
            <a:avLst/>
          </a:prstGeom>
        </p:spPr>
      </p:pic>
      <p:cxnSp>
        <p:nvCxnSpPr>
          <p:cNvPr id="19" name="Straight Connector 18"/>
          <p:cNvCxnSpPr/>
          <p:nvPr/>
        </p:nvCxnSpPr>
        <p:spPr>
          <a:xfrm>
            <a:off x="2514600" y="6507480"/>
            <a:ext cx="6172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23308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914400" rtl="0" eaLnBrk="1" latinLnBrk="0" hangingPunct="1">
        <a:spcBef>
          <a:spcPct val="0"/>
        </a:spcBef>
        <a:buNone/>
        <a:defRPr sz="4400" b="0" i="0" kern="1200">
          <a:solidFill>
            <a:srgbClr val="0081C6"/>
          </a:solidFill>
          <a:latin typeface="+mn-lt"/>
          <a:ea typeface="+mj-ea"/>
          <a:cs typeface="Helvetica"/>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a:ea typeface="+mn-ea"/>
          <a:cs typeface="Times New Roman"/>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a:ea typeface="+mn-ea"/>
          <a:cs typeface="Times New Roman"/>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a:ea typeface="+mn-ea"/>
          <a:cs typeface="Times New Roman"/>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553200"/>
            <a:ext cx="2895600" cy="168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a:defRPr sz="1200">
                <a:solidFill>
                  <a:schemeClr val="tx1">
                    <a:tint val="75000"/>
                  </a:schemeClr>
                </a:solidFill>
              </a:defRPr>
            </a:lvl1pPr>
          </a:lstStyle>
          <a:p>
            <a:fld id="{6305453D-3CD3-4976-A000-9EC0DAD0A0DB}" type="slidenum">
              <a:rPr lang="en-US" smtClean="0"/>
              <a:pPr/>
              <a:t>‹#›</a:t>
            </a:fld>
            <a:endParaRPr lang="en-US"/>
          </a:p>
        </p:txBody>
      </p:sp>
      <p:pic>
        <p:nvPicPr>
          <p:cNvPr id="9" name="Picture 8" descr="AHS_H_PNG.png"/>
          <p:cNvPicPr>
            <a:picLocks noChangeAspect="1"/>
          </p:cNvPicPr>
          <p:nvPr userDrawn="1"/>
        </p:nvPicPr>
        <p:blipFill>
          <a:blip r:embed="rId13" cstate="print"/>
          <a:stretch>
            <a:fillRect/>
          </a:stretch>
        </p:blipFill>
        <p:spPr>
          <a:xfrm>
            <a:off x="466778" y="6211824"/>
            <a:ext cx="1968139" cy="459309"/>
          </a:xfrm>
          <a:prstGeom prst="rect">
            <a:avLst/>
          </a:prstGeom>
        </p:spPr>
      </p:pic>
      <p:cxnSp>
        <p:nvCxnSpPr>
          <p:cNvPr id="19" name="Straight Connector 18"/>
          <p:cNvCxnSpPr/>
          <p:nvPr userDrawn="1"/>
        </p:nvCxnSpPr>
        <p:spPr>
          <a:xfrm>
            <a:off x="2514600" y="6507480"/>
            <a:ext cx="6172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9026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rgbClr val="0081C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0"/>
            <a:ext cx="8839200" cy="1905000"/>
          </a:xfrm>
        </p:spPr>
        <p:txBody>
          <a:bodyPr>
            <a:noAutofit/>
          </a:bodyPr>
          <a:lstStyle/>
          <a:p>
            <a:r>
              <a:rPr lang="en-US" dirty="0">
                <a:latin typeface="+mn-lt"/>
              </a:rPr>
              <a:t>Board of Trustees Meeting</a:t>
            </a:r>
          </a:p>
        </p:txBody>
      </p:sp>
      <p:sp>
        <p:nvSpPr>
          <p:cNvPr id="3" name="Subtitle 2"/>
          <p:cNvSpPr>
            <a:spLocks noGrp="1"/>
          </p:cNvSpPr>
          <p:nvPr>
            <p:ph type="subTitle" idx="1"/>
          </p:nvPr>
        </p:nvSpPr>
        <p:spPr>
          <a:xfrm>
            <a:off x="1371600" y="3962400"/>
            <a:ext cx="6400800" cy="1752600"/>
          </a:xfrm>
        </p:spPr>
        <p:txBody>
          <a:bodyPr>
            <a:normAutofit/>
          </a:bodyPr>
          <a:lstStyle/>
          <a:p>
            <a:r>
              <a:rPr lang="en-US" dirty="0">
                <a:solidFill>
                  <a:schemeClr val="tx1"/>
                </a:solidFill>
              </a:rPr>
              <a:t>April 25, 2019</a:t>
            </a:r>
          </a:p>
          <a:p>
            <a:endParaRPr lang="en-US" dirty="0">
              <a:solidFill>
                <a:schemeClr val="tx1"/>
              </a:solidFill>
            </a:endParaRPr>
          </a:p>
        </p:txBody>
      </p:sp>
      <p:sp>
        <p:nvSpPr>
          <p:cNvPr id="4" name="Subtitle 2"/>
          <p:cNvSpPr txBox="1">
            <a:spLocks/>
          </p:cNvSpPr>
          <p:nvPr/>
        </p:nvSpPr>
        <p:spPr>
          <a:xfrm>
            <a:off x="1371600" y="49530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Arial"/>
                <a:ea typeface="+mn-ea"/>
                <a:cs typeface="+mn-cs"/>
              </a:rPr>
              <a:t>Audio Recording in Progress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ubtitle 2"/>
          <p:cNvSpPr txBox="1">
            <a:spLocks/>
          </p:cNvSpPr>
          <p:nvPr/>
        </p:nvSpPr>
        <p:spPr>
          <a:xfrm>
            <a:off x="1371600" y="762000"/>
            <a:ext cx="6400800" cy="8763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Arial"/>
                <a:ea typeface="+mn-ea"/>
                <a:cs typeface="+mn-cs"/>
              </a:rPr>
              <a:t>PLEASE USE MICROPHONE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96" y="274638"/>
            <a:ext cx="8557404" cy="1143000"/>
          </a:xfrm>
        </p:spPr>
        <p:txBody>
          <a:bodyPr>
            <a:normAutofit/>
          </a:bodyPr>
          <a:lstStyle/>
          <a:p>
            <a:r>
              <a:rPr lang="en-US" b="1" dirty="0"/>
              <a:t>		Project Update </a:t>
            </a:r>
          </a:p>
        </p:txBody>
      </p:sp>
      <p:pic>
        <p:nvPicPr>
          <p:cNvPr id="3" name="Content Placeholder 2">
            <a:extLst>
              <a:ext uri="{FF2B5EF4-FFF2-40B4-BE49-F238E27FC236}">
                <a16:creationId xmlns:a16="http://schemas.microsoft.com/office/drawing/2014/main" id="{1D9B63CF-D6BE-4BE5-B56C-2C9EF47034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3486" y="2159966"/>
            <a:ext cx="5463692" cy="3824584"/>
          </a:xfrm>
        </p:spPr>
      </p:pic>
      <p:pic>
        <p:nvPicPr>
          <p:cNvPr id="2" name="Picture 1">
            <a:extLst>
              <a:ext uri="{FF2B5EF4-FFF2-40B4-BE49-F238E27FC236}">
                <a16:creationId xmlns:a16="http://schemas.microsoft.com/office/drawing/2014/main" id="{75E06125-1757-4E06-8AF5-B35AEC8A67F4}"/>
              </a:ext>
            </a:extLst>
          </p:cNvPr>
          <p:cNvPicPr>
            <a:picLocks noChangeAspect="1"/>
          </p:cNvPicPr>
          <p:nvPr/>
        </p:nvPicPr>
        <p:blipFill>
          <a:blip r:embed="rId4"/>
          <a:stretch>
            <a:fillRect/>
          </a:stretch>
        </p:blipFill>
        <p:spPr>
          <a:xfrm>
            <a:off x="1181818" y="313274"/>
            <a:ext cx="2063779" cy="1550032"/>
          </a:xfrm>
          <a:prstGeom prst="rect">
            <a:avLst/>
          </a:prstGeom>
        </p:spPr>
      </p:pic>
    </p:spTree>
    <p:extLst>
      <p:ext uri="{BB962C8B-B14F-4D97-AF65-F5344CB8AC3E}">
        <p14:creationId xmlns:p14="http://schemas.microsoft.com/office/powerpoint/2010/main" val="168882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5A03A-5C1C-40BE-BBEE-80D4325CC9CD}"/>
              </a:ext>
            </a:extLst>
          </p:cNvPr>
          <p:cNvPicPr>
            <a:picLocks noChangeAspect="1"/>
          </p:cNvPicPr>
          <p:nvPr/>
        </p:nvPicPr>
        <p:blipFill>
          <a:blip r:embed="rId2"/>
          <a:stretch>
            <a:fillRect/>
          </a:stretch>
        </p:blipFill>
        <p:spPr>
          <a:xfrm>
            <a:off x="1290919" y="190456"/>
            <a:ext cx="5903258" cy="5347075"/>
          </a:xfrm>
          <a:prstGeom prst="rect">
            <a:avLst/>
          </a:prstGeom>
        </p:spPr>
      </p:pic>
    </p:spTree>
    <p:extLst>
      <p:ext uri="{BB962C8B-B14F-4D97-AF65-F5344CB8AC3E}">
        <p14:creationId xmlns:p14="http://schemas.microsoft.com/office/powerpoint/2010/main" val="239140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26" r="2132"/>
          <a:stretch/>
        </p:blipFill>
        <p:spPr>
          <a:xfrm>
            <a:off x="-1" y="369262"/>
            <a:ext cx="9144001" cy="5263463"/>
          </a:xfrm>
          <a:prstGeom prst="rect">
            <a:avLst/>
          </a:prstGeom>
        </p:spPr>
      </p:pic>
      <p:sp>
        <p:nvSpPr>
          <p:cNvPr id="2" name="Rounded Rectangle 1"/>
          <p:cNvSpPr/>
          <p:nvPr/>
        </p:nvSpPr>
        <p:spPr>
          <a:xfrm>
            <a:off x="4536830" y="1355693"/>
            <a:ext cx="1517676" cy="4331457"/>
          </a:xfrm>
          <a:prstGeom prst="roundRect">
            <a:avLst/>
          </a:prstGeom>
          <a:noFill/>
          <a:ln w="508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lowchart: Off-page Connector 4"/>
          <p:cNvSpPr/>
          <p:nvPr/>
        </p:nvSpPr>
        <p:spPr>
          <a:xfrm rot="16200000">
            <a:off x="-1005943" y="1019370"/>
            <a:ext cx="6548717" cy="4536831"/>
          </a:xfrm>
          <a:prstGeom prst="flowChartOffpage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1">
              <a:lnSpc>
                <a:spcPct val="150000"/>
              </a:lnSpc>
            </a:pPr>
            <a:r>
              <a:rPr lang="en-US" sz="2200" dirty="0">
                <a:solidFill>
                  <a:schemeClr val="bg1"/>
                </a:solidFill>
              </a:rPr>
              <a:t>TESTING (January 2019 – July 2019)</a:t>
            </a:r>
          </a:p>
          <a:p>
            <a:pPr marL="671513" lvl="1" indent="-214313">
              <a:lnSpc>
                <a:spcPct val="150000"/>
              </a:lnSpc>
              <a:buFont typeface="Arial" panose="020B0604020202020204" pitchFamily="34" charset="0"/>
              <a:buChar char="•"/>
            </a:pPr>
            <a:r>
              <a:rPr lang="en-US" dirty="0">
                <a:solidFill>
                  <a:schemeClr val="bg1"/>
                </a:solidFill>
              </a:rPr>
              <a:t>Complete robust testing</a:t>
            </a:r>
          </a:p>
          <a:p>
            <a:pPr marL="671513" lvl="1" indent="-214313">
              <a:lnSpc>
                <a:spcPct val="150000"/>
              </a:lnSpc>
              <a:buFont typeface="Arial" panose="020B0604020202020204" pitchFamily="34" charset="0"/>
              <a:buChar char="•"/>
            </a:pPr>
            <a:r>
              <a:rPr lang="en-US" dirty="0">
                <a:solidFill>
                  <a:schemeClr val="bg1"/>
                </a:solidFill>
              </a:rPr>
              <a:t>Begin go-live preparations </a:t>
            </a:r>
          </a:p>
          <a:p>
            <a:pPr marL="671513" lvl="1" indent="-214313">
              <a:lnSpc>
                <a:spcPct val="150000"/>
              </a:lnSpc>
              <a:buFont typeface="Arial" panose="020B0604020202020204" pitchFamily="34" charset="0"/>
              <a:buChar char="•"/>
            </a:pPr>
            <a:r>
              <a:rPr lang="en-US" dirty="0">
                <a:solidFill>
                  <a:schemeClr val="bg1"/>
                </a:solidFill>
              </a:rPr>
              <a:t>Complete preparations for training</a:t>
            </a:r>
          </a:p>
          <a:p>
            <a:pPr marL="671513" lvl="1" indent="-214313">
              <a:lnSpc>
                <a:spcPct val="150000"/>
              </a:lnSpc>
              <a:buFont typeface="Arial" panose="020B0604020202020204" pitchFamily="34" charset="0"/>
              <a:buChar char="•"/>
            </a:pPr>
            <a:r>
              <a:rPr lang="en-US" dirty="0">
                <a:solidFill>
                  <a:schemeClr val="bg1"/>
                </a:solidFill>
              </a:rPr>
              <a:t>Demonstrate final workflows during Workflow Walkthrough and other change management activities</a:t>
            </a:r>
          </a:p>
        </p:txBody>
      </p:sp>
    </p:spTree>
    <p:extLst>
      <p:ext uri="{BB962C8B-B14F-4D97-AF65-F5344CB8AC3E}">
        <p14:creationId xmlns:p14="http://schemas.microsoft.com/office/powerpoint/2010/main" val="351007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259" y="95794"/>
            <a:ext cx="8758517" cy="604962"/>
          </a:xfrm>
        </p:spPr>
        <p:txBody>
          <a:bodyPr>
            <a:noAutofit/>
          </a:bodyPr>
          <a:lstStyle/>
          <a:p>
            <a:r>
              <a:rPr lang="en-US" sz="3600" b="1" dirty="0"/>
              <a:t>Project Major Accomplishments </a:t>
            </a:r>
          </a:p>
        </p:txBody>
      </p:sp>
      <p:sp>
        <p:nvSpPr>
          <p:cNvPr id="6" name="Content Placeholder 5"/>
          <p:cNvSpPr>
            <a:spLocks noGrp="1"/>
          </p:cNvSpPr>
          <p:nvPr>
            <p:ph idx="1"/>
          </p:nvPr>
        </p:nvSpPr>
        <p:spPr>
          <a:xfrm>
            <a:off x="197225" y="988358"/>
            <a:ext cx="8462682" cy="5110291"/>
          </a:xfrm>
        </p:spPr>
        <p:txBody>
          <a:bodyPr>
            <a:normAutofit fontScale="25000" lnSpcReduction="20000"/>
          </a:bodyPr>
          <a:lstStyle/>
          <a:p>
            <a:pPr>
              <a:lnSpc>
                <a:spcPct val="120000"/>
              </a:lnSpc>
            </a:pPr>
            <a:r>
              <a:rPr lang="en-US" sz="8000" b="1" dirty="0">
                <a:latin typeface="Times New Roman" panose="02020603050405020304" pitchFamily="18" charset="0"/>
                <a:cs typeface="Times New Roman" panose="02020603050405020304" pitchFamily="18" charset="0"/>
              </a:rPr>
              <a:t>Testing efforts:</a:t>
            </a:r>
          </a:p>
          <a:p>
            <a:pPr lvl="1">
              <a:lnSpc>
                <a:spcPct val="120000"/>
              </a:lnSpc>
            </a:pPr>
            <a:r>
              <a:rPr lang="en-US" sz="6400" dirty="0">
                <a:latin typeface="Times New Roman" panose="02020603050405020304" pitchFamily="18" charset="0"/>
                <a:cs typeface="Times New Roman" panose="02020603050405020304" pitchFamily="18" charset="0"/>
              </a:rPr>
              <a:t>Integrated Testing Round 1 scripts execution began on April 16</a:t>
            </a:r>
          </a:p>
          <a:p>
            <a:pPr lvl="1">
              <a:lnSpc>
                <a:spcPct val="120000"/>
              </a:lnSpc>
            </a:pPr>
            <a:r>
              <a:rPr lang="en-US" sz="6400" dirty="0">
                <a:latin typeface="Times New Roman" panose="02020603050405020304" pitchFamily="18" charset="0"/>
                <a:cs typeface="Times New Roman" panose="02020603050405020304" pitchFamily="18" charset="0"/>
              </a:rPr>
              <a:t>Parallel Revenue Cycle Testing (PRCT) began on April 22</a:t>
            </a:r>
          </a:p>
          <a:p>
            <a:pPr lvl="1">
              <a:lnSpc>
                <a:spcPct val="120000"/>
              </a:lnSpc>
            </a:pPr>
            <a:r>
              <a:rPr lang="en-US" sz="6400" dirty="0">
                <a:latin typeface="Times New Roman" panose="02020603050405020304" pitchFamily="18" charset="0"/>
                <a:cs typeface="Times New Roman" panose="02020603050405020304" pitchFamily="18" charset="0"/>
              </a:rPr>
              <a:t>Charge testing is in progress</a:t>
            </a:r>
          </a:p>
          <a:p>
            <a:pPr lvl="1">
              <a:lnSpc>
                <a:spcPct val="120000"/>
              </a:lnSpc>
            </a:pPr>
            <a:r>
              <a:rPr lang="en-US" sz="6400" dirty="0">
                <a:latin typeface="Times New Roman" panose="02020603050405020304" pitchFamily="18" charset="0"/>
                <a:cs typeface="Times New Roman" panose="02020603050405020304" pitchFamily="18" charset="0"/>
              </a:rPr>
              <a:t>Full scale conversion testing Round 1 is in progress </a:t>
            </a:r>
          </a:p>
          <a:p>
            <a:pPr>
              <a:lnSpc>
                <a:spcPct val="120000"/>
              </a:lnSpc>
            </a:pPr>
            <a:r>
              <a:rPr lang="en-US" sz="8000" dirty="0">
                <a:latin typeface="Times New Roman" panose="02020603050405020304" pitchFamily="18" charset="0"/>
                <a:cs typeface="Times New Roman" panose="02020603050405020304" pitchFamily="18" charset="0"/>
              </a:rPr>
              <a:t>Project is on track and favorable to budget</a:t>
            </a:r>
          </a:p>
          <a:p>
            <a:pPr>
              <a:lnSpc>
                <a:spcPct val="120000"/>
              </a:lnSpc>
            </a:pPr>
            <a:r>
              <a:rPr lang="en-US" sz="8400" b="1" dirty="0">
                <a:latin typeface="Times New Roman" panose="02020603050405020304" pitchFamily="18" charset="0"/>
                <a:cs typeface="Times New Roman" panose="02020603050405020304" pitchFamily="18" charset="0"/>
              </a:rPr>
              <a:t>Technical efforts:</a:t>
            </a:r>
          </a:p>
          <a:p>
            <a:pPr lvl="1">
              <a:lnSpc>
                <a:spcPct val="120000"/>
              </a:lnSpc>
            </a:pPr>
            <a:r>
              <a:rPr lang="en-US" sz="6400" dirty="0">
                <a:latin typeface="Times New Roman" panose="02020603050405020304" pitchFamily="18" charset="0"/>
                <a:cs typeface="Times New Roman" panose="02020603050405020304" pitchFamily="18" charset="0"/>
              </a:rPr>
              <a:t>24” monitor upgrades </a:t>
            </a:r>
            <a:r>
              <a:rPr lang="en-US" sz="6000" dirty="0">
                <a:latin typeface="Times New Roman" panose="02020603050405020304" pitchFamily="18" charset="0"/>
                <a:cs typeface="Times New Roman" panose="02020603050405020304" pitchFamily="18" charset="0"/>
              </a:rPr>
              <a:t>93% completed</a:t>
            </a:r>
          </a:p>
          <a:p>
            <a:pPr lvl="1">
              <a:lnSpc>
                <a:spcPct val="120000"/>
              </a:lnSpc>
            </a:pPr>
            <a:r>
              <a:rPr lang="en-US" sz="6400" dirty="0">
                <a:latin typeface="Times New Roman" panose="02020603050405020304" pitchFamily="18" charset="0"/>
                <a:cs typeface="Times New Roman" panose="02020603050405020304" pitchFamily="18" charset="0"/>
              </a:rPr>
              <a:t>Medical Device Integration testing continues</a:t>
            </a:r>
          </a:p>
          <a:p>
            <a:pPr lvl="1">
              <a:lnSpc>
                <a:spcPct val="120000"/>
              </a:lnSpc>
            </a:pPr>
            <a:r>
              <a:rPr lang="en-US" sz="6400" dirty="0">
                <a:latin typeface="Times New Roman" panose="02020603050405020304" pitchFamily="18" charset="0"/>
                <a:cs typeface="Times New Roman" panose="02020603050405020304" pitchFamily="18" charset="0"/>
              </a:rPr>
              <a:t>BCA Walkthroughs are in progress</a:t>
            </a:r>
          </a:p>
          <a:p>
            <a:pPr lvl="1">
              <a:lnSpc>
                <a:spcPct val="120000"/>
              </a:lnSpc>
            </a:pPr>
            <a:r>
              <a:rPr lang="en-US" sz="6400" dirty="0">
                <a:latin typeface="Times New Roman" panose="02020603050405020304" pitchFamily="18" charset="0"/>
                <a:cs typeface="Times New Roman" panose="02020603050405020304" pitchFamily="18" charset="0"/>
              </a:rPr>
              <a:t>2 Factor Authentication Pilot starting this month</a:t>
            </a:r>
          </a:p>
          <a:p>
            <a:pPr lvl="1">
              <a:lnSpc>
                <a:spcPct val="120000"/>
              </a:lnSpc>
            </a:pPr>
            <a:r>
              <a:rPr lang="en-US" sz="6400" dirty="0">
                <a:latin typeface="Times New Roman" panose="02020603050405020304" pitchFamily="18" charset="0"/>
                <a:cs typeface="Times New Roman" panose="02020603050405020304" pitchFamily="18" charset="0"/>
              </a:rPr>
              <a:t>Non-IS SMEs starting to access Epic test and playground environment (physicians, Ambulatory scheduling, etc.)</a:t>
            </a:r>
          </a:p>
          <a:p>
            <a:pPr>
              <a:lnSpc>
                <a:spcPct val="120000"/>
              </a:lnSpc>
            </a:pPr>
            <a:r>
              <a:rPr lang="en-US" sz="8400" b="1" dirty="0">
                <a:latin typeface="Times New Roman" panose="02020603050405020304" pitchFamily="18" charset="0"/>
                <a:cs typeface="Times New Roman" panose="02020603050405020304" pitchFamily="18" charset="0"/>
              </a:rPr>
              <a:t>Go Live Planning efforts</a:t>
            </a:r>
            <a:r>
              <a:rPr lang="en-US" sz="8400" dirty="0">
                <a:latin typeface="Times New Roman" panose="02020603050405020304" pitchFamily="18" charset="0"/>
                <a:cs typeface="Times New Roman" panose="02020603050405020304" pitchFamily="18" charset="0"/>
              </a:rPr>
              <a:t>:</a:t>
            </a:r>
          </a:p>
          <a:p>
            <a:pPr lvl="1">
              <a:lnSpc>
                <a:spcPct val="120000"/>
              </a:lnSpc>
            </a:pPr>
            <a:r>
              <a:rPr lang="en-US" sz="6400" dirty="0">
                <a:latin typeface="Times New Roman" panose="02020603050405020304" pitchFamily="18" charset="0"/>
                <a:cs typeface="Times New Roman" panose="02020603050405020304" pitchFamily="18" charset="0"/>
              </a:rPr>
              <a:t>Go Live Readiness Assessment invites sent for 120, 90, 60 and 30 days </a:t>
            </a:r>
          </a:p>
          <a:p>
            <a:pPr lvl="1">
              <a:lnSpc>
                <a:spcPct val="120000"/>
              </a:lnSpc>
            </a:pPr>
            <a:r>
              <a:rPr lang="en-US" sz="6400" dirty="0">
                <a:latin typeface="Times New Roman" panose="02020603050405020304" pitchFamily="18" charset="0"/>
                <a:cs typeface="Times New Roman" panose="02020603050405020304" pitchFamily="18" charset="0"/>
              </a:rPr>
              <a:t>Cutover and appointment conversion planning underway </a:t>
            </a:r>
          </a:p>
          <a:p>
            <a:pPr marL="0" lvl="0" indent="0">
              <a:buNone/>
            </a:pPr>
            <a:endParaRPr lang="en-US" dirty="0">
              <a:latin typeface="Times New Roman" panose="02020603050405020304" pitchFamily="18" charset="0"/>
              <a:cs typeface="Times New Roman" panose="02020603050405020304" pitchFamily="18" charset="0"/>
            </a:endParaRPr>
          </a:p>
          <a:p>
            <a:pPr lvl="0"/>
            <a:endParaRPr lang="en-US" dirty="0"/>
          </a:p>
          <a:p>
            <a:pPr lvl="0"/>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39001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259" y="95794"/>
            <a:ext cx="8758517" cy="604962"/>
          </a:xfrm>
        </p:spPr>
        <p:txBody>
          <a:bodyPr>
            <a:noAutofit/>
          </a:bodyPr>
          <a:lstStyle/>
          <a:p>
            <a:r>
              <a:rPr lang="en-US" sz="3600" b="1" dirty="0"/>
              <a:t>Project Major Accomplishments </a:t>
            </a:r>
          </a:p>
        </p:txBody>
      </p:sp>
      <p:sp>
        <p:nvSpPr>
          <p:cNvPr id="6" name="Content Placeholder 5"/>
          <p:cNvSpPr>
            <a:spLocks noGrp="1"/>
          </p:cNvSpPr>
          <p:nvPr>
            <p:ph idx="1"/>
          </p:nvPr>
        </p:nvSpPr>
        <p:spPr>
          <a:xfrm>
            <a:off x="197224" y="700756"/>
            <a:ext cx="8749553" cy="5397894"/>
          </a:xfrm>
        </p:spPr>
        <p:txBody>
          <a:bodyPr>
            <a:normAutofit fontScale="25000" lnSpcReduction="20000"/>
          </a:bodyPr>
          <a:lstStyle/>
          <a:p>
            <a:pPr>
              <a:lnSpc>
                <a:spcPct val="120000"/>
              </a:lnSpc>
            </a:pPr>
            <a:endParaRPr lang="en-US" sz="8000" b="1" dirty="0">
              <a:latin typeface="Times New Roman" panose="02020603050405020304" pitchFamily="18" charset="0"/>
              <a:cs typeface="Times New Roman" panose="02020603050405020304" pitchFamily="18" charset="0"/>
            </a:endParaRPr>
          </a:p>
          <a:p>
            <a:pPr>
              <a:lnSpc>
                <a:spcPct val="120000"/>
              </a:lnSpc>
            </a:pPr>
            <a:r>
              <a:rPr lang="en-US" sz="8000" b="1" dirty="0">
                <a:latin typeface="Times New Roman" panose="02020603050405020304" pitchFamily="18" charset="0"/>
                <a:cs typeface="Times New Roman" panose="02020603050405020304" pitchFamily="18" charset="0"/>
              </a:rPr>
              <a:t>Training Efforts:</a:t>
            </a:r>
          </a:p>
          <a:p>
            <a:pPr lvl="1">
              <a:lnSpc>
                <a:spcPct val="120000"/>
              </a:lnSpc>
            </a:pPr>
            <a:r>
              <a:rPr lang="en-US" sz="8000" dirty="0">
                <a:latin typeface="Times New Roman" panose="02020603050405020304" pitchFamily="18" charset="0"/>
                <a:cs typeface="Times New Roman" panose="02020603050405020304" pitchFamily="18" charset="0"/>
              </a:rPr>
              <a:t>All Unions agreed to participate </a:t>
            </a:r>
          </a:p>
          <a:p>
            <a:pPr lvl="1">
              <a:lnSpc>
                <a:spcPct val="120000"/>
              </a:lnSpc>
            </a:pPr>
            <a:r>
              <a:rPr lang="pt-BR" sz="8000" dirty="0"/>
              <a:t>Training environment build started on  April 22</a:t>
            </a:r>
          </a:p>
          <a:p>
            <a:pPr lvl="1">
              <a:lnSpc>
                <a:spcPct val="120000"/>
              </a:lnSpc>
            </a:pPr>
            <a:r>
              <a:rPr lang="pt-BR" sz="8000" dirty="0"/>
              <a:t>Recruitment underway for internal Credentialed Trainers (CT), Specialists Training Specialsts (STS) and Super Users (SU) to reduce need for external resources </a:t>
            </a:r>
          </a:p>
          <a:p>
            <a:pPr lvl="1">
              <a:lnSpc>
                <a:spcPct val="120000"/>
              </a:lnSpc>
            </a:pPr>
            <a:r>
              <a:rPr lang="pt-BR" sz="8000" dirty="0"/>
              <a:t>Final list of participant for computer literacy training is expected on 4/26. We have 267 individuals identified.</a:t>
            </a:r>
          </a:p>
          <a:p>
            <a:pPr lvl="1">
              <a:lnSpc>
                <a:spcPct val="120000"/>
              </a:lnSpc>
            </a:pPr>
            <a:r>
              <a:rPr lang="pt-BR" sz="8000" dirty="0"/>
              <a:t>Class registration is underway </a:t>
            </a:r>
          </a:p>
          <a:p>
            <a:pPr lvl="1">
              <a:lnSpc>
                <a:spcPct val="120000"/>
              </a:lnSpc>
            </a:pPr>
            <a:r>
              <a:rPr lang="pt-BR" sz="8000" dirty="0"/>
              <a:t>Training space is secured. Next step is equipment setup in early June </a:t>
            </a:r>
          </a:p>
          <a:p>
            <a:pPr lvl="1">
              <a:lnSpc>
                <a:spcPct val="120000"/>
              </a:lnSpc>
            </a:pPr>
            <a:endParaRPr lang="pt-BR" sz="6400" dirty="0"/>
          </a:p>
          <a:p>
            <a:pPr lvl="1">
              <a:lnSpc>
                <a:spcPct val="120000"/>
              </a:lnSpc>
            </a:pPr>
            <a:endParaRPr lang="pt-BR" sz="6400" dirty="0"/>
          </a:p>
          <a:p>
            <a:pPr lvl="1">
              <a:lnSpc>
                <a:spcPct val="120000"/>
              </a:lnSpc>
            </a:pPr>
            <a:endParaRPr lang="pt-BR" sz="6400" dirty="0"/>
          </a:p>
          <a:p>
            <a:pPr lvl="1">
              <a:lnSpc>
                <a:spcPct val="120000"/>
              </a:lnSpc>
            </a:pPr>
            <a:endParaRPr lang="en-US" sz="6400" dirty="0">
              <a:latin typeface="Times New Roman" panose="02020603050405020304" pitchFamily="18" charset="0"/>
              <a:cs typeface="Times New Roman" panose="02020603050405020304" pitchFamily="18" charset="0"/>
            </a:endParaRPr>
          </a:p>
          <a:p>
            <a:pPr marL="0" lvl="0" indent="0">
              <a:buNone/>
            </a:pPr>
            <a:endParaRPr lang="en-US" dirty="0">
              <a:latin typeface="Times New Roman" panose="02020603050405020304" pitchFamily="18" charset="0"/>
              <a:cs typeface="Times New Roman" panose="02020603050405020304" pitchFamily="18" charset="0"/>
            </a:endParaRPr>
          </a:p>
          <a:p>
            <a:pPr lvl="0"/>
            <a:endParaRPr lang="en-US" dirty="0"/>
          </a:p>
          <a:p>
            <a:pPr lvl="0"/>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15007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259" y="95794"/>
            <a:ext cx="8758517" cy="604962"/>
          </a:xfrm>
        </p:spPr>
        <p:txBody>
          <a:bodyPr>
            <a:noAutofit/>
          </a:bodyPr>
          <a:lstStyle/>
          <a:p>
            <a:r>
              <a:rPr lang="en-US" sz="3600" b="1" dirty="0"/>
              <a:t>Areas of Focus  </a:t>
            </a:r>
          </a:p>
        </p:txBody>
      </p:sp>
      <p:sp>
        <p:nvSpPr>
          <p:cNvPr id="6" name="Content Placeholder 5"/>
          <p:cNvSpPr>
            <a:spLocks noGrp="1"/>
          </p:cNvSpPr>
          <p:nvPr>
            <p:ph idx="1"/>
          </p:nvPr>
        </p:nvSpPr>
        <p:spPr>
          <a:xfrm>
            <a:off x="197224" y="700756"/>
            <a:ext cx="8749553" cy="5397894"/>
          </a:xfrm>
        </p:spPr>
        <p:txBody>
          <a:bodyPr>
            <a:normAutofit fontScale="25000" lnSpcReduction="20000"/>
          </a:bodyPr>
          <a:lstStyle/>
          <a:p>
            <a:pPr>
              <a:lnSpc>
                <a:spcPct val="120000"/>
              </a:lnSpc>
            </a:pPr>
            <a:endParaRPr lang="en-US" sz="8000" b="1" dirty="0">
              <a:latin typeface="Times New Roman" panose="02020603050405020304" pitchFamily="18" charset="0"/>
              <a:cs typeface="Times New Roman" panose="02020603050405020304" pitchFamily="18" charset="0"/>
            </a:endParaRPr>
          </a:p>
          <a:p>
            <a:pPr>
              <a:lnSpc>
                <a:spcPct val="120000"/>
              </a:lnSpc>
            </a:pPr>
            <a:r>
              <a:rPr lang="en-US" sz="8000" dirty="0">
                <a:latin typeface="Times New Roman" panose="02020603050405020304" pitchFamily="18" charset="0"/>
                <a:cs typeface="Times New Roman" panose="02020603050405020304" pitchFamily="18" charset="0"/>
              </a:rPr>
              <a:t>TDR (Technical Dress Rehearsal) is trending behind, mitigation plan in place for application print mapping </a:t>
            </a:r>
          </a:p>
          <a:p>
            <a:pPr>
              <a:lnSpc>
                <a:spcPct val="120000"/>
              </a:lnSpc>
            </a:pPr>
            <a:r>
              <a:rPr lang="en-US" sz="8000" dirty="0">
                <a:latin typeface="Times New Roman" panose="02020603050405020304" pitchFamily="18" charset="0"/>
                <a:cs typeface="Times New Roman" panose="02020603050405020304" pitchFamily="18" charset="0"/>
              </a:rPr>
              <a:t>Charge Testing is trending slightly behind; teams will catch up by mid-May </a:t>
            </a:r>
          </a:p>
          <a:p>
            <a:pPr>
              <a:lnSpc>
                <a:spcPct val="120000"/>
              </a:lnSpc>
            </a:pPr>
            <a:r>
              <a:rPr lang="en-US" sz="8000" dirty="0">
                <a:latin typeface="Times New Roman" panose="02020603050405020304" pitchFamily="18" charset="0"/>
                <a:cs typeface="Times New Roman" panose="02020603050405020304" pitchFamily="18" charset="0"/>
              </a:rPr>
              <a:t>Ambulatory specialties content build and signoff is behind, mitigation plan in place in alignment with Ambulatory leadership </a:t>
            </a:r>
          </a:p>
          <a:p>
            <a:pPr>
              <a:lnSpc>
                <a:spcPct val="120000"/>
              </a:lnSpc>
            </a:pPr>
            <a:r>
              <a:rPr lang="en-US" sz="8000" dirty="0">
                <a:latin typeface="Times New Roman" panose="02020603050405020304" pitchFamily="18" charset="0"/>
                <a:cs typeface="Times New Roman" panose="02020603050405020304" pitchFamily="18" charset="0"/>
              </a:rPr>
              <a:t>Order Sets review is trending behind, mitigation plan in place and will continue to monitor closely </a:t>
            </a:r>
          </a:p>
          <a:p>
            <a:pPr>
              <a:lnSpc>
                <a:spcPct val="120000"/>
              </a:lnSpc>
            </a:pPr>
            <a:r>
              <a:rPr lang="en-US" sz="8000" dirty="0">
                <a:latin typeface="Times New Roman" panose="02020603050405020304" pitchFamily="18" charset="0"/>
                <a:cs typeface="Times New Roman" panose="02020603050405020304" pitchFamily="18" charset="0"/>
              </a:rPr>
              <a:t>Training Manager role has been transitioned this week to a new contract-to-hire resource</a:t>
            </a:r>
          </a:p>
          <a:p>
            <a:pPr>
              <a:lnSpc>
                <a:spcPct val="120000"/>
              </a:lnSpc>
            </a:pPr>
            <a:r>
              <a:rPr lang="en-US" sz="8000" dirty="0">
                <a:latin typeface="Times New Roman" panose="02020603050405020304" pitchFamily="18" charset="0"/>
                <a:cs typeface="Times New Roman" panose="02020603050405020304" pitchFamily="18" charset="0"/>
              </a:rPr>
              <a:t>Clinical Charge Capture position has been open since August, recruitment is underway</a:t>
            </a:r>
          </a:p>
          <a:p>
            <a:pPr marL="0" indent="0">
              <a:lnSpc>
                <a:spcPct val="120000"/>
              </a:lnSpc>
              <a:buNone/>
            </a:pPr>
            <a:endParaRPr lang="en-US" sz="8000" dirty="0">
              <a:latin typeface="Times New Roman" panose="02020603050405020304" pitchFamily="18" charset="0"/>
              <a:cs typeface="Times New Roman" panose="02020603050405020304" pitchFamily="18" charset="0"/>
            </a:endParaRPr>
          </a:p>
          <a:p>
            <a:pPr>
              <a:lnSpc>
                <a:spcPct val="120000"/>
              </a:lnSpc>
            </a:pPr>
            <a:endParaRPr lang="en-US" sz="8000" dirty="0">
              <a:latin typeface="Times New Roman" panose="02020603050405020304" pitchFamily="18" charset="0"/>
              <a:cs typeface="Times New Roman" panose="02020603050405020304" pitchFamily="18" charset="0"/>
            </a:endParaRPr>
          </a:p>
          <a:p>
            <a:pPr marL="457200" lvl="1" indent="0">
              <a:lnSpc>
                <a:spcPct val="120000"/>
              </a:lnSpc>
              <a:buNone/>
            </a:pPr>
            <a:endParaRPr lang="pt-BR" sz="6400" dirty="0"/>
          </a:p>
          <a:p>
            <a:pPr lvl="1">
              <a:lnSpc>
                <a:spcPct val="120000"/>
              </a:lnSpc>
            </a:pPr>
            <a:endParaRPr lang="pt-BR" sz="6400" dirty="0"/>
          </a:p>
          <a:p>
            <a:pPr lvl="1">
              <a:lnSpc>
                <a:spcPct val="120000"/>
              </a:lnSpc>
            </a:pPr>
            <a:endParaRPr lang="en-US" sz="6400" dirty="0">
              <a:latin typeface="Times New Roman" panose="02020603050405020304" pitchFamily="18" charset="0"/>
              <a:cs typeface="Times New Roman" panose="02020603050405020304" pitchFamily="18" charset="0"/>
            </a:endParaRPr>
          </a:p>
          <a:p>
            <a:pPr marL="0" lvl="0" indent="0">
              <a:buNone/>
            </a:pPr>
            <a:endParaRPr lang="en-US" dirty="0">
              <a:latin typeface="Times New Roman" panose="02020603050405020304" pitchFamily="18" charset="0"/>
              <a:cs typeface="Times New Roman" panose="02020603050405020304" pitchFamily="18" charset="0"/>
            </a:endParaRPr>
          </a:p>
          <a:p>
            <a:pPr lvl="0"/>
            <a:endParaRPr lang="en-US" dirty="0"/>
          </a:p>
          <a:p>
            <a:pPr lvl="0"/>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021710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9338"/>
            <a:ext cx="8229600" cy="679268"/>
          </a:xfrm>
        </p:spPr>
        <p:txBody>
          <a:bodyPr>
            <a:normAutofit fontScale="90000"/>
          </a:bodyPr>
          <a:lstStyle/>
          <a:p>
            <a:r>
              <a:rPr lang="en-US" sz="4000" b="1" dirty="0">
                <a:solidFill>
                  <a:srgbClr val="0079B3"/>
                </a:solidFill>
              </a:rPr>
              <a:t>Focus for May</a:t>
            </a:r>
          </a:p>
        </p:txBody>
      </p:sp>
      <p:sp>
        <p:nvSpPr>
          <p:cNvPr id="3" name="Content Placeholder 2">
            <a:extLst>
              <a:ext uri="{FF2B5EF4-FFF2-40B4-BE49-F238E27FC236}">
                <a16:creationId xmlns:a16="http://schemas.microsoft.com/office/drawing/2014/main" id="{3456255D-A430-4599-B829-B5A2271478AB}"/>
              </a:ext>
            </a:extLst>
          </p:cNvPr>
          <p:cNvSpPr>
            <a:spLocks noGrp="1"/>
          </p:cNvSpPr>
          <p:nvPr>
            <p:ph idx="1"/>
          </p:nvPr>
        </p:nvSpPr>
        <p:spPr>
          <a:xfrm>
            <a:off x="242047" y="818606"/>
            <a:ext cx="8740588" cy="5407382"/>
          </a:xfrm>
        </p:spPr>
        <p:txBody>
          <a:bodyPr>
            <a:normAutofit/>
          </a:bodyPr>
          <a:lstStyle/>
          <a:p>
            <a:pPr marL="502920">
              <a:spcAft>
                <a:spcPts val="600"/>
              </a:spcAft>
            </a:pPr>
            <a:r>
              <a:rPr lang="en-US" sz="2000" dirty="0"/>
              <a:t>Complete Integrated Testing Round 1 and proceed with Round 2; continue with Charge testing </a:t>
            </a:r>
          </a:p>
          <a:p>
            <a:pPr marL="502920">
              <a:spcAft>
                <a:spcPts val="600"/>
              </a:spcAft>
            </a:pPr>
            <a:r>
              <a:rPr lang="en-US" sz="2000" dirty="0"/>
              <a:t>Finalize recruitment for internal Credentialed Trainers, Specialist Trainers, and Super Users and start scheduling for their respective training </a:t>
            </a:r>
          </a:p>
          <a:p>
            <a:pPr marL="502920">
              <a:spcAft>
                <a:spcPts val="600"/>
              </a:spcAft>
            </a:pPr>
            <a:r>
              <a:rPr lang="en-US" sz="2000" dirty="0"/>
              <a:t>Continue enrollment of training courses</a:t>
            </a:r>
          </a:p>
          <a:p>
            <a:pPr marL="502920">
              <a:spcAft>
                <a:spcPts val="600"/>
              </a:spcAft>
            </a:pPr>
            <a:r>
              <a:rPr lang="en-US" sz="2000" dirty="0"/>
              <a:t>Continue Technical Dress Rehearsal (TDR) work effort </a:t>
            </a:r>
          </a:p>
          <a:p>
            <a:pPr marL="502920">
              <a:spcAft>
                <a:spcPts val="600"/>
              </a:spcAft>
            </a:pPr>
            <a:r>
              <a:rPr lang="en-US" sz="2000" dirty="0"/>
              <a:t>Continue Order Sets build and review </a:t>
            </a:r>
          </a:p>
          <a:p>
            <a:pPr marL="502920">
              <a:spcAft>
                <a:spcPts val="600"/>
              </a:spcAft>
            </a:pPr>
            <a:r>
              <a:rPr lang="en-US" sz="2000" dirty="0">
                <a:latin typeface="Times New Roman" panose="02020603050405020304" pitchFamily="18" charset="0"/>
                <a:cs typeface="Times New Roman" panose="02020603050405020304" pitchFamily="18" charset="0"/>
              </a:rPr>
              <a:t>Continue with Go Live Readiness Assessment (GLRA) and Go Live planning </a:t>
            </a:r>
          </a:p>
          <a:p>
            <a:pPr marL="502920">
              <a:spcAft>
                <a:spcPts val="600"/>
              </a:spcAft>
            </a:pPr>
            <a:r>
              <a:rPr lang="en-US" sz="2000" dirty="0"/>
              <a:t>Finalizing Help Desk process &amp; Epic FAQs</a:t>
            </a:r>
          </a:p>
          <a:p>
            <a:pPr marL="502920">
              <a:spcAft>
                <a:spcPts val="600"/>
              </a:spcAft>
            </a:pPr>
            <a:r>
              <a:rPr lang="en-US" sz="2000" dirty="0"/>
              <a:t>Coordinating Cutover plan</a:t>
            </a:r>
          </a:p>
          <a:p>
            <a:pPr marL="502920">
              <a:spcAft>
                <a:spcPts val="600"/>
              </a:spcAft>
            </a:pPr>
            <a:r>
              <a:rPr lang="en-US" sz="2000" dirty="0"/>
              <a:t>Finalizing the equipment for go-live (workstations, printers, plotting floor maps, etc.)</a:t>
            </a:r>
          </a:p>
          <a:p>
            <a:pPr marL="502920">
              <a:spcAft>
                <a:spcPts val="600"/>
              </a:spcAft>
            </a:pPr>
            <a:r>
              <a:rPr lang="en-US" sz="2000" dirty="0"/>
              <a:t>Delivery of Epic May 2019 Quarterly Upgrade </a:t>
            </a:r>
          </a:p>
          <a:p>
            <a:pPr marL="502920">
              <a:spcAft>
                <a:spcPts val="600"/>
              </a:spcAft>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indent="-182880">
              <a:spcAft>
                <a:spcPts val="600"/>
              </a:spcAft>
            </a:pPr>
            <a:endParaRPr lang="en-US" sz="2000" dirty="0">
              <a:latin typeface="Times New Roman" panose="02020603050405020304" pitchFamily="18" charset="0"/>
              <a:cs typeface="Times New Roman" panose="02020603050405020304" pitchFamily="18" charset="0"/>
            </a:endParaRPr>
          </a:p>
          <a:p>
            <a:pPr indent="-182880">
              <a:spcAft>
                <a:spcPts val="600"/>
              </a:spcAft>
            </a:pPr>
            <a:endParaRPr lang="en-US" sz="2000" dirty="0">
              <a:latin typeface="Times New Roman" panose="02020603050405020304" pitchFamily="18" charset="0"/>
              <a:cs typeface="Times New Roman" panose="02020603050405020304" pitchFamily="18" charset="0"/>
            </a:endParaRPr>
          </a:p>
          <a:p>
            <a:pPr indent="-182880">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indent="-182880">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indent="-182880">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indent="-182880">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indent="-182880">
              <a:spcAft>
                <a:spcPts val="600"/>
              </a:spcAft>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37339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15C320-8F77-49F7-B323-18DFF2082BF6}"/>
              </a:ext>
            </a:extLst>
          </p:cNvPr>
          <p:cNvPicPr>
            <a:picLocks noChangeAspect="1"/>
          </p:cNvPicPr>
          <p:nvPr/>
        </p:nvPicPr>
        <p:blipFill>
          <a:blip r:embed="rId3"/>
          <a:stretch>
            <a:fillRect/>
          </a:stretch>
        </p:blipFill>
        <p:spPr>
          <a:xfrm>
            <a:off x="2297189" y="0"/>
            <a:ext cx="4804064" cy="6334293"/>
          </a:xfrm>
          <a:prstGeom prst="rect">
            <a:avLst/>
          </a:prstGeom>
        </p:spPr>
      </p:pic>
    </p:spTree>
    <p:extLst>
      <p:ext uri="{BB962C8B-B14F-4D97-AF65-F5344CB8AC3E}">
        <p14:creationId xmlns:p14="http://schemas.microsoft.com/office/powerpoint/2010/main" val="427695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ormAutofit fontScale="90000"/>
          </a:bodyPr>
          <a:lstStyle/>
          <a:p>
            <a:r>
              <a:rPr lang="en-US" dirty="0"/>
              <a:t>CEO Report</a:t>
            </a:r>
            <a:br>
              <a:rPr lang="en-US" dirty="0"/>
            </a:br>
            <a:r>
              <a:rPr lang="en-US" dirty="0"/>
              <a:t>APRIL 25, 2019</a:t>
            </a:r>
            <a:br>
              <a:rPr lang="en-US" dirty="0"/>
            </a:br>
            <a:endParaRPr lang="en-US" dirty="0"/>
          </a:p>
        </p:txBody>
      </p:sp>
      <p:sp>
        <p:nvSpPr>
          <p:cNvPr id="3" name="Text Placeholder 2"/>
          <p:cNvSpPr>
            <a:spLocks noGrp="1"/>
          </p:cNvSpPr>
          <p:nvPr>
            <p:ph type="body" idx="1"/>
          </p:nvPr>
        </p:nvSpPr>
        <p:spPr/>
        <p:txBody>
          <a:bodyPr/>
          <a:lstStyle/>
          <a:p>
            <a:r>
              <a:rPr lang="en-US" dirty="0"/>
              <a:t>AHS Board of Trustees Meeting</a:t>
            </a:r>
          </a:p>
        </p:txBody>
      </p:sp>
      <p:sp>
        <p:nvSpPr>
          <p:cNvPr id="4" name="Slide Number Placeholder 3"/>
          <p:cNvSpPr>
            <a:spLocks noGrp="1"/>
          </p:cNvSpPr>
          <p:nvPr>
            <p:ph type="sldNum" sz="quarter" idx="12"/>
          </p:nvPr>
        </p:nvSpPr>
        <p:spPr/>
        <p:txBody>
          <a:bodyPr/>
          <a:lstStyle/>
          <a:p>
            <a:fld id="{6305453D-3CD3-4976-A000-9EC0DAD0A0DB}" type="slidenum">
              <a:rPr lang="en-US" smtClean="0"/>
              <a:pPr/>
              <a:t>18</a:t>
            </a:fld>
            <a:endParaRPr lang="en-US" dirty="0"/>
          </a:p>
        </p:txBody>
      </p:sp>
    </p:spTree>
    <p:extLst>
      <p:ext uri="{BB962C8B-B14F-4D97-AF65-F5344CB8AC3E}">
        <p14:creationId xmlns:p14="http://schemas.microsoft.com/office/powerpoint/2010/main" val="230087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0"/>
            <a:ext cx="8839200" cy="1905000"/>
          </a:xfrm>
        </p:spPr>
        <p:txBody>
          <a:bodyPr>
            <a:noAutofit/>
          </a:bodyPr>
          <a:lstStyle/>
          <a:p>
            <a:r>
              <a:rPr lang="en-US" dirty="0">
                <a:latin typeface="+mn-lt"/>
              </a:rPr>
              <a:t>Board of Trustees Meeting</a:t>
            </a:r>
          </a:p>
        </p:txBody>
      </p:sp>
      <p:sp>
        <p:nvSpPr>
          <p:cNvPr id="3" name="Subtitle 2"/>
          <p:cNvSpPr>
            <a:spLocks noGrp="1"/>
          </p:cNvSpPr>
          <p:nvPr>
            <p:ph type="subTitle" idx="1"/>
          </p:nvPr>
        </p:nvSpPr>
        <p:spPr>
          <a:xfrm>
            <a:off x="1371600" y="3962400"/>
            <a:ext cx="6400800" cy="1752600"/>
          </a:xfrm>
        </p:spPr>
        <p:txBody>
          <a:bodyPr>
            <a:normAutofit/>
          </a:bodyPr>
          <a:lstStyle/>
          <a:p>
            <a:r>
              <a:rPr lang="en-US" dirty="0">
                <a:solidFill>
                  <a:schemeClr val="tx1"/>
                </a:solidFill>
              </a:rPr>
              <a:t>April 25, 2019</a:t>
            </a:r>
          </a:p>
          <a:p>
            <a:endParaRPr lang="en-US" dirty="0">
              <a:solidFill>
                <a:schemeClr val="tx1"/>
              </a:solidFill>
            </a:endParaRPr>
          </a:p>
        </p:txBody>
      </p:sp>
      <p:sp>
        <p:nvSpPr>
          <p:cNvPr id="4" name="Subtitle 2"/>
          <p:cNvSpPr txBox="1">
            <a:spLocks/>
          </p:cNvSpPr>
          <p:nvPr/>
        </p:nvSpPr>
        <p:spPr>
          <a:xfrm>
            <a:off x="1371600" y="49530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Arial"/>
                <a:ea typeface="+mn-ea"/>
                <a:cs typeface="+mn-cs"/>
              </a:rPr>
              <a:t>Audio Recording in Progress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ubtitle 2"/>
          <p:cNvSpPr txBox="1">
            <a:spLocks/>
          </p:cNvSpPr>
          <p:nvPr/>
        </p:nvSpPr>
        <p:spPr>
          <a:xfrm>
            <a:off x="1371600" y="762000"/>
            <a:ext cx="6400800" cy="8763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Arial"/>
                <a:ea typeface="+mn-ea"/>
                <a:cs typeface="+mn-cs"/>
              </a:rPr>
              <a:t>PLEASE USE MICROPHONE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ormAutofit fontScale="90000"/>
          </a:bodyPr>
          <a:lstStyle/>
          <a:p>
            <a:r>
              <a:rPr lang="en-US" dirty="0"/>
              <a:t>CEO Report</a:t>
            </a:r>
            <a:br>
              <a:rPr lang="en-US" dirty="0"/>
            </a:br>
            <a:r>
              <a:rPr lang="en-US" dirty="0"/>
              <a:t>APRIL 25, 2019</a:t>
            </a:r>
            <a:br>
              <a:rPr lang="en-US" dirty="0"/>
            </a:br>
            <a:endParaRPr lang="en-US" dirty="0"/>
          </a:p>
        </p:txBody>
      </p:sp>
      <p:sp>
        <p:nvSpPr>
          <p:cNvPr id="3" name="Text Placeholder 2"/>
          <p:cNvSpPr>
            <a:spLocks noGrp="1"/>
          </p:cNvSpPr>
          <p:nvPr>
            <p:ph type="body" idx="1"/>
          </p:nvPr>
        </p:nvSpPr>
        <p:spPr/>
        <p:txBody>
          <a:bodyPr/>
          <a:lstStyle/>
          <a:p>
            <a:r>
              <a:rPr lang="en-US" dirty="0"/>
              <a:t>AHS Board of Trustees Meeting</a:t>
            </a:r>
          </a:p>
        </p:txBody>
      </p:sp>
      <p:sp>
        <p:nvSpPr>
          <p:cNvPr id="4" name="Slide Number Placeholder 3"/>
          <p:cNvSpPr>
            <a:spLocks noGrp="1"/>
          </p:cNvSpPr>
          <p:nvPr>
            <p:ph type="sldNum" sz="quarter" idx="12"/>
          </p:nvPr>
        </p:nvSpPr>
        <p:spPr/>
        <p:txBody>
          <a:bodyPr/>
          <a:lstStyle/>
          <a:p>
            <a:fld id="{6305453D-3CD3-4976-A000-9EC0DAD0A0DB}" type="slidenum">
              <a:rPr lang="en-US" smtClean="0"/>
              <a:pPr/>
              <a:t>2</a:t>
            </a:fld>
            <a:endParaRPr lang="en-US" dirty="0"/>
          </a:p>
        </p:txBody>
      </p:sp>
    </p:spTree>
    <p:extLst>
      <p:ext uri="{BB962C8B-B14F-4D97-AF65-F5344CB8AC3E}">
        <p14:creationId xmlns:p14="http://schemas.microsoft.com/office/powerpoint/2010/main" val="8801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a:t>Updates</a:t>
            </a:r>
            <a:br>
              <a:rPr lang="en-US"/>
            </a:br>
            <a:endParaRPr lang="en-US"/>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6305453D-3CD3-4976-A000-9EC0DAD0A0DB}" type="slidenum">
              <a:rPr lang="en-US"/>
              <a:pPr>
                <a:spcAft>
                  <a:spcPts val="600"/>
                </a:spcAft>
              </a:pPr>
              <a:t>3</a:t>
            </a:fld>
            <a:endParaRPr lang="en-US"/>
          </a:p>
        </p:txBody>
      </p:sp>
      <p:graphicFrame>
        <p:nvGraphicFramePr>
          <p:cNvPr id="6" name="Text Placeholder 2">
            <a:extLst>
              <a:ext uri="{FF2B5EF4-FFF2-40B4-BE49-F238E27FC236}">
                <a16:creationId xmlns:a16="http://schemas.microsoft.com/office/drawing/2014/main" id="{35A9791C-D8E6-4576-95FD-24C1A39ACA35}"/>
              </a:ext>
            </a:extLst>
          </p:cNvPr>
          <p:cNvGraphicFramePr>
            <a:graphicFrameLocks noGrp="1"/>
          </p:cNvGraphicFramePr>
          <p:nvPr>
            <p:ph idx="1"/>
            <p:extLst>
              <p:ext uri="{D42A27DB-BD31-4B8C-83A1-F6EECF244321}">
                <p14:modId xmlns:p14="http://schemas.microsoft.com/office/powerpoint/2010/main" val="248202758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044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lstStyle/>
          <a:p>
            <a:r>
              <a:rPr lang="en-US" dirty="0"/>
              <a:t>Performance dashboard</a:t>
            </a:r>
            <a:br>
              <a:rPr lang="en-US" dirty="0"/>
            </a:br>
            <a:endParaRPr lang="en-US" dirty="0"/>
          </a:p>
        </p:txBody>
      </p:sp>
      <p:sp>
        <p:nvSpPr>
          <p:cNvPr id="3" name="Text Placeholder 2"/>
          <p:cNvSpPr>
            <a:spLocks noGrp="1"/>
          </p:cNvSpPr>
          <p:nvPr>
            <p:ph type="body" idx="1"/>
          </p:nvPr>
        </p:nvSpPr>
        <p:spPr/>
        <p:txBody>
          <a:bodyPr/>
          <a:lstStyle/>
          <a:p>
            <a:r>
              <a:rPr lang="en-US" dirty="0"/>
              <a:t>AHS OPERATIONAL PLAN FY 2019</a:t>
            </a:r>
          </a:p>
        </p:txBody>
      </p:sp>
      <p:sp>
        <p:nvSpPr>
          <p:cNvPr id="4" name="Slide Number Placeholder 3"/>
          <p:cNvSpPr>
            <a:spLocks noGrp="1"/>
          </p:cNvSpPr>
          <p:nvPr>
            <p:ph type="sldNum" sz="quarter" idx="12"/>
          </p:nvPr>
        </p:nvSpPr>
        <p:spPr/>
        <p:txBody>
          <a:bodyPr/>
          <a:lstStyle/>
          <a:p>
            <a:fld id="{6305453D-3CD3-4976-A000-9EC0DAD0A0DB}" type="slidenum">
              <a:rPr lang="en-US" smtClean="0"/>
              <a:pPr/>
              <a:t>4</a:t>
            </a:fld>
            <a:endParaRPr lang="en-US" dirty="0"/>
          </a:p>
        </p:txBody>
      </p:sp>
    </p:spTree>
    <p:extLst>
      <p:ext uri="{BB962C8B-B14F-4D97-AF65-F5344CB8AC3E}">
        <p14:creationId xmlns:p14="http://schemas.microsoft.com/office/powerpoint/2010/main" val="172579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ED22F05-F483-4CA1-B863-DF725FED5C9E}"/>
              </a:ext>
            </a:extLst>
          </p:cNvPr>
          <p:cNvSpPr>
            <a:spLocks noGrp="1"/>
          </p:cNvSpPr>
          <p:nvPr>
            <p:ph type="sldNum" sz="quarter" idx="12"/>
          </p:nvPr>
        </p:nvSpPr>
        <p:spPr>
          <a:xfrm>
            <a:off x="6457950" y="6356350"/>
            <a:ext cx="2057400" cy="365125"/>
          </a:xfrm>
        </p:spPr>
        <p:txBody>
          <a:bodyPr>
            <a:normAutofit/>
          </a:bodyPr>
          <a:lstStyle/>
          <a:p>
            <a:pPr>
              <a:spcAft>
                <a:spcPts val="600"/>
              </a:spcAft>
            </a:pPr>
            <a:fld id="{6305453D-3CD3-4976-A000-9EC0DAD0A0DB}" type="slidenum">
              <a:rPr lang="en-US">
                <a:solidFill>
                  <a:srgbClr val="FFFFFF"/>
                </a:solidFill>
              </a:rPr>
              <a:pPr>
                <a:spcAft>
                  <a:spcPts val="600"/>
                </a:spcAft>
              </a:pPr>
              <a:t>5</a:t>
            </a:fld>
            <a:endParaRPr lang="en-US">
              <a:solidFill>
                <a:srgbClr val="FFFFFF"/>
              </a:solidFill>
            </a:endParaRPr>
          </a:p>
        </p:txBody>
      </p:sp>
      <p:pic>
        <p:nvPicPr>
          <p:cNvPr id="3" name="Picture 2">
            <a:extLst>
              <a:ext uri="{FF2B5EF4-FFF2-40B4-BE49-F238E27FC236}">
                <a16:creationId xmlns:a16="http://schemas.microsoft.com/office/drawing/2014/main" id="{0D52778B-E6A1-48C4-B00B-0473CDE719B9}"/>
              </a:ext>
            </a:extLst>
          </p:cNvPr>
          <p:cNvPicPr>
            <a:picLocks noChangeAspect="1"/>
          </p:cNvPicPr>
          <p:nvPr/>
        </p:nvPicPr>
        <p:blipFill>
          <a:blip r:embed="rId3"/>
          <a:stretch>
            <a:fillRect/>
          </a:stretch>
        </p:blipFill>
        <p:spPr>
          <a:xfrm>
            <a:off x="641929" y="628745"/>
            <a:ext cx="7873422" cy="5591080"/>
          </a:xfrm>
          <a:prstGeom prst="rect">
            <a:avLst/>
          </a:prstGeom>
        </p:spPr>
      </p:pic>
    </p:spTree>
    <p:extLst>
      <p:ext uri="{BB962C8B-B14F-4D97-AF65-F5344CB8AC3E}">
        <p14:creationId xmlns:p14="http://schemas.microsoft.com/office/powerpoint/2010/main" val="234512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914400"/>
            <a:ext cx="2743200" cy="2887579"/>
          </a:xfrm>
        </p:spPr>
        <p:txBody>
          <a:bodyPr vert="horz" lIns="91440" tIns="45720" rIns="91440" bIns="45720" rtlCol="0" anchor="b">
            <a:normAutofit/>
          </a:bodyPr>
          <a:lstStyle/>
          <a:p>
            <a:pPr algn="ctr" defTabSz="914400">
              <a:lnSpc>
                <a:spcPct val="90000"/>
              </a:lnSpc>
            </a:pPr>
            <a:r>
              <a:rPr lang="en-US" sz="4200" kern="1200">
                <a:solidFill>
                  <a:srgbClr val="FFFFFF"/>
                </a:solidFill>
                <a:latin typeface="+mj-lt"/>
                <a:ea typeface="+mj-ea"/>
                <a:cs typeface="+mj-cs"/>
              </a:rPr>
              <a:t>System UpdATEs</a:t>
            </a:r>
            <a:br>
              <a:rPr lang="en-US" sz="4200" kern="1200">
                <a:solidFill>
                  <a:srgbClr val="FFFFFF"/>
                </a:solidFill>
                <a:latin typeface="+mj-lt"/>
                <a:ea typeface="+mj-ea"/>
                <a:cs typeface="+mj-cs"/>
              </a:rPr>
            </a:br>
            <a:endParaRPr lang="en-US" sz="4200" kern="1200">
              <a:solidFill>
                <a:srgbClr val="FFFFFF"/>
              </a:solidFill>
              <a:latin typeface="+mj-lt"/>
              <a:ea typeface="+mj-ea"/>
              <a:cs typeface="+mj-cs"/>
            </a:endParaRPr>
          </a:p>
        </p:txBody>
      </p:sp>
      <p:cxnSp>
        <p:nvCxnSpPr>
          <p:cNvPr id="22" name="Straight Connector 2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52C388-BD3A-453E-8A44-AB9793D821DB}"/>
              </a:ext>
            </a:extLst>
          </p:cNvPr>
          <p:cNvPicPr>
            <a:picLocks noChangeAspect="1"/>
          </p:cNvPicPr>
          <p:nvPr/>
        </p:nvPicPr>
        <p:blipFill>
          <a:blip r:embed="rId3"/>
          <a:stretch>
            <a:fillRect/>
          </a:stretch>
        </p:blipFill>
        <p:spPr>
          <a:xfrm>
            <a:off x="3865366" y="1578616"/>
            <a:ext cx="4915159" cy="3708710"/>
          </a:xfrm>
          <a:prstGeom prst="rect">
            <a:avLst/>
          </a:prstGeom>
        </p:spPr>
      </p:pic>
      <p:sp>
        <p:nvSpPr>
          <p:cNvPr id="4" name="Slide Number Placeholder 3"/>
          <p:cNvSpPr>
            <a:spLocks noGrp="1"/>
          </p:cNvSpPr>
          <p:nvPr>
            <p:ph type="sldNum" sz="quarter" idx="12"/>
          </p:nvPr>
        </p:nvSpPr>
        <p:spPr>
          <a:xfrm>
            <a:off x="7493266" y="6356350"/>
            <a:ext cx="1022083" cy="365125"/>
          </a:xfrm>
        </p:spPr>
        <p:txBody>
          <a:bodyPr vert="horz" lIns="91440" tIns="45720" rIns="91440" bIns="45720" rtlCol="0" anchor="ctr">
            <a:normAutofit/>
          </a:bodyPr>
          <a:lstStyle/>
          <a:p>
            <a:pPr defTabSz="914400">
              <a:spcAft>
                <a:spcPts val="600"/>
              </a:spcAft>
              <a:defRPr/>
            </a:pPr>
            <a:fld id="{6305453D-3CD3-4976-A000-9EC0DAD0A0DB}" type="slidenum">
              <a:rPr lang="en-US">
                <a:solidFill>
                  <a:srgbClr val="595959"/>
                </a:solidFill>
              </a:rPr>
              <a:pPr defTabSz="914400">
                <a:spcAft>
                  <a:spcPts val="600"/>
                </a:spcAft>
                <a:defRPr/>
              </a:pPr>
              <a:t>6</a:t>
            </a:fld>
            <a:endParaRPr lang="en-US">
              <a:solidFill>
                <a:srgbClr val="595959"/>
              </a:solidFill>
            </a:endParaRPr>
          </a:p>
        </p:txBody>
      </p:sp>
    </p:spTree>
    <p:extLst>
      <p:ext uri="{BB962C8B-B14F-4D97-AF65-F5344CB8AC3E}">
        <p14:creationId xmlns:p14="http://schemas.microsoft.com/office/powerpoint/2010/main" val="79317880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6EB163-6841-4963-A904-F047A3EEA2E2}"/>
              </a:ext>
            </a:extLst>
          </p:cNvPr>
          <p:cNvPicPr>
            <a:picLocks noChangeAspect="1"/>
          </p:cNvPicPr>
          <p:nvPr/>
        </p:nvPicPr>
        <p:blipFill rotWithShape="1">
          <a:blip r:embed="rId3"/>
          <a:srcRect l="1827" r="9507"/>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B7C10D0-5FC0-4C77-8E4B-25F7DF75D2EB}"/>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defTabSz="914400">
              <a:lnSpc>
                <a:spcPct val="90000"/>
              </a:lnSpc>
            </a:pPr>
            <a:r>
              <a:rPr lang="en-US" sz="3100" dirty="0">
                <a:solidFill>
                  <a:schemeClr val="tx1">
                    <a:lumMod val="85000"/>
                    <a:lumOff val="15000"/>
                  </a:schemeClr>
                </a:solidFill>
              </a:rPr>
              <a:t>Giving Me Life Exhibition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4F0446E-1F5C-46C3-8B18-CFE7D8F5A9C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6305453D-3CD3-4976-A000-9EC0DAD0A0DB}" type="slidenum">
              <a:rPr lang="en-US">
                <a:solidFill>
                  <a:srgbClr val="FFFFFF"/>
                </a:solidFill>
              </a:rPr>
              <a:pPr defTabSz="457200">
                <a:spcAft>
                  <a:spcPts val="600"/>
                </a:spcAft>
              </a:pPr>
              <a:t>7</a:t>
            </a:fld>
            <a:endParaRPr lang="en-US">
              <a:solidFill>
                <a:srgbClr val="FFFFFF"/>
              </a:solidFill>
            </a:endParaRPr>
          </a:p>
        </p:txBody>
      </p:sp>
    </p:spTree>
    <p:extLst>
      <p:ext uri="{BB962C8B-B14F-4D97-AF65-F5344CB8AC3E}">
        <p14:creationId xmlns:p14="http://schemas.microsoft.com/office/powerpoint/2010/main" val="123215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7C10D0-5FC0-4C77-8E4B-25F7DF75D2EB}"/>
              </a:ext>
            </a:extLst>
          </p:cNvPr>
          <p:cNvSpPr>
            <a:spLocks noGrp="1"/>
          </p:cNvSpPr>
          <p:nvPr>
            <p:ph type="title"/>
          </p:nvPr>
        </p:nvSpPr>
        <p:spPr>
          <a:xfrm>
            <a:off x="457200" y="4385066"/>
            <a:ext cx="8192729" cy="1317643"/>
          </a:xfrm>
        </p:spPr>
        <p:txBody>
          <a:bodyPr vert="horz" lIns="91440" tIns="45720" rIns="91440" bIns="45720" rtlCol="0" anchor="b">
            <a:normAutofit/>
          </a:bodyPr>
          <a:lstStyle/>
          <a:p>
            <a:pPr algn="l" defTabSz="914400">
              <a:lnSpc>
                <a:spcPct val="90000"/>
              </a:lnSpc>
            </a:pPr>
            <a:br>
              <a:rPr lang="en-US" sz="2900" i="1" kern="1200">
                <a:solidFill>
                  <a:schemeClr val="tx1"/>
                </a:solidFill>
                <a:latin typeface="+mj-lt"/>
                <a:ea typeface="+mj-ea"/>
                <a:cs typeface="+mj-cs"/>
              </a:rPr>
            </a:br>
            <a:r>
              <a:rPr lang="en-US" sz="2900" i="1" kern="1200">
                <a:solidFill>
                  <a:schemeClr val="tx1"/>
                </a:solidFill>
                <a:latin typeface="+mj-lt"/>
                <a:ea typeface="+mj-ea"/>
                <a:cs typeface="+mj-cs"/>
              </a:rPr>
              <a:t>AHS continues to do our part in addressing disparities in maternal health equity</a:t>
            </a:r>
          </a:p>
        </p:txBody>
      </p:sp>
      <p:pic>
        <p:nvPicPr>
          <p:cNvPr id="2" name="Picture 1">
            <a:extLst>
              <a:ext uri="{FF2B5EF4-FFF2-40B4-BE49-F238E27FC236}">
                <a16:creationId xmlns:a16="http://schemas.microsoft.com/office/drawing/2014/main" id="{70C4F8FB-C819-4379-875A-BC02A3104417}"/>
              </a:ext>
            </a:extLst>
          </p:cNvPr>
          <p:cNvPicPr>
            <a:picLocks noChangeAspect="1"/>
          </p:cNvPicPr>
          <p:nvPr/>
        </p:nvPicPr>
        <p:blipFill rotWithShape="1">
          <a:blip r:embed="rId3"/>
          <a:srcRect t="6987" r="1" b="1"/>
          <a:stretch/>
        </p:blipFill>
        <p:spPr>
          <a:xfrm>
            <a:off x="20" y="10"/>
            <a:ext cx="4571975" cy="4252522"/>
          </a:xfrm>
          <a:prstGeom prst="rect">
            <a:avLst/>
          </a:prstGeom>
        </p:spPr>
      </p:pic>
      <p:pic>
        <p:nvPicPr>
          <p:cNvPr id="7" name="Picture 6">
            <a:extLst>
              <a:ext uri="{FF2B5EF4-FFF2-40B4-BE49-F238E27FC236}">
                <a16:creationId xmlns:a16="http://schemas.microsoft.com/office/drawing/2014/main" id="{86467208-0CFC-416F-81FB-654F2F5EBE3D}"/>
              </a:ext>
            </a:extLst>
          </p:cNvPr>
          <p:cNvPicPr>
            <a:picLocks noChangeAspect="1"/>
          </p:cNvPicPr>
          <p:nvPr/>
        </p:nvPicPr>
        <p:blipFill rotWithShape="1">
          <a:blip r:embed="rId4"/>
          <a:srcRect l="10058" r="3944" b="-2"/>
          <a:stretch/>
        </p:blipFill>
        <p:spPr>
          <a:xfrm>
            <a:off x="4571999" y="-681"/>
            <a:ext cx="4572001" cy="4253215"/>
          </a:xfrm>
          <a:prstGeom prst="rect">
            <a:avLst/>
          </a:prstGeom>
        </p:spPr>
      </p:pic>
      <p:cxnSp>
        <p:nvCxnSpPr>
          <p:cNvPr id="27" name="Straight Connector 2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4F0446E-1F5C-46C3-8B18-CFE7D8F5A9C4}"/>
              </a:ext>
            </a:extLst>
          </p:cNvPr>
          <p:cNvSpPr>
            <a:spLocks noGrp="1"/>
          </p:cNvSpPr>
          <p:nvPr>
            <p:ph type="sldNum" sz="quarter" idx="12"/>
          </p:nvPr>
        </p:nvSpPr>
        <p:spPr>
          <a:xfrm>
            <a:off x="8054502" y="6356350"/>
            <a:ext cx="460848" cy="365125"/>
          </a:xfrm>
          <a:prstGeom prst="ellipse">
            <a:avLst/>
          </a:prstGeom>
        </p:spPr>
        <p:txBody>
          <a:bodyPr vert="horz" lIns="91440" tIns="45720" rIns="91440" bIns="45720" rtlCol="0" anchor="ctr">
            <a:normAutofit/>
          </a:bodyPr>
          <a:lstStyle/>
          <a:p>
            <a:pPr defTabSz="914400">
              <a:spcAft>
                <a:spcPts val="600"/>
              </a:spcAft>
              <a:defRPr/>
            </a:pPr>
            <a:fld id="{6305453D-3CD3-4976-A000-9EC0DAD0A0DB}" type="slidenum">
              <a:rPr lang="en-US" sz="1000">
                <a:solidFill>
                  <a:schemeClr val="tx1"/>
                </a:solidFill>
              </a:rPr>
              <a:pPr defTabSz="914400">
                <a:spcAft>
                  <a:spcPts val="600"/>
                </a:spcAft>
                <a:defRPr/>
              </a:pPr>
              <a:t>8</a:t>
            </a:fld>
            <a:endParaRPr lang="en-US" sz="1000">
              <a:solidFill>
                <a:schemeClr val="tx1"/>
              </a:solidFill>
            </a:endParaRPr>
          </a:p>
        </p:txBody>
      </p:sp>
    </p:spTree>
    <p:extLst>
      <p:ext uri="{BB962C8B-B14F-4D97-AF65-F5344CB8AC3E}">
        <p14:creationId xmlns:p14="http://schemas.microsoft.com/office/powerpoint/2010/main" val="332644162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B7C10D0-5FC0-4C77-8E4B-25F7DF75D2EB}"/>
              </a:ext>
            </a:extLst>
          </p:cNvPr>
          <p:cNvSpPr>
            <a:spLocks noGrp="1"/>
          </p:cNvSpPr>
          <p:nvPr>
            <p:ph type="title"/>
          </p:nvPr>
        </p:nvSpPr>
        <p:spPr>
          <a:xfrm>
            <a:off x="505677" y="914400"/>
            <a:ext cx="2743200" cy="2887579"/>
          </a:xfrm>
        </p:spPr>
        <p:txBody>
          <a:bodyPr vert="horz" lIns="91440" tIns="45720" rIns="91440" bIns="45720" rtlCol="0" anchor="b">
            <a:normAutofit fontScale="90000"/>
          </a:bodyPr>
          <a:lstStyle/>
          <a:p>
            <a:pPr defTabSz="914400">
              <a:lnSpc>
                <a:spcPct val="90000"/>
              </a:lnSpc>
            </a:pPr>
            <a:br>
              <a:rPr lang="en-US" sz="2900" i="1" kern="1200" dirty="0">
                <a:solidFill>
                  <a:srgbClr val="FFFFFF"/>
                </a:solidFill>
                <a:latin typeface="+mj-lt"/>
                <a:ea typeface="+mj-ea"/>
                <a:cs typeface="+mj-cs"/>
              </a:rPr>
            </a:br>
            <a:r>
              <a:rPr lang="en-US" sz="2900" i="1" kern="1200" dirty="0">
                <a:solidFill>
                  <a:srgbClr val="FFFFFF"/>
                </a:solidFill>
                <a:latin typeface="+mj-lt"/>
                <a:ea typeface="+mj-ea"/>
                <a:cs typeface="+mj-cs"/>
              </a:rPr>
              <a:t>AHS </a:t>
            </a:r>
            <a:r>
              <a:rPr lang="en-US" sz="2900" i="1" dirty="0">
                <a:solidFill>
                  <a:srgbClr val="FFFFFF"/>
                </a:solidFill>
              </a:rPr>
              <a:t>Board Members and Executive Leaders providing local leadership on addressing implicit bias</a:t>
            </a:r>
            <a:endParaRPr lang="en-US" sz="2900" i="1" kern="1200" dirty="0">
              <a:solidFill>
                <a:srgbClr val="FFFFFF"/>
              </a:solidFill>
              <a:latin typeface="+mj-lt"/>
              <a:ea typeface="+mj-ea"/>
              <a:cs typeface="+mj-cs"/>
            </a:endParaRPr>
          </a:p>
        </p:txBody>
      </p:sp>
      <p:cxnSp>
        <p:nvCxnSpPr>
          <p:cNvPr id="23" name="Straight Connector 2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FE90D58-9258-49AB-BFC0-97CDFE44B4C5}"/>
              </a:ext>
            </a:extLst>
          </p:cNvPr>
          <p:cNvPicPr>
            <a:picLocks noChangeAspect="1"/>
          </p:cNvPicPr>
          <p:nvPr/>
        </p:nvPicPr>
        <p:blipFill>
          <a:blip r:embed="rId3"/>
          <a:stretch>
            <a:fillRect/>
          </a:stretch>
        </p:blipFill>
        <p:spPr>
          <a:xfrm>
            <a:off x="4051488" y="492573"/>
            <a:ext cx="4542914" cy="5880796"/>
          </a:xfrm>
          <a:prstGeom prst="rect">
            <a:avLst/>
          </a:prstGeom>
        </p:spPr>
      </p:pic>
      <p:sp>
        <p:nvSpPr>
          <p:cNvPr id="4" name="Slide Number Placeholder 3">
            <a:extLst>
              <a:ext uri="{FF2B5EF4-FFF2-40B4-BE49-F238E27FC236}">
                <a16:creationId xmlns:a16="http://schemas.microsoft.com/office/drawing/2014/main" id="{D4F0446E-1F5C-46C3-8B18-CFE7D8F5A9C4}"/>
              </a:ext>
            </a:extLst>
          </p:cNvPr>
          <p:cNvSpPr>
            <a:spLocks noGrp="1"/>
          </p:cNvSpPr>
          <p:nvPr>
            <p:ph type="sldNum" sz="quarter" idx="12"/>
          </p:nvPr>
        </p:nvSpPr>
        <p:spPr>
          <a:xfrm>
            <a:off x="7493266" y="6356350"/>
            <a:ext cx="1022083" cy="365125"/>
          </a:xfrm>
          <a:prstGeom prst="ellipse">
            <a:avLst/>
          </a:prstGeom>
        </p:spPr>
        <p:txBody>
          <a:bodyPr vert="horz" lIns="91440" tIns="45720" rIns="91440" bIns="45720" rtlCol="0" anchor="ctr">
            <a:normAutofit/>
          </a:bodyPr>
          <a:lstStyle/>
          <a:p>
            <a:pPr defTabSz="914400">
              <a:lnSpc>
                <a:spcPct val="90000"/>
              </a:lnSpc>
              <a:spcAft>
                <a:spcPts val="600"/>
              </a:spcAft>
              <a:defRPr/>
            </a:pPr>
            <a:fld id="{6305453D-3CD3-4976-A000-9EC0DAD0A0DB}" type="slidenum">
              <a:rPr lang="en-US">
                <a:solidFill>
                  <a:srgbClr val="595959"/>
                </a:solidFill>
              </a:rPr>
              <a:pPr defTabSz="914400">
                <a:lnSpc>
                  <a:spcPct val="90000"/>
                </a:lnSpc>
                <a:spcAft>
                  <a:spcPts val="600"/>
                </a:spcAft>
                <a:defRPr/>
              </a:pPr>
              <a:t>9</a:t>
            </a:fld>
            <a:endParaRPr lang="en-US">
              <a:solidFill>
                <a:srgbClr val="595959"/>
              </a:solidFill>
            </a:endParaRPr>
          </a:p>
        </p:txBody>
      </p:sp>
    </p:spTree>
    <p:extLst>
      <p:ext uri="{BB962C8B-B14F-4D97-AF65-F5344CB8AC3E}">
        <p14:creationId xmlns:p14="http://schemas.microsoft.com/office/powerpoint/2010/main" val="1131611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833</Words>
  <Application>Microsoft Office PowerPoint</Application>
  <PresentationFormat>On-screen Show (4:3)</PresentationFormat>
  <Paragraphs>147</Paragraphs>
  <Slides>19</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Bodoni SvtyTwo ITC TT</vt:lpstr>
      <vt:lpstr>Bodoni SvtyTwo ITC TT Book</vt:lpstr>
      <vt:lpstr>Calibri</vt:lpstr>
      <vt:lpstr>Helvetica</vt:lpstr>
      <vt:lpstr>Times New Roman</vt:lpstr>
      <vt:lpstr>Office Theme</vt:lpstr>
      <vt:lpstr>12_Office Theme</vt:lpstr>
      <vt:lpstr>1_Office Theme</vt:lpstr>
      <vt:lpstr>2_Office Theme</vt:lpstr>
      <vt:lpstr>Board of Trustees Meeting</vt:lpstr>
      <vt:lpstr>CEO Report APRIL 25, 2019 </vt:lpstr>
      <vt:lpstr>Updates </vt:lpstr>
      <vt:lpstr>Performance dashboard </vt:lpstr>
      <vt:lpstr>PowerPoint Presentation</vt:lpstr>
      <vt:lpstr>System UpdATEs </vt:lpstr>
      <vt:lpstr>Giving Me Life Exhibition</vt:lpstr>
      <vt:lpstr> AHS continues to do our part in addressing disparities in maternal health equity</vt:lpstr>
      <vt:lpstr> AHS Board Members and Executive Leaders providing local leadership on addressing implicit bias</vt:lpstr>
      <vt:lpstr>  Project Update </vt:lpstr>
      <vt:lpstr>PowerPoint Presentation</vt:lpstr>
      <vt:lpstr>PowerPoint Presentation</vt:lpstr>
      <vt:lpstr>Project Major Accomplishments </vt:lpstr>
      <vt:lpstr>Project Major Accomplishments </vt:lpstr>
      <vt:lpstr>Areas of Focus  </vt:lpstr>
      <vt:lpstr>Focus for May</vt:lpstr>
      <vt:lpstr>PowerPoint Presentation</vt:lpstr>
      <vt:lpstr>CEO Report APRIL 25, 2019 </vt:lpstr>
      <vt:lpstr>Board of Trustees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Trustees Meeting</dc:title>
  <dc:creator>Finley, Delvecchio</dc:creator>
  <cp:lastModifiedBy>Jojola Gonsalves, Ronna</cp:lastModifiedBy>
  <cp:revision>2</cp:revision>
  <dcterms:created xsi:type="dcterms:W3CDTF">2019-04-25T22:55:31Z</dcterms:created>
  <dcterms:modified xsi:type="dcterms:W3CDTF">2019-05-03T16:25:19Z</dcterms:modified>
</cp:coreProperties>
</file>