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910" r:id="rId2"/>
    <p:sldId id="504" r:id="rId3"/>
    <p:sldId id="503" r:id="rId4"/>
    <p:sldId id="911" r:id="rId5"/>
    <p:sldId id="396" r:id="rId6"/>
    <p:sldId id="395" r:id="rId7"/>
    <p:sldId id="9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peland, Jody" initials="CJ" lastIdx="12" clrIdx="0">
    <p:extLst>
      <p:ext uri="{19B8F6BF-5375-455C-9EA6-DF929625EA0E}">
        <p15:presenceInfo xmlns:p15="http://schemas.microsoft.com/office/powerpoint/2012/main" userId="S-1-5-21-250615845-1865614301-1042822891-11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6"/>
    <a:srgbClr val="73A534"/>
    <a:srgbClr val="0E6BBA"/>
    <a:srgbClr val="DDBF51"/>
    <a:srgbClr val="D4C9D9"/>
    <a:srgbClr val="BAB0BD"/>
    <a:srgbClr val="AEE0E8"/>
    <a:srgbClr val="E0D7EB"/>
    <a:srgbClr val="5D8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7" autoAdjust="0"/>
    <p:restoredTop sz="91979" autoAdjust="0"/>
  </p:normalViewPr>
  <p:slideViewPr>
    <p:cSldViewPr>
      <p:cViewPr varScale="1">
        <p:scale>
          <a:sx n="120" d="100"/>
          <a:sy n="120" d="100"/>
        </p:scale>
        <p:origin x="11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1E5388C7-219F-4C31-A207-E749CF1EA16D}" type="datetimeFigureOut">
              <a:rPr lang="en-US" smtClean="0"/>
              <a:pPr/>
              <a:t>4/12/2019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4A1BE254-C033-4565-B8E3-96ADE47745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73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4974D-FCA8-484E-BFF5-2848CEA6288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63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Include ballpark for each of these items so that CEO can speak to them, if asked.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BE254-C033-4565-B8E3-96ADE47745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790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- Arial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Subhead - Arial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6DF26740-63B7-4048-A92B-8F317E3ACEAB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CDFAEC09-D26E-48A1-899D-F5577B050AD5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Headline - Arial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– Times New Roman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37EA3A69-9499-457D-8D2E-DC776DAA4A9E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E0010560-9D52-45DC-A5D9-2EDD1CAF25A0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F4A4B8EF-528A-41C0-AA7F-58734378A49A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A06393F5-DB89-4849-A5C8-2C2C3C06861C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0716F6BD-DA93-48D1-9848-7467600D0FEE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8210C21A-0E2F-4EB6-BD5F-CF1F752847AA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CD8B0B7D-27F4-4726-BF8F-47D4C144F933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3400" y="5410200"/>
            <a:ext cx="2133600" cy="365125"/>
          </a:xfrm>
          <a:prstGeom prst="rect">
            <a:avLst/>
          </a:prstGeom>
        </p:spPr>
        <p:txBody>
          <a:bodyPr/>
          <a:lstStyle/>
          <a:p>
            <a:fld id="{1435D75D-F51E-4BD9-98A1-846D348A9C0B}" type="datetime1">
              <a:rPr lang="en-US" smtClean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5453D-3CD3-4976-A000-9EC0DAD0A0D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HS_H_PNG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66778" y="6211824"/>
            <a:ext cx="1968139" cy="459309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2514600" y="6507480"/>
            <a:ext cx="617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rgbClr val="0081C6"/>
          </a:solidFill>
          <a:latin typeface="+mn-lt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225"/>
            <a:ext cx="9140389" cy="6858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-1" y="3006060"/>
            <a:ext cx="9220201" cy="738664"/>
            <a:chOff x="0" y="3091835"/>
            <a:chExt cx="9220198" cy="693322"/>
          </a:xfrm>
        </p:grpSpPr>
        <p:sp>
          <p:nvSpPr>
            <p:cNvPr id="9" name="Rectangle 8"/>
            <p:cNvSpPr/>
            <p:nvPr/>
          </p:nvSpPr>
          <p:spPr>
            <a:xfrm>
              <a:off x="0" y="3099357"/>
              <a:ext cx="9144000" cy="685800"/>
            </a:xfrm>
            <a:prstGeom prst="rect">
              <a:avLst/>
            </a:prstGeom>
            <a:solidFill>
              <a:srgbClr val="006CA7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345281"/>
              <a:endParaRPr lang="en-US" sz="1500" dirty="0">
                <a:latin typeface="Gotham Medium" charset="0"/>
                <a:ea typeface="Gotham Medium" charset="0"/>
                <a:cs typeface="Gotham Medium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061636" y="3222450"/>
              <a:ext cx="0" cy="439615"/>
            </a:xfrm>
            <a:prstGeom prst="line">
              <a:avLst/>
            </a:prstGeom>
            <a:ln w="2540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061636" y="3091835"/>
              <a:ext cx="6158562" cy="606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Alameda Health System 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FY20 Budget Update</a:t>
              </a:r>
              <a:endParaRPr lang="en-US" sz="24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7424" y="3276600"/>
              <a:ext cx="2033244" cy="355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625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37831-0D86-47DC-987E-11AFABF5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/>
              <a:t>FY20 Budget Process -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B534-3A6C-4EF4-BC02-D518CFBD8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3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Jan -Feb 8:		Internal volume projections, discussions (with dyad leaders and staff) and review 		of key budget assumptions.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Feb 14:		Present Proposed Budget process and timeline to AHS Finance committee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Feb 19-Mar 8: 	Internal Budget preparation and deep dive with departments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March 12:		Half Day Leadership retreat of key AHS Staff and clinical leaders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March 14:		Present Key Revenue assumptions and forecast to AHS Finance Committee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Mar 15-April 15:	Internal Budget discussions with Dyad Leaders, SBUs and support services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April 11:		Present Budget progress update to Finance Committee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April 26:		Present Budget draft (Budget workshop- deep dive) AHS BOT retreat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9:		Final Budget to AHS Finance Committee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23:		FY 2020 AHS budget for approval to AHS Board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53D08-A21F-4DD1-9CE0-86FBCF74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D4D89-511F-42A7-B93D-42D1AD03EAB4}"/>
              </a:ext>
            </a:extLst>
          </p:cNvPr>
          <p:cNvSpPr txBox="1"/>
          <p:nvPr/>
        </p:nvSpPr>
        <p:spPr>
          <a:xfrm>
            <a:off x="381000" y="4114800"/>
            <a:ext cx="815340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8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FY 20 Budget Principles and Process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1ED9E-890A-4DA2-8F17-11ECAF46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533400"/>
            <a:ext cx="8610600" cy="5791200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Budget Principles</a:t>
            </a:r>
            <a:r>
              <a:rPr lang="en-US" sz="3200" dirty="0">
                <a:latin typeface="+mj-lt"/>
              </a:rPr>
              <a:t>:</a:t>
            </a:r>
          </a:p>
          <a:p>
            <a:pPr lvl="0"/>
            <a:r>
              <a:rPr lang="en-US" sz="2400" dirty="0"/>
              <a:t>Develop a balanced budget that enables AHS to provide the highest quality of services for the population of Alameda County, while fueling AHS’s journey to population health and addresses community need. </a:t>
            </a:r>
          </a:p>
          <a:p>
            <a:pPr lvl="0"/>
            <a:r>
              <a:rPr lang="en-US" sz="2400" dirty="0"/>
              <a:t>Budget is reflective and supportive of FY2020 AHS Operational plan developed with input and feedback from staff and clinicians.</a:t>
            </a:r>
          </a:p>
          <a:p>
            <a:pPr marL="0" lvl="1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Budget Process: </a:t>
            </a:r>
          </a:p>
          <a:p>
            <a:r>
              <a:rPr lang="en-US" sz="2400" dirty="0"/>
              <a:t>Budget baseline volume model takes a regression analysis of prior year actual historical trends and adjusts based on qualitative input from department leaders.</a:t>
            </a:r>
          </a:p>
          <a:p>
            <a:pPr lvl="0"/>
            <a:r>
              <a:rPr lang="en-US" sz="2400" dirty="0"/>
              <a:t>Inclusive of all areas of AHS and involves input from physician leadership (Dyad) and operation leaders.</a:t>
            </a:r>
          </a:p>
          <a:p>
            <a:pPr lvl="0"/>
            <a:r>
              <a:rPr lang="en-US" sz="2400" dirty="0"/>
              <a:t>The Budget Oversight Committee is the vehicle by which justified adjustments are reviewed. </a:t>
            </a:r>
          </a:p>
          <a:p>
            <a:pPr>
              <a:buFont typeface="+mj-lt"/>
              <a:buAutoNum type="arabicPeriod"/>
            </a:pPr>
            <a:endParaRPr lang="en-US" sz="1400" dirty="0">
              <a:latin typeface="+mj-lt"/>
            </a:endParaRPr>
          </a:p>
          <a:p>
            <a:pPr lvl="1"/>
            <a:endParaRPr lang="en-US" sz="1400" dirty="0">
              <a:latin typeface="+mj-lt"/>
            </a:endParaRPr>
          </a:p>
          <a:p>
            <a:pPr>
              <a:buFont typeface="+mj-lt"/>
              <a:buAutoNum type="arabicPeriod"/>
            </a:pPr>
            <a:endParaRPr lang="en-US" sz="14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8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FF6978-F3DA-4234-BE7D-90591328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4A202E-8B40-4A9C-BD38-27DA86CE8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00087"/>
            <a:ext cx="6962668" cy="562451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2CD177D-3D92-4B22-8A32-E960265CD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563562"/>
          </a:xfrm>
        </p:spPr>
        <p:txBody>
          <a:bodyPr>
            <a:noAutofit/>
          </a:bodyPr>
          <a:lstStyle/>
          <a:p>
            <a:r>
              <a:rPr lang="en-US" sz="3000" dirty="0"/>
              <a:t>FY20 Budget Target</a:t>
            </a:r>
          </a:p>
        </p:txBody>
      </p:sp>
    </p:spTree>
    <p:extLst>
      <p:ext uri="{BB962C8B-B14F-4D97-AF65-F5344CB8AC3E}">
        <p14:creationId xmlns:p14="http://schemas.microsoft.com/office/powerpoint/2010/main" val="232377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3D0B42-3291-459A-B29F-B3E062E3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5B00F7-FE90-4DF0-941B-375C04840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265" y="533400"/>
            <a:ext cx="8187470" cy="561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3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FF0D6-7BC2-41E8-8656-C34CFED1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563562"/>
          </a:xfrm>
        </p:spPr>
        <p:txBody>
          <a:bodyPr>
            <a:noAutofit/>
          </a:bodyPr>
          <a:lstStyle/>
          <a:p>
            <a:r>
              <a:rPr lang="en-US" sz="3000" dirty="0"/>
              <a:t>FY20 Budget – Income Statement as of 4/8/19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38AE54-081E-4EA3-B3ED-35ACBEC7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87BF4-6B5E-4AC4-AEE4-E0EDBFAD0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00087"/>
            <a:ext cx="7212621" cy="54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4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8B4CD-E3AE-4F2A-AE1A-B94A89EDC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54" y="3260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Options for Trustees’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72F0-85FD-4D65-B467-7E7A76D89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/>
              <a:t>Wage freezes to staff of various levels.</a:t>
            </a:r>
          </a:p>
          <a:p>
            <a:pPr lvl="1"/>
            <a:r>
              <a:rPr lang="en-US" dirty="0"/>
              <a:t>Benefits restructure</a:t>
            </a:r>
          </a:p>
          <a:p>
            <a:pPr lvl="1"/>
            <a:r>
              <a:rPr lang="en-US" dirty="0"/>
              <a:t>Furloughs (administrative, executive, etc.)</a:t>
            </a:r>
          </a:p>
          <a:p>
            <a:pPr lvl="1"/>
            <a:r>
              <a:rPr lang="en-US" dirty="0"/>
              <a:t>Eliminate all discretionary spending (meals, travel, etc.)</a:t>
            </a:r>
          </a:p>
          <a:p>
            <a:pPr lvl="1"/>
            <a:r>
              <a:rPr lang="en-US" dirty="0"/>
              <a:t>Continued efforts to standardize staffing</a:t>
            </a:r>
          </a:p>
          <a:p>
            <a:pPr lvl="1"/>
            <a:r>
              <a:rPr lang="en-US" dirty="0"/>
              <a:t>Reduction of SAPPHIRE scope (elimination of Post Acute sites)</a:t>
            </a:r>
          </a:p>
          <a:p>
            <a:pPr lvl="1"/>
            <a:r>
              <a:rPr lang="en-US" dirty="0"/>
              <a:t>Security coverage across campuses</a:t>
            </a:r>
          </a:p>
          <a:p>
            <a:pPr lvl="1"/>
            <a:r>
              <a:rPr lang="en-US" dirty="0"/>
              <a:t>Evaluate Sheriff’s contract</a:t>
            </a:r>
          </a:p>
          <a:p>
            <a:pPr lvl="1"/>
            <a:r>
              <a:rPr lang="en-US" dirty="0"/>
              <a:t>Review requested resources to support homeless shelter and difficult patient placement </a:t>
            </a:r>
          </a:p>
          <a:p>
            <a:pPr lvl="1"/>
            <a:r>
              <a:rPr lang="en-US" dirty="0"/>
              <a:t>Service reductions/eliminations of lower margin programs:</a:t>
            </a:r>
          </a:p>
          <a:p>
            <a:pPr lvl="2"/>
            <a:r>
              <a:rPr lang="en-US" dirty="0"/>
              <a:t>Alameda Primary care</a:t>
            </a:r>
          </a:p>
          <a:p>
            <a:pPr lvl="2"/>
            <a:r>
              <a:rPr lang="en-US" dirty="0"/>
              <a:t>Ob/Gyn</a:t>
            </a:r>
          </a:p>
          <a:p>
            <a:pPr lvl="2"/>
            <a:r>
              <a:rPr lang="en-US" dirty="0"/>
              <a:t>NICU</a:t>
            </a:r>
          </a:p>
          <a:p>
            <a:pPr lvl="2"/>
            <a:r>
              <a:rPr lang="en-US" dirty="0"/>
              <a:t>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8E06B1-C4E0-4A10-B1CD-04F0D7345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5453D-3CD3-4976-A000-9EC0DAD0A0D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60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7908</TotalTime>
  <Words>260</Words>
  <Application>Microsoft Office PowerPoint</Application>
  <PresentationFormat>On-screen Show (4:3)</PresentationFormat>
  <Paragraphs>57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Gotham Medium</vt:lpstr>
      <vt:lpstr>Helvetica</vt:lpstr>
      <vt:lpstr>Times New Roman</vt:lpstr>
      <vt:lpstr>Office Theme</vt:lpstr>
      <vt:lpstr>PowerPoint Presentation</vt:lpstr>
      <vt:lpstr>FY20 Budget Process - Timeline</vt:lpstr>
      <vt:lpstr>FY 20 Budget Principles and Process</vt:lpstr>
      <vt:lpstr>FY20 Budget Target</vt:lpstr>
      <vt:lpstr>PowerPoint Presentation</vt:lpstr>
      <vt:lpstr>FY20 Budget – Income Statement as of 4/8/19</vt:lpstr>
      <vt:lpstr>Options for Trustees’ Consideration</vt:lpstr>
    </vt:vector>
  </TitlesOfParts>
  <Company>Alameda County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Jojola Gonsalves, Ronna</cp:lastModifiedBy>
  <cp:revision>648</cp:revision>
  <cp:lastPrinted>2016-07-12T19:53:24Z</cp:lastPrinted>
  <dcterms:created xsi:type="dcterms:W3CDTF">2013-07-18T17:43:46Z</dcterms:created>
  <dcterms:modified xsi:type="dcterms:W3CDTF">2019-04-12T19:12:06Z</dcterms:modified>
</cp:coreProperties>
</file>