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handoutMasterIdLst>
    <p:handoutMasterId r:id="rId16"/>
  </p:handoutMasterIdLst>
  <p:sldIdLst>
    <p:sldId id="857" r:id="rId2"/>
    <p:sldId id="859" r:id="rId3"/>
    <p:sldId id="916" r:id="rId4"/>
    <p:sldId id="917" r:id="rId5"/>
    <p:sldId id="894" r:id="rId6"/>
    <p:sldId id="897" r:id="rId7"/>
    <p:sldId id="868" r:id="rId8"/>
    <p:sldId id="923" r:id="rId9"/>
    <p:sldId id="902" r:id="rId10"/>
    <p:sldId id="901" r:id="rId11"/>
    <p:sldId id="903" r:id="rId12"/>
    <p:sldId id="918" r:id="rId13"/>
    <p:sldId id="919" r:id="rId1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mir Y. Panchal" initials="SYP" lastIdx="1" clrIdx="0"/>
  <p:cmAuthor id="1" name="Finley, Delvecchio" initials="FD" lastIdx="7" clrIdx="1">
    <p:extLst>
      <p:ext uri="{19B8F6BF-5375-455C-9EA6-DF929625EA0E}">
        <p15:presenceInfo xmlns:p15="http://schemas.microsoft.com/office/powerpoint/2012/main" userId="S-1-5-21-250615845-1865614301-1042822891-103701" providerId="AD"/>
      </p:ext>
    </p:extLst>
  </p:cmAuthor>
  <p:cmAuthor id="2" name="Kaatz, Nancy" initials="KN" lastIdx="1" clrIdx="2">
    <p:extLst>
      <p:ext uri="{19B8F6BF-5375-455C-9EA6-DF929625EA0E}">
        <p15:presenceInfo xmlns:p15="http://schemas.microsoft.com/office/powerpoint/2012/main" userId="S-1-5-21-250615845-1865614301-1042822891-17251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1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2" autoAdjust="0"/>
    <p:restoredTop sz="48827" autoAdjust="0"/>
  </p:normalViewPr>
  <p:slideViewPr>
    <p:cSldViewPr>
      <p:cViewPr varScale="1">
        <p:scale>
          <a:sx n="63" d="100"/>
          <a:sy n="63" d="100"/>
        </p:scale>
        <p:origin x="2592"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68" d="100"/>
          <a:sy n="68" d="100"/>
        </p:scale>
        <p:origin x="2238" y="72"/>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acmc-rwc-na01\Accounting\FINANCIALS\FY2019\Cash%20and%20Payroll%20Schedules\Cash%20Forecast%202016-2020%203-29-19.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NNB Forecast</a:t>
            </a:r>
            <a:r>
              <a:rPr lang="en-US" baseline="0"/>
              <a:t> - Line of Credit Balance</a:t>
            </a:r>
            <a:endParaRPr lang="en-US"/>
          </a:p>
        </c:rich>
      </c:tx>
      <c:overlay val="0"/>
    </c:title>
    <c:autoTitleDeleted val="0"/>
    <c:plotArea>
      <c:layout>
        <c:manualLayout>
          <c:layoutTarget val="inner"/>
          <c:xMode val="edge"/>
          <c:yMode val="edge"/>
          <c:x val="0.15996800343203435"/>
          <c:y val="0.2099315141591275"/>
          <c:w val="0.81279022585286942"/>
          <c:h val="0.5387908559510417"/>
        </c:manualLayout>
      </c:layout>
      <c:lineChart>
        <c:grouping val="standard"/>
        <c:varyColors val="0"/>
        <c:ser>
          <c:idx val="2"/>
          <c:order val="0"/>
          <c:tx>
            <c:strRef>
              <c:f>AHS!$B$9</c:f>
              <c:strCache>
                <c:ptCount val="1"/>
                <c:pt idx="0">
                  <c:v>BEST CASE</c:v>
                </c:pt>
              </c:strCache>
            </c:strRef>
          </c:tx>
          <c:spPr>
            <a:ln>
              <a:solidFill>
                <a:srgbClr val="0070C0"/>
              </a:solidFill>
            </a:ln>
          </c:spPr>
          <c:marker>
            <c:symbol val="none"/>
          </c:marker>
          <c:cat>
            <c:numRef>
              <c:f>'Graph - new'!$D$31:$D$43</c:f>
              <c:numCache>
                <c:formatCode>m/d/yy;@</c:formatCode>
                <c:ptCount val="13"/>
                <c:pt idx="0">
                  <c:v>43281</c:v>
                </c:pt>
                <c:pt idx="1">
                  <c:v>43312</c:v>
                </c:pt>
                <c:pt idx="2">
                  <c:v>43343</c:v>
                </c:pt>
                <c:pt idx="3">
                  <c:v>43373</c:v>
                </c:pt>
                <c:pt idx="4">
                  <c:v>43404</c:v>
                </c:pt>
                <c:pt idx="5">
                  <c:v>43434</c:v>
                </c:pt>
                <c:pt idx="6">
                  <c:v>43465</c:v>
                </c:pt>
                <c:pt idx="7">
                  <c:v>43496</c:v>
                </c:pt>
                <c:pt idx="8">
                  <c:v>43524</c:v>
                </c:pt>
                <c:pt idx="9">
                  <c:v>43555</c:v>
                </c:pt>
                <c:pt idx="10">
                  <c:v>43585</c:v>
                </c:pt>
                <c:pt idx="11">
                  <c:v>43616</c:v>
                </c:pt>
                <c:pt idx="12">
                  <c:v>43646</c:v>
                </c:pt>
              </c:numCache>
              <c:extLst/>
            </c:numRef>
          </c:cat>
          <c:val>
            <c:numRef>
              <c:f>AHS!$C$9:$HQ$9</c:f>
              <c:extLst/>
            </c:numRef>
          </c:val>
          <c:smooth val="0"/>
          <c:extLst>
            <c:ext xmlns:c16="http://schemas.microsoft.com/office/drawing/2014/chart" uri="{C3380CC4-5D6E-409C-BE32-E72D297353CC}">
              <c16:uniqueId val="{00000000-FC9D-4AEE-9D8C-154ED526F95B}"/>
            </c:ext>
          </c:extLst>
        </c:ser>
        <c:ser>
          <c:idx val="4"/>
          <c:order val="1"/>
          <c:tx>
            <c:strRef>
              <c:f>AHS!$B$11</c:f>
              <c:strCache>
                <c:ptCount val="1"/>
                <c:pt idx="0">
                  <c:v> YEAR END TARGET </c:v>
                </c:pt>
              </c:strCache>
            </c:strRef>
          </c:tx>
          <c:spPr>
            <a:ln>
              <a:solidFill>
                <a:schemeClr val="tx1"/>
              </a:solidFill>
            </a:ln>
          </c:spPr>
          <c:marker>
            <c:symbol val="none"/>
          </c:marker>
          <c:cat>
            <c:numRef>
              <c:f>'Graph - new'!$D$31:$D$43</c:f>
              <c:numCache>
                <c:formatCode>m/d/yy;@</c:formatCode>
                <c:ptCount val="13"/>
                <c:pt idx="0">
                  <c:v>43281</c:v>
                </c:pt>
                <c:pt idx="1">
                  <c:v>43312</c:v>
                </c:pt>
                <c:pt idx="2">
                  <c:v>43343</c:v>
                </c:pt>
                <c:pt idx="3">
                  <c:v>43373</c:v>
                </c:pt>
                <c:pt idx="4">
                  <c:v>43404</c:v>
                </c:pt>
                <c:pt idx="5">
                  <c:v>43434</c:v>
                </c:pt>
                <c:pt idx="6">
                  <c:v>43465</c:v>
                </c:pt>
                <c:pt idx="7">
                  <c:v>43496</c:v>
                </c:pt>
                <c:pt idx="8">
                  <c:v>43524</c:v>
                </c:pt>
                <c:pt idx="9">
                  <c:v>43555</c:v>
                </c:pt>
                <c:pt idx="10">
                  <c:v>43585</c:v>
                </c:pt>
                <c:pt idx="11">
                  <c:v>43616</c:v>
                </c:pt>
                <c:pt idx="12">
                  <c:v>43646</c:v>
                </c:pt>
              </c:numCache>
              <c:extLst/>
            </c:numRef>
          </c:cat>
          <c:val>
            <c:numRef>
              <c:f>'Graph - new'!$G$31:$G$43</c:f>
              <c:numCache>
                <c:formatCode>#,##0_);[Red]\(#,##0\)</c:formatCode>
                <c:ptCount val="13"/>
                <c:pt idx="0">
                  <c:v>135000000</c:v>
                </c:pt>
                <c:pt idx="1">
                  <c:v>180000000</c:v>
                </c:pt>
                <c:pt idx="2">
                  <c:v>180000000</c:v>
                </c:pt>
                <c:pt idx="3">
                  <c:v>180000000</c:v>
                </c:pt>
                <c:pt idx="4">
                  <c:v>180000000</c:v>
                </c:pt>
                <c:pt idx="5">
                  <c:v>180000000</c:v>
                </c:pt>
                <c:pt idx="6">
                  <c:v>180000000</c:v>
                </c:pt>
                <c:pt idx="7">
                  <c:v>180000000</c:v>
                </c:pt>
                <c:pt idx="8">
                  <c:v>180000000</c:v>
                </c:pt>
                <c:pt idx="9">
                  <c:v>180000000</c:v>
                </c:pt>
                <c:pt idx="10">
                  <c:v>180000000</c:v>
                </c:pt>
                <c:pt idx="11">
                  <c:v>180000000</c:v>
                </c:pt>
                <c:pt idx="12">
                  <c:v>130000000</c:v>
                </c:pt>
              </c:numCache>
              <c:extLst/>
            </c:numRef>
          </c:val>
          <c:smooth val="0"/>
          <c:extLst>
            <c:ext xmlns:c16="http://schemas.microsoft.com/office/drawing/2014/chart" uri="{C3380CC4-5D6E-409C-BE32-E72D297353CC}">
              <c16:uniqueId val="{00000001-FC9D-4AEE-9D8C-154ED526F95B}"/>
            </c:ext>
          </c:extLst>
        </c:ser>
        <c:ser>
          <c:idx val="1"/>
          <c:order val="2"/>
          <c:tx>
            <c:strRef>
              <c:f>'Graph - new'!$I$6</c:f>
              <c:strCache>
                <c:ptCount val="1"/>
                <c:pt idx="0">
                  <c:v>NNB per forecast</c:v>
                </c:pt>
              </c:strCache>
            </c:strRef>
          </c:tx>
          <c:marker>
            <c:symbol val="none"/>
          </c:marker>
          <c:cat>
            <c:numRef>
              <c:f>'Graph - new'!$D$31:$D$43</c:f>
              <c:numCache>
                <c:formatCode>m/d/yy;@</c:formatCode>
                <c:ptCount val="13"/>
                <c:pt idx="0">
                  <c:v>43281</c:v>
                </c:pt>
                <c:pt idx="1">
                  <c:v>43312</c:v>
                </c:pt>
                <c:pt idx="2">
                  <c:v>43343</c:v>
                </c:pt>
                <c:pt idx="3">
                  <c:v>43373</c:v>
                </c:pt>
                <c:pt idx="4">
                  <c:v>43404</c:v>
                </c:pt>
                <c:pt idx="5">
                  <c:v>43434</c:v>
                </c:pt>
                <c:pt idx="6">
                  <c:v>43465</c:v>
                </c:pt>
                <c:pt idx="7">
                  <c:v>43496</c:v>
                </c:pt>
                <c:pt idx="8">
                  <c:v>43524</c:v>
                </c:pt>
                <c:pt idx="9">
                  <c:v>43555</c:v>
                </c:pt>
                <c:pt idx="10">
                  <c:v>43585</c:v>
                </c:pt>
                <c:pt idx="11">
                  <c:v>43616</c:v>
                </c:pt>
                <c:pt idx="12">
                  <c:v>43646</c:v>
                </c:pt>
              </c:numCache>
              <c:extLst/>
            </c:numRef>
          </c:cat>
          <c:val>
            <c:numRef>
              <c:f>'Graph - new'!$I$31:$I$43</c:f>
              <c:numCache>
                <c:formatCode>#,##0_);[Red]\(#,##0\)</c:formatCode>
                <c:ptCount val="13"/>
                <c:pt idx="0">
                  <c:v>62483150.000000298</c:v>
                </c:pt>
                <c:pt idx="1">
                  <c:v>77813237.890000284</c:v>
                </c:pt>
                <c:pt idx="2">
                  <c:v>88735867.410000294</c:v>
                </c:pt>
                <c:pt idx="3">
                  <c:v>84210985.3100003</c:v>
                </c:pt>
                <c:pt idx="4">
                  <c:v>57363244.450000301</c:v>
                </c:pt>
                <c:pt idx="5">
                  <c:v>94227207.670000285</c:v>
                </c:pt>
                <c:pt idx="6">
                  <c:v>102584876.94000028</c:v>
                </c:pt>
                <c:pt idx="7">
                  <c:v>66497833.820000291</c:v>
                </c:pt>
                <c:pt idx="8">
                  <c:v>119526779.50000027</c:v>
                </c:pt>
                <c:pt idx="9">
                  <c:v>127041770.50000027</c:v>
                </c:pt>
                <c:pt idx="10">
                  <c:v>128413770.50000027</c:v>
                </c:pt>
                <c:pt idx="11">
                  <c:v>83968270.500000268</c:v>
                </c:pt>
                <c:pt idx="12">
                  <c:v>106660059.50000027</c:v>
                </c:pt>
              </c:numCache>
              <c:extLst/>
            </c:numRef>
          </c:val>
          <c:smooth val="0"/>
          <c:extLst>
            <c:ext xmlns:c16="http://schemas.microsoft.com/office/drawing/2014/chart" uri="{C3380CC4-5D6E-409C-BE32-E72D297353CC}">
              <c16:uniqueId val="{00000002-FC9D-4AEE-9D8C-154ED526F95B}"/>
            </c:ext>
          </c:extLst>
        </c:ser>
        <c:ser>
          <c:idx val="3"/>
          <c:order val="3"/>
          <c:tx>
            <c:strRef>
              <c:f>AHS!$B$10</c:f>
              <c:strCache>
                <c:ptCount val="1"/>
                <c:pt idx="0">
                  <c:v>Original Forecast</c:v>
                </c:pt>
              </c:strCache>
            </c:strRef>
          </c:tx>
          <c:marker>
            <c:symbol val="none"/>
          </c:marker>
          <c:cat>
            <c:numRef>
              <c:f>'Graph - new'!$D$31:$D$43</c:f>
              <c:numCache>
                <c:formatCode>m/d/yy;@</c:formatCode>
                <c:ptCount val="13"/>
                <c:pt idx="0">
                  <c:v>43281</c:v>
                </c:pt>
                <c:pt idx="1">
                  <c:v>43312</c:v>
                </c:pt>
                <c:pt idx="2">
                  <c:v>43343</c:v>
                </c:pt>
                <c:pt idx="3">
                  <c:v>43373</c:v>
                </c:pt>
                <c:pt idx="4">
                  <c:v>43404</c:v>
                </c:pt>
                <c:pt idx="5">
                  <c:v>43434</c:v>
                </c:pt>
                <c:pt idx="6">
                  <c:v>43465</c:v>
                </c:pt>
                <c:pt idx="7">
                  <c:v>43496</c:v>
                </c:pt>
                <c:pt idx="8">
                  <c:v>43524</c:v>
                </c:pt>
                <c:pt idx="9">
                  <c:v>43555</c:v>
                </c:pt>
                <c:pt idx="10">
                  <c:v>43585</c:v>
                </c:pt>
                <c:pt idx="11">
                  <c:v>43616</c:v>
                </c:pt>
                <c:pt idx="12">
                  <c:v>43646</c:v>
                </c:pt>
              </c:numCache>
              <c:extLst/>
            </c:numRef>
          </c:cat>
          <c:val>
            <c:numRef>
              <c:f>AHS!$C$10:$HQ$10</c:f>
              <c:extLst/>
            </c:numRef>
          </c:val>
          <c:smooth val="0"/>
          <c:extLst>
            <c:ext xmlns:c16="http://schemas.microsoft.com/office/drawing/2014/chart" uri="{C3380CC4-5D6E-409C-BE32-E72D297353CC}">
              <c16:uniqueId val="{00000003-FC9D-4AEE-9D8C-154ED526F95B}"/>
            </c:ext>
          </c:extLst>
        </c:ser>
        <c:dLbls>
          <c:showLegendKey val="0"/>
          <c:showVal val="0"/>
          <c:showCatName val="0"/>
          <c:showSerName val="0"/>
          <c:showPercent val="0"/>
          <c:showBubbleSize val="0"/>
        </c:dLbls>
        <c:smooth val="0"/>
        <c:axId val="359047880"/>
        <c:axId val="29641784"/>
        <c:extLst/>
      </c:lineChart>
      <c:catAx>
        <c:axId val="359047880"/>
        <c:scaling>
          <c:orientation val="minMax"/>
          <c:max val="13"/>
          <c:min val="1"/>
        </c:scaling>
        <c:delete val="0"/>
        <c:axPos val="b"/>
        <c:numFmt formatCode="m/d/yy;@" sourceLinked="1"/>
        <c:majorTickMark val="none"/>
        <c:minorTickMark val="none"/>
        <c:tickLblPos val="nextTo"/>
        <c:crossAx val="29641784"/>
        <c:crosses val="autoZero"/>
        <c:auto val="0"/>
        <c:lblAlgn val="ctr"/>
        <c:lblOffset val="100"/>
        <c:tickLblSkip val="1"/>
        <c:noMultiLvlLbl val="1"/>
      </c:catAx>
      <c:valAx>
        <c:axId val="29641784"/>
        <c:scaling>
          <c:orientation val="minMax"/>
        </c:scaling>
        <c:delete val="0"/>
        <c:axPos val="l"/>
        <c:majorGridlines/>
        <c:numFmt formatCode="&quot;$&quot;#,##0" sourceLinked="0"/>
        <c:majorTickMark val="none"/>
        <c:minorTickMark val="none"/>
        <c:tickLblPos val="nextTo"/>
        <c:spPr>
          <a:ln w="9525">
            <a:noFill/>
          </a:ln>
        </c:spPr>
        <c:crossAx val="359047880"/>
        <c:crosses val="autoZero"/>
        <c:crossBetween val="between"/>
      </c:valAx>
    </c:plotArea>
    <c:legend>
      <c:legendPos val="b"/>
      <c:overlay val="0"/>
    </c:legend>
    <c:plotVisOnly val="1"/>
    <c:dispBlanksAs val="gap"/>
    <c:showDLblsOverMax val="0"/>
  </c:chart>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0.76176</cdr:x>
      <cdr:y>0.33445</cdr:y>
    </cdr:from>
    <cdr:to>
      <cdr:x>0.77633</cdr:x>
      <cdr:y>0.38129</cdr:y>
    </cdr:to>
    <cdr:sp macro="" textlink="">
      <cdr:nvSpPr>
        <cdr:cNvPr id="2" name="Down Arrow 1">
          <a:extLst xmlns:a="http://schemas.openxmlformats.org/drawingml/2006/main">
            <a:ext uri="{FF2B5EF4-FFF2-40B4-BE49-F238E27FC236}">
              <a16:creationId xmlns:a16="http://schemas.microsoft.com/office/drawing/2014/main" id="{00000000-0008-0000-0000-000005000000}"/>
            </a:ext>
          </a:extLst>
        </cdr:cNvPr>
        <cdr:cNvSpPr/>
      </cdr:nvSpPr>
      <cdr:spPr bwMode="auto">
        <a:xfrm xmlns:a="http://schemas.openxmlformats.org/drawingml/2006/main">
          <a:off x="5364198" y="1870954"/>
          <a:ext cx="102601" cy="262027"/>
        </a:xfrm>
        <a:prstGeom xmlns:a="http://schemas.openxmlformats.org/drawingml/2006/main" prst="downArrow">
          <a:avLst/>
        </a:prstGeom>
        <a:solidFill xmlns:a="http://schemas.openxmlformats.org/drawingml/2006/main">
          <a:schemeClr val="tx1"/>
        </a:solidFill>
        <a:ln xmlns:a="http://schemas.openxmlformats.org/drawingml/2006/main" w="9525" cap="flat" cmpd="sng" algn="ctr">
          <a:solidFill>
            <a:srgbClr val="000000"/>
          </a:solidFill>
          <a:prstDash val="solid"/>
          <a:round/>
          <a:headEnd type="none" w="med" len="med"/>
          <a:tailEnd type="none" w="med" len="med"/>
        </a:ln>
        <a:effectLst xmlns:a="http://schemas.openxmlformats.org/drawingml/2006/main"/>
      </cdr:spPr>
      <cdr:txBody>
        <a:bodyPr xmlns:a="http://schemas.openxmlformats.org/drawingml/2006/main" wrap="square" lIns="18288" tIns="0" rIns="0" bIns="0" rtlCol="0" anchor="t"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endParaRPr lang="en-US" sz="1100">
            <a:solidFill>
              <a:sysClr val="windowText" lastClr="000000"/>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043979" cy="465773"/>
          </a:xfrm>
          <a:prstGeom prst="rect">
            <a:avLst/>
          </a:prstGeom>
        </p:spPr>
        <p:txBody>
          <a:bodyPr vert="horz" lIns="91555" tIns="45776" rIns="91555" bIns="45776" rtlCol="0"/>
          <a:lstStyle>
            <a:lvl1pPr algn="l">
              <a:defRPr sz="1200"/>
            </a:lvl1pPr>
          </a:lstStyle>
          <a:p>
            <a:endParaRPr lang="en-US"/>
          </a:p>
        </p:txBody>
      </p:sp>
      <p:sp>
        <p:nvSpPr>
          <p:cNvPr id="3" name="Date Placeholder 2"/>
          <p:cNvSpPr>
            <a:spLocks noGrp="1"/>
          </p:cNvSpPr>
          <p:nvPr>
            <p:ph type="dt" sz="quarter" idx="1"/>
          </p:nvPr>
        </p:nvSpPr>
        <p:spPr>
          <a:xfrm>
            <a:off x="3977532" y="2"/>
            <a:ext cx="3043979" cy="465773"/>
          </a:xfrm>
          <a:prstGeom prst="rect">
            <a:avLst/>
          </a:prstGeom>
        </p:spPr>
        <p:txBody>
          <a:bodyPr vert="horz" lIns="91555" tIns="45776" rIns="91555" bIns="45776" rtlCol="0"/>
          <a:lstStyle>
            <a:lvl1pPr algn="r">
              <a:defRPr sz="1200"/>
            </a:lvl1pPr>
          </a:lstStyle>
          <a:p>
            <a:fld id="{23E6BDDE-A252-4FAA-8016-553191CE161E}" type="datetimeFigureOut">
              <a:rPr lang="en-US" smtClean="0"/>
              <a:pPr/>
              <a:t>4/12/2019</a:t>
            </a:fld>
            <a:endParaRPr lang="en-US"/>
          </a:p>
        </p:txBody>
      </p:sp>
      <p:sp>
        <p:nvSpPr>
          <p:cNvPr id="4" name="Footer Placeholder 3"/>
          <p:cNvSpPr>
            <a:spLocks noGrp="1"/>
          </p:cNvSpPr>
          <p:nvPr>
            <p:ph type="ftr" sz="quarter" idx="2"/>
          </p:nvPr>
        </p:nvSpPr>
        <p:spPr>
          <a:xfrm>
            <a:off x="3" y="8841740"/>
            <a:ext cx="3043979" cy="465773"/>
          </a:xfrm>
          <a:prstGeom prst="rect">
            <a:avLst/>
          </a:prstGeom>
        </p:spPr>
        <p:txBody>
          <a:bodyPr vert="horz" lIns="91555" tIns="45776" rIns="91555" bIns="45776" rtlCol="0" anchor="b"/>
          <a:lstStyle>
            <a:lvl1pPr algn="l">
              <a:defRPr sz="1200"/>
            </a:lvl1pPr>
          </a:lstStyle>
          <a:p>
            <a:endParaRPr lang="en-US"/>
          </a:p>
        </p:txBody>
      </p:sp>
      <p:sp>
        <p:nvSpPr>
          <p:cNvPr id="5" name="Slide Number Placeholder 4"/>
          <p:cNvSpPr>
            <a:spLocks noGrp="1"/>
          </p:cNvSpPr>
          <p:nvPr>
            <p:ph type="sldNum" sz="quarter" idx="3"/>
          </p:nvPr>
        </p:nvSpPr>
        <p:spPr>
          <a:xfrm>
            <a:off x="3977532" y="8841740"/>
            <a:ext cx="3043979" cy="465773"/>
          </a:xfrm>
          <a:prstGeom prst="rect">
            <a:avLst/>
          </a:prstGeom>
        </p:spPr>
        <p:txBody>
          <a:bodyPr vert="horz" lIns="91555" tIns="45776" rIns="91555" bIns="45776" rtlCol="0" anchor="b"/>
          <a:lstStyle>
            <a:lvl1pPr algn="r">
              <a:defRPr sz="1200"/>
            </a:lvl1pPr>
          </a:lstStyle>
          <a:p>
            <a:fld id="{2E40E3F4-DFD7-4C0A-80EB-1049728C06B8}" type="slidenum">
              <a:rPr lang="en-US" smtClean="0"/>
              <a:pPr/>
              <a:t>‹#›</a:t>
            </a:fld>
            <a:endParaRPr lang="en-US"/>
          </a:p>
        </p:txBody>
      </p:sp>
    </p:spTree>
    <p:extLst>
      <p:ext uri="{BB962C8B-B14F-4D97-AF65-F5344CB8AC3E}">
        <p14:creationId xmlns:p14="http://schemas.microsoft.com/office/powerpoint/2010/main" val="3711094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043979" cy="465773"/>
          </a:xfrm>
          <a:prstGeom prst="rect">
            <a:avLst/>
          </a:prstGeom>
        </p:spPr>
        <p:txBody>
          <a:bodyPr vert="horz" lIns="91555" tIns="45776" rIns="91555" bIns="45776" rtlCol="0"/>
          <a:lstStyle>
            <a:lvl1pPr algn="l">
              <a:defRPr sz="1200"/>
            </a:lvl1pPr>
          </a:lstStyle>
          <a:p>
            <a:endParaRPr lang="en-US"/>
          </a:p>
        </p:txBody>
      </p:sp>
      <p:sp>
        <p:nvSpPr>
          <p:cNvPr id="3" name="Date Placeholder 2"/>
          <p:cNvSpPr>
            <a:spLocks noGrp="1"/>
          </p:cNvSpPr>
          <p:nvPr>
            <p:ph type="dt" idx="1"/>
          </p:nvPr>
        </p:nvSpPr>
        <p:spPr>
          <a:xfrm>
            <a:off x="3977532" y="2"/>
            <a:ext cx="3043979" cy="465773"/>
          </a:xfrm>
          <a:prstGeom prst="rect">
            <a:avLst/>
          </a:prstGeom>
        </p:spPr>
        <p:txBody>
          <a:bodyPr vert="horz" lIns="91555" tIns="45776" rIns="91555" bIns="45776" rtlCol="0"/>
          <a:lstStyle>
            <a:lvl1pPr algn="r">
              <a:defRPr sz="1200"/>
            </a:lvl1pPr>
          </a:lstStyle>
          <a:p>
            <a:fld id="{3C447911-73C0-4C76-8F69-453C0B80F177}" type="datetimeFigureOut">
              <a:rPr lang="en-US" smtClean="0"/>
              <a:pPr/>
              <a:t>4/12/2019</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1555" tIns="45776" rIns="91555" bIns="45776" rtlCol="0" anchor="ctr"/>
          <a:lstStyle/>
          <a:p>
            <a:endParaRPr lang="en-US"/>
          </a:p>
        </p:txBody>
      </p:sp>
      <p:sp>
        <p:nvSpPr>
          <p:cNvPr id="5" name="Notes Placeholder 4"/>
          <p:cNvSpPr>
            <a:spLocks noGrp="1"/>
          </p:cNvSpPr>
          <p:nvPr>
            <p:ph type="body" sz="quarter" idx="3"/>
          </p:nvPr>
        </p:nvSpPr>
        <p:spPr>
          <a:xfrm>
            <a:off x="702947" y="4422459"/>
            <a:ext cx="5617208" cy="4188778"/>
          </a:xfrm>
          <a:prstGeom prst="rect">
            <a:avLst/>
          </a:prstGeom>
        </p:spPr>
        <p:txBody>
          <a:bodyPr vert="horz" lIns="91555" tIns="45776" rIns="91555" bIns="457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41740"/>
            <a:ext cx="3043979" cy="465773"/>
          </a:xfrm>
          <a:prstGeom prst="rect">
            <a:avLst/>
          </a:prstGeom>
        </p:spPr>
        <p:txBody>
          <a:bodyPr vert="horz" lIns="91555" tIns="45776" rIns="91555" bIns="45776" rtlCol="0" anchor="b"/>
          <a:lstStyle>
            <a:lvl1pPr algn="l">
              <a:defRPr sz="1200"/>
            </a:lvl1pPr>
          </a:lstStyle>
          <a:p>
            <a:endParaRPr lang="en-US"/>
          </a:p>
        </p:txBody>
      </p:sp>
      <p:sp>
        <p:nvSpPr>
          <p:cNvPr id="7" name="Slide Number Placeholder 6"/>
          <p:cNvSpPr>
            <a:spLocks noGrp="1"/>
          </p:cNvSpPr>
          <p:nvPr>
            <p:ph type="sldNum" sz="quarter" idx="5"/>
          </p:nvPr>
        </p:nvSpPr>
        <p:spPr>
          <a:xfrm>
            <a:off x="3977532" y="8841740"/>
            <a:ext cx="3043979" cy="465773"/>
          </a:xfrm>
          <a:prstGeom prst="rect">
            <a:avLst/>
          </a:prstGeom>
        </p:spPr>
        <p:txBody>
          <a:bodyPr vert="horz" lIns="91555" tIns="45776" rIns="91555" bIns="45776" rtlCol="0" anchor="b"/>
          <a:lstStyle>
            <a:lvl1pPr algn="r">
              <a:defRPr sz="1200"/>
            </a:lvl1pPr>
          </a:lstStyle>
          <a:p>
            <a:fld id="{A0AD46B3-558C-47A8-B200-073E7D2921EE}" type="slidenum">
              <a:rPr lang="en-US" smtClean="0"/>
              <a:pPr/>
              <a:t>‹#›</a:t>
            </a:fld>
            <a:endParaRPr lang="en-US"/>
          </a:p>
        </p:txBody>
      </p:sp>
    </p:spTree>
    <p:extLst>
      <p:ext uri="{BB962C8B-B14F-4D97-AF65-F5344CB8AC3E}">
        <p14:creationId xmlns:p14="http://schemas.microsoft.com/office/powerpoint/2010/main" val="3110707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706438"/>
            <a:ext cx="4654550" cy="349091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1D4974D-FCA8-484E-BFF5-2848CEA62881}" type="slidenum">
              <a:rPr lang="en-US" smtClean="0"/>
              <a:pPr/>
              <a:t>1</a:t>
            </a:fld>
            <a:endParaRPr lang="en-US" dirty="0"/>
          </a:p>
        </p:txBody>
      </p:sp>
    </p:spTree>
    <p:extLst>
      <p:ext uri="{BB962C8B-B14F-4D97-AF65-F5344CB8AC3E}">
        <p14:creationId xmlns:p14="http://schemas.microsoft.com/office/powerpoint/2010/main" val="3381505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assumptions for the most current projection to year end. </a:t>
            </a:r>
          </a:p>
        </p:txBody>
      </p:sp>
      <p:sp>
        <p:nvSpPr>
          <p:cNvPr id="4" name="Slide Number Placeholder 3"/>
          <p:cNvSpPr>
            <a:spLocks noGrp="1"/>
          </p:cNvSpPr>
          <p:nvPr>
            <p:ph type="sldNum" sz="quarter" idx="10"/>
          </p:nvPr>
        </p:nvSpPr>
        <p:spPr/>
        <p:txBody>
          <a:bodyPr/>
          <a:lstStyle/>
          <a:p>
            <a:fld id="{A0AD46B3-558C-47A8-B200-073E7D2921EE}" type="slidenum">
              <a:rPr lang="en-US" smtClean="0"/>
              <a:pPr/>
              <a:t>10</a:t>
            </a:fld>
            <a:endParaRPr lang="en-US"/>
          </a:p>
        </p:txBody>
      </p:sp>
    </p:spTree>
    <p:extLst>
      <p:ext uri="{BB962C8B-B14F-4D97-AF65-F5344CB8AC3E}">
        <p14:creationId xmlns:p14="http://schemas.microsoft.com/office/powerpoint/2010/main" val="37107899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15950" y="4502150"/>
            <a:ext cx="5617208" cy="4188778"/>
          </a:xfrm>
        </p:spPr>
        <p:txBody>
          <a:bodyPr>
            <a:normAutofit/>
          </a:bodyPr>
          <a:lstStyle/>
          <a:p>
            <a:r>
              <a:rPr lang="en-US" dirty="0"/>
              <a:t>Based on the assumptions and continued expense control efforts, we believe that we will be very close to meeting out FY 18 budget.  This projection does not include any further adjustment for capital cost transfers at this time as it just confuses the operating margin without the transfers being in the budget.   </a:t>
            </a:r>
          </a:p>
          <a:p>
            <a:endParaRPr lang="en-US" dirty="0"/>
          </a:p>
          <a:p>
            <a:r>
              <a:rPr lang="en-US" dirty="0"/>
              <a:t>In this current projection, the Operating Income variance from budget without the capital cost adjustment would be a negative $516,000, with an EBIDA margin of 4.5% right at budget</a:t>
            </a:r>
          </a:p>
          <a:p>
            <a:endParaRPr lang="en-US" dirty="0"/>
          </a:p>
          <a:p>
            <a:r>
              <a:rPr lang="en-US" dirty="0"/>
              <a:t>Management continues to be vigilant in regards to expenditure management and will work to close that gap.</a:t>
            </a:r>
          </a:p>
        </p:txBody>
      </p:sp>
      <p:sp>
        <p:nvSpPr>
          <p:cNvPr id="4" name="Slide Number Placeholder 3"/>
          <p:cNvSpPr>
            <a:spLocks noGrp="1"/>
          </p:cNvSpPr>
          <p:nvPr>
            <p:ph type="sldNum" sz="quarter" idx="10"/>
          </p:nvPr>
        </p:nvSpPr>
        <p:spPr/>
        <p:txBody>
          <a:bodyPr/>
          <a:lstStyle/>
          <a:p>
            <a:fld id="{A0AD46B3-558C-47A8-B200-073E7D2921EE}" type="slidenum">
              <a:rPr lang="en-US" smtClean="0"/>
              <a:pPr/>
              <a:t>11</a:t>
            </a:fld>
            <a:endParaRPr lang="en-US"/>
          </a:p>
        </p:txBody>
      </p:sp>
    </p:spTree>
    <p:extLst>
      <p:ext uri="{BB962C8B-B14F-4D97-AF65-F5344CB8AC3E}">
        <p14:creationId xmlns:p14="http://schemas.microsoft.com/office/powerpoint/2010/main" val="36333140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68350" y="4578350"/>
            <a:ext cx="5617208" cy="4188778"/>
          </a:xfrm>
        </p:spPr>
        <p:txBody>
          <a:bodyPr>
            <a:normAutofit fontScale="92500" lnSpcReduction="10000"/>
          </a:bodyPr>
          <a:lstStyle/>
          <a:p>
            <a:r>
              <a:rPr lang="en-US" dirty="0"/>
              <a:t>So the 12 month rolling forecast is now at a point that shows the challenges that AHS will be facing in FY 20.  </a:t>
            </a:r>
          </a:p>
          <a:p>
            <a:endParaRPr lang="en-US" dirty="0"/>
          </a:p>
          <a:p>
            <a:r>
              <a:rPr lang="en-US" dirty="0"/>
              <a:t>The big change here is that the projection includes estimates for the impact of EPIC training and go-live.    </a:t>
            </a:r>
          </a:p>
          <a:p>
            <a:endParaRPr lang="en-US" dirty="0"/>
          </a:p>
          <a:p>
            <a:r>
              <a:rPr lang="en-US" dirty="0"/>
              <a:t>There are no assumptions included for the movement of Rehab to San Leandro  and the combination of SLH onto the Highland license. </a:t>
            </a:r>
          </a:p>
          <a:p>
            <a:endParaRPr lang="en-US" dirty="0"/>
          </a:p>
          <a:p>
            <a:r>
              <a:rPr lang="en-US" dirty="0"/>
              <a:t>This 12 month rolling forecast includes these assumptions…</a:t>
            </a:r>
          </a:p>
          <a:p>
            <a:endParaRPr lang="en-US" dirty="0"/>
          </a:p>
          <a:p>
            <a:r>
              <a:rPr lang="en-US" dirty="0"/>
              <a:t>I want to underscore a few points regarding the projections –</a:t>
            </a:r>
          </a:p>
          <a:p>
            <a:pPr marL="171450" indent="-171450">
              <a:buFont typeface="Arial" panose="020B0604020202020204" pitchFamily="34" charset="0"/>
              <a:buChar char="•"/>
            </a:pPr>
            <a:r>
              <a:rPr lang="en-US" dirty="0"/>
              <a:t>As you recall we expected the EBIDA margin to decline in FY 20 when the SAPPHIRE project was presented.</a:t>
            </a:r>
          </a:p>
          <a:p>
            <a:pPr marL="171450" indent="-171450">
              <a:buFont typeface="Arial" panose="020B0604020202020204" pitchFamily="34" charset="0"/>
              <a:buChar char="•"/>
            </a:pPr>
            <a:r>
              <a:rPr lang="en-US" dirty="0"/>
              <a:t>The roughly $30 million in supplemental revenue loss is becoming clearer as new supplemental programs are not rising to the level needed to offset decline in the waiver.  The $20 million reduction in waiver revenues assumes that the DSH cuts that have been pushed back actually do take effect.  We need continued advocacy to eliminate entirely or continue to push these reductions out further .</a:t>
            </a:r>
          </a:p>
          <a:p>
            <a:pPr marL="171450" indent="-171450">
              <a:buFont typeface="Arial" panose="020B0604020202020204" pitchFamily="34" charset="0"/>
              <a:buChar char="•"/>
            </a:pPr>
            <a:r>
              <a:rPr lang="en-US" dirty="0"/>
              <a:t>No Foundation revenues are included to offset SAPPHIRE operating costs at this point.  </a:t>
            </a:r>
          </a:p>
          <a:p>
            <a:pPr marL="171450" indent="-171450">
              <a:buFont typeface="Arial" panose="020B0604020202020204" pitchFamily="34" charset="0"/>
              <a:buChar char="•"/>
            </a:pPr>
            <a:r>
              <a:rPr lang="en-US" dirty="0"/>
              <a:t>This does not reflect the 7 mill transfer out or transfer in of the capital strategic reserve dollars effective the end of this year as they will likely be balance sheet transfers. </a:t>
            </a:r>
          </a:p>
          <a:p>
            <a:pPr marL="171450" indent="-171450">
              <a:buFont typeface="Arial" panose="020B0604020202020204" pitchFamily="34" charset="0"/>
              <a:buChar char="•"/>
            </a:pPr>
            <a:r>
              <a:rPr lang="en-US" dirty="0"/>
              <a:t>EPIC training costs and implementation costs reflected are higher than shown in the original TCO based on recalculations, however they fall within the operating contingency, and there are likely savings in capital costs. </a:t>
            </a:r>
          </a:p>
          <a:p>
            <a:pPr marL="171450" indent="-171450">
              <a:buFont typeface="Arial" panose="020B0604020202020204" pitchFamily="34" charset="0"/>
              <a:buChar char="•"/>
            </a:pPr>
            <a:r>
              <a:rPr lang="en-US" dirty="0"/>
              <a:t>We have not yet finalized the impact on cash/NNB associated with this projection  into 2020 which is being worked on as part of budget  process. </a:t>
            </a:r>
          </a:p>
          <a:p>
            <a:endParaRPr lang="en-US" dirty="0"/>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12</a:t>
            </a:fld>
            <a:endParaRPr lang="en-US"/>
          </a:p>
        </p:txBody>
      </p:sp>
    </p:spTree>
    <p:extLst>
      <p:ext uri="{BB962C8B-B14F-4D97-AF65-F5344CB8AC3E}">
        <p14:creationId xmlns:p14="http://schemas.microsoft.com/office/powerpoint/2010/main" val="855135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15950" y="4502150"/>
            <a:ext cx="5617208" cy="4188778"/>
          </a:xfrm>
        </p:spPr>
        <p:txBody>
          <a:bodyPr>
            <a:normAutofit/>
          </a:bodyPr>
          <a:lstStyle/>
          <a:p>
            <a:r>
              <a:rPr lang="en-US" dirty="0"/>
              <a:t>Without changes going forward, with costs continuing to increase but supplemental revenues going down, there will be a continued reduction to the operating and EBIDA margins.   As you can see, the 12 month EBIDA margin is at  0%.   Without change to revenues or expenses, this will continue to go down, ending the year with a negative EBIDA.  With Supplemental revenues going down over 30 mill, and known bargaining unit increases  and inflation increases for expense – even assuming that we continue on the current under budget trend as a starting point – we are likely to be facing a significant GAP in revenue and expense in FY 20.  As always, we continue to look for all revenue opportunities and expense reductions…. And as we work through the budget process we will be working to fill that gap.</a:t>
            </a:r>
          </a:p>
        </p:txBody>
      </p:sp>
      <p:sp>
        <p:nvSpPr>
          <p:cNvPr id="4" name="Slide Number Placeholder 3"/>
          <p:cNvSpPr>
            <a:spLocks noGrp="1"/>
          </p:cNvSpPr>
          <p:nvPr>
            <p:ph type="sldNum" sz="quarter" idx="10"/>
          </p:nvPr>
        </p:nvSpPr>
        <p:spPr/>
        <p:txBody>
          <a:bodyPr/>
          <a:lstStyle/>
          <a:p>
            <a:fld id="{A0AD46B3-558C-47A8-B200-073E7D2921EE}" type="slidenum">
              <a:rPr lang="en-US" smtClean="0"/>
              <a:pPr/>
              <a:t>13</a:t>
            </a:fld>
            <a:endParaRPr lang="en-US"/>
          </a:p>
        </p:txBody>
      </p:sp>
    </p:spTree>
    <p:extLst>
      <p:ext uri="{BB962C8B-B14F-4D97-AF65-F5344CB8AC3E}">
        <p14:creationId xmlns:p14="http://schemas.microsoft.com/office/powerpoint/2010/main" val="26181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68208" y="4422459"/>
            <a:ext cx="6164721" cy="4188778"/>
          </a:xfrm>
        </p:spPr>
        <p:txBody>
          <a:bodyPr/>
          <a:lstStyle/>
          <a:p>
            <a:r>
              <a:rPr lang="en-US" dirty="0"/>
              <a:t>+</a:t>
            </a:r>
          </a:p>
        </p:txBody>
      </p:sp>
      <p:sp>
        <p:nvSpPr>
          <p:cNvPr id="4" name="Slide Number Placeholder 3"/>
          <p:cNvSpPr>
            <a:spLocks noGrp="1"/>
          </p:cNvSpPr>
          <p:nvPr>
            <p:ph type="sldNum" sz="quarter" idx="10"/>
          </p:nvPr>
        </p:nvSpPr>
        <p:spPr/>
        <p:txBody>
          <a:bodyPr/>
          <a:lstStyle/>
          <a:p>
            <a:fld id="{A0AD46B3-558C-47A8-B200-073E7D2921EE}" type="slidenum">
              <a:rPr lang="en-US" smtClean="0"/>
              <a:pPr/>
              <a:t>2</a:t>
            </a:fld>
            <a:endParaRPr lang="en-US"/>
          </a:p>
        </p:txBody>
      </p:sp>
    </p:spTree>
    <p:extLst>
      <p:ext uri="{BB962C8B-B14F-4D97-AF65-F5344CB8AC3E}">
        <p14:creationId xmlns:p14="http://schemas.microsoft.com/office/powerpoint/2010/main" val="45876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2150"/>
            <a:ext cx="4654550" cy="3490913"/>
          </a:xfrm>
        </p:spPr>
      </p:sp>
      <p:sp>
        <p:nvSpPr>
          <p:cNvPr id="3" name="Notes Placeholder 2"/>
          <p:cNvSpPr>
            <a:spLocks noGrp="1"/>
          </p:cNvSpPr>
          <p:nvPr>
            <p:ph type="body" idx="1"/>
          </p:nvPr>
        </p:nvSpPr>
        <p:spPr>
          <a:xfrm>
            <a:off x="996950" y="4634627"/>
            <a:ext cx="5617208" cy="4188778"/>
          </a:xfrm>
        </p:spPr>
        <p:txBody>
          <a:bodyPr>
            <a:normAutofit/>
          </a:bodyPr>
          <a:lstStyle/>
          <a:p>
            <a:r>
              <a:rPr lang="en-US" dirty="0"/>
              <a:t>Inpatient activity  continued to be strong in February, however outpatient activity was below budget.    </a:t>
            </a:r>
          </a:p>
          <a:p>
            <a:endParaRPr lang="en-US" dirty="0"/>
          </a:p>
          <a:p>
            <a:r>
              <a:rPr lang="en-US" dirty="0"/>
              <a:t>Acute Patient days were 10.1% above budget for the month, 5.7% YTD, and  4.1% above prior year. </a:t>
            </a:r>
          </a:p>
          <a:p>
            <a:endParaRPr lang="en-US" dirty="0"/>
          </a:p>
          <a:p>
            <a:r>
              <a:rPr lang="en-US" dirty="0"/>
              <a:t>Acute discharges increased in February and were above budget for the month.  YTD, the discharges are at budget.  The average length of stay (ALOS) continues to be above budget. </a:t>
            </a:r>
          </a:p>
          <a:p>
            <a:endParaRPr lang="en-US" dirty="0"/>
          </a:p>
          <a:p>
            <a:r>
              <a:rPr lang="en-US" dirty="0"/>
              <a:t>Post acute days were at budget for the month and over YTD for the fy19 and 2.2% above prior fiscal year.</a:t>
            </a:r>
          </a:p>
          <a:p>
            <a:endParaRPr lang="en-US" dirty="0"/>
          </a:p>
          <a:p>
            <a:r>
              <a:rPr lang="en-US" dirty="0"/>
              <a:t>Clinic visits were 8.7% below budget for the month, 4.2% below YTD, and 1.6% below prior YTD.  </a:t>
            </a:r>
          </a:p>
          <a:p>
            <a:endParaRPr lang="en-US" dirty="0"/>
          </a:p>
          <a:p>
            <a:r>
              <a:rPr lang="en-US" dirty="0"/>
              <a:t>ER visits continue to be below budget and below prior year. </a:t>
            </a:r>
          </a:p>
          <a:p>
            <a:endParaRPr lang="en-US" dirty="0"/>
          </a:p>
          <a:p>
            <a:r>
              <a:rPr lang="en-US" dirty="0"/>
              <a:t>Physician </a:t>
            </a:r>
            <a:r>
              <a:rPr lang="en-US" dirty="0" err="1"/>
              <a:t>wRVUs</a:t>
            </a:r>
            <a:r>
              <a:rPr lang="en-US" dirty="0"/>
              <a:t> were above budget in February and continue to be above budget YTD and prior YTD.  </a:t>
            </a:r>
          </a:p>
        </p:txBody>
      </p:sp>
      <p:sp>
        <p:nvSpPr>
          <p:cNvPr id="4" name="Slide Number Placeholder 3"/>
          <p:cNvSpPr>
            <a:spLocks noGrp="1"/>
          </p:cNvSpPr>
          <p:nvPr>
            <p:ph type="sldNum" sz="quarter" idx="10"/>
          </p:nvPr>
        </p:nvSpPr>
        <p:spPr/>
        <p:txBody>
          <a:bodyPr/>
          <a:lstStyle/>
          <a:p>
            <a:fld id="{A0AD46B3-558C-47A8-B200-073E7D2921EE}" type="slidenum">
              <a:rPr lang="en-US" smtClean="0"/>
              <a:pPr/>
              <a:t>3</a:t>
            </a:fld>
            <a:endParaRPr lang="en-US" dirty="0"/>
          </a:p>
        </p:txBody>
      </p:sp>
    </p:spTree>
    <p:extLst>
      <p:ext uri="{BB962C8B-B14F-4D97-AF65-F5344CB8AC3E}">
        <p14:creationId xmlns:p14="http://schemas.microsoft.com/office/powerpoint/2010/main" val="490363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0913"/>
          </a:xfrm>
        </p:spPr>
      </p:sp>
      <p:sp>
        <p:nvSpPr>
          <p:cNvPr id="3" name="Notes Placeholder 2"/>
          <p:cNvSpPr>
            <a:spLocks noGrp="1"/>
          </p:cNvSpPr>
          <p:nvPr>
            <p:ph type="body" idx="1"/>
          </p:nvPr>
        </p:nvSpPr>
        <p:spPr/>
        <p:txBody>
          <a:bodyPr>
            <a:normAutofit/>
          </a:bodyPr>
          <a:lstStyle/>
          <a:p>
            <a:r>
              <a:rPr lang="en-US" dirty="0"/>
              <a:t>NPSR was under budget by 1.9 million partially offset by Supplementals over budget by 0.9 million (AH parcel tax adjustment).  Overall Revenues were 1.0 million under budget.  </a:t>
            </a:r>
          </a:p>
          <a:p>
            <a:endParaRPr lang="en-US" dirty="0"/>
          </a:p>
          <a:p>
            <a:r>
              <a:rPr lang="en-US" dirty="0"/>
              <a:t>February expenses were over budget by $2.2 million from pharmaceuticals, repairs and maintenance items, and benefit budget allocation. </a:t>
            </a:r>
          </a:p>
          <a:p>
            <a:endParaRPr lang="en-US" dirty="0"/>
          </a:p>
          <a:p>
            <a:r>
              <a:rPr lang="en-US" dirty="0"/>
              <a:t>Net Operating income was $3.2 million under budget for the month.  YTD Net Operating Income was $1.7 million above budget.</a:t>
            </a:r>
          </a:p>
          <a:p>
            <a:endParaRPr lang="en-US" dirty="0"/>
          </a:p>
          <a:p>
            <a:r>
              <a:rPr lang="en-US" dirty="0"/>
              <a:t>Overall net income was under budget by $2.2 million for the month and over budget by $5.4 million YTD.  (Reason:  YTD Pension expense lower than the budget and will be adjusted based on the actuarial report in June, $8.7 million.)  </a:t>
            </a:r>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4</a:t>
            </a:fld>
            <a:endParaRPr lang="en-US"/>
          </a:p>
        </p:txBody>
      </p:sp>
    </p:spTree>
    <p:extLst>
      <p:ext uri="{BB962C8B-B14F-4D97-AF65-F5344CB8AC3E}">
        <p14:creationId xmlns:p14="http://schemas.microsoft.com/office/powerpoint/2010/main" val="3062845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 is a closer look at the revenues which we’ve already discussed.</a:t>
            </a:r>
          </a:p>
          <a:p>
            <a:endParaRPr lang="en-US" dirty="0"/>
          </a:p>
          <a:p>
            <a:r>
              <a:rPr lang="en-US" dirty="0"/>
              <a:t>Outpatient revenues were under budget which has been a trend for most of the fiscal year.  This was offset by Inpatient and professional revenue that were above budget.  YTD gross charges are 4.8% above prior year. </a:t>
            </a:r>
          </a:p>
          <a:p>
            <a:endParaRPr lang="en-US" dirty="0"/>
          </a:p>
          <a:p>
            <a:r>
              <a:rPr lang="en-US" dirty="0"/>
              <a:t>Net Patient Services revenue was under budget and the shortfall is consistent with the lower collection % in the current fiscal year.  The annual shortfall is estimated to be between $27 – 29 million.  </a:t>
            </a:r>
          </a:p>
          <a:p>
            <a:endParaRPr lang="en-US" dirty="0"/>
          </a:p>
          <a:p>
            <a:r>
              <a:rPr lang="en-US" dirty="0"/>
              <a:t>Supplemental Revenue was above budget by 0.9 million due to Alameda Hospital parcel tax which was higher than anticipated.</a:t>
            </a:r>
          </a:p>
          <a:p>
            <a:endParaRPr lang="en-US" dirty="0"/>
          </a:p>
          <a:p>
            <a:pPr lvl="0"/>
            <a:r>
              <a:rPr lang="en-US" sz="1300" dirty="0">
                <a:solidFill>
                  <a:prstClr val="black"/>
                </a:solidFill>
              </a:rPr>
              <a:t>Just to note that the Medi-Cal managed care GME program has not yet been approved.</a:t>
            </a:r>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5</a:t>
            </a:fld>
            <a:endParaRPr lang="en-US"/>
          </a:p>
        </p:txBody>
      </p:sp>
    </p:spTree>
    <p:extLst>
      <p:ext uri="{BB962C8B-B14F-4D97-AF65-F5344CB8AC3E}">
        <p14:creationId xmlns:p14="http://schemas.microsoft.com/office/powerpoint/2010/main" val="20253741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FTEs were under budget by 205 FTEs or 4.6% in February. The Worked hours per adjusted patient day were below budget and below prior year which is great.  </a:t>
            </a:r>
          </a:p>
          <a:p>
            <a:endParaRPr lang="en-US" dirty="0"/>
          </a:p>
          <a:p>
            <a:r>
              <a:rPr lang="en-US" dirty="0"/>
              <a:t>Total Labor expenses (excluding benefits) were at budget in February.  Salaries and wages included a retro wage increase for UAPD that was retro to 2017.</a:t>
            </a:r>
          </a:p>
          <a:p>
            <a:endParaRPr lang="en-US" dirty="0"/>
          </a:p>
          <a:p>
            <a:r>
              <a:rPr lang="en-US" dirty="0"/>
              <a:t>Actual benefits in February were consistent with the prior months’ activity.  The $852 thousand under budget was due to how the budget was spread over the fiscal year.  </a:t>
            </a:r>
          </a:p>
          <a:p>
            <a:endParaRPr lang="en-US" dirty="0"/>
          </a:p>
          <a:p>
            <a:r>
              <a:rPr lang="en-US" dirty="0"/>
              <a:t>Pharmaceuticals were over budget from the transition from Cardinal to McKesson.  We expected to realize better pricing under the GPO agreement long-term.  In addition, there was higher utilization of specialty drugs (for example – multiple sclerosis patients, $25k per treatment) and drug manufacturer shortages causing AHS to purchase off-contract (for example – Pfizer shortages when their plants in Puerto Rico were damaged by the hurricane) </a:t>
            </a:r>
          </a:p>
          <a:p>
            <a:endParaRPr lang="en-US" dirty="0"/>
          </a:p>
          <a:p>
            <a:r>
              <a:rPr lang="en-US" dirty="0"/>
              <a:t>Repair and maintenance were over budget from facility repairs at San Leandro and bio-medical equipment repairs and maintenance.</a:t>
            </a:r>
          </a:p>
          <a:p>
            <a:endParaRPr lang="en-US" dirty="0"/>
          </a:p>
          <a:p>
            <a:r>
              <a:rPr lang="en-US" dirty="0"/>
              <a:t>The team continues to work on expense management and are doing a great job.  </a:t>
            </a:r>
          </a:p>
          <a:p>
            <a:endParaRPr lang="en-US" dirty="0"/>
          </a:p>
          <a:p>
            <a:r>
              <a:rPr lang="en-US" dirty="0"/>
              <a:t>Just a note on this slide…. Salaries and wages year to date have averaged 3.4% below budget.  However I am continuing to use 1.4% for the projection for the rest of the year. </a:t>
            </a:r>
          </a:p>
          <a:p>
            <a:endParaRPr lang="en-US" dirty="0"/>
          </a:p>
          <a:p>
            <a:r>
              <a:rPr lang="en-US" dirty="0"/>
              <a:t>While FTEs have been under, staffing has been back filled with OT, so hopefully as key positions get filled, we will see a reduction in overtime and continue with salary the average salary savings. </a:t>
            </a:r>
          </a:p>
        </p:txBody>
      </p:sp>
      <p:sp>
        <p:nvSpPr>
          <p:cNvPr id="4" name="Slide Number Placeholder 3"/>
          <p:cNvSpPr>
            <a:spLocks noGrp="1"/>
          </p:cNvSpPr>
          <p:nvPr>
            <p:ph type="sldNum" sz="quarter" idx="10"/>
          </p:nvPr>
        </p:nvSpPr>
        <p:spPr/>
        <p:txBody>
          <a:bodyPr/>
          <a:lstStyle/>
          <a:p>
            <a:fld id="{A0AD46B3-558C-47A8-B200-073E7D2921EE}" type="slidenum">
              <a:rPr lang="en-US" smtClean="0"/>
              <a:pPr/>
              <a:t>6</a:t>
            </a:fld>
            <a:endParaRPr lang="en-US"/>
          </a:p>
        </p:txBody>
      </p:sp>
    </p:spTree>
    <p:extLst>
      <p:ext uri="{BB962C8B-B14F-4D97-AF65-F5344CB8AC3E}">
        <p14:creationId xmlns:p14="http://schemas.microsoft.com/office/powerpoint/2010/main" val="2510442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Both Net and Gross  AR days have increased for the month.  In order to be in the best position for SAPPHIRE go live, Staff across the organization are working hard at resolving issues, such as EBEW errors, that prevent claims from going out.</a:t>
            </a:r>
          </a:p>
          <a:p>
            <a:endParaRPr lang="en-US" dirty="0"/>
          </a:p>
          <a:p>
            <a:r>
              <a:rPr lang="en-US" dirty="0"/>
              <a:t>Days in AP increased slightly to 33.0 but are down from 42.8 at year end.   </a:t>
            </a:r>
          </a:p>
          <a:p>
            <a:endParaRPr lang="en-US" dirty="0"/>
          </a:p>
          <a:p>
            <a:r>
              <a:rPr lang="en-US" dirty="0"/>
              <a:t>We continue to be compliant and expect to be compliant with the terms of our line of credit agreement with the county at the end of the year.  This graph shows an uptick at year end as we were trying to make sure that we would be in a good spot if some of the larger liabilities in our reimbursement reserves required pay back by year-end.   This was kind of a worse case scenario for year end….. However, I want to point out that we have the potential to face significant cash flow issues in 2020</a:t>
            </a:r>
          </a:p>
        </p:txBody>
      </p:sp>
      <p:sp>
        <p:nvSpPr>
          <p:cNvPr id="4" name="Slide Number Placeholder 3"/>
          <p:cNvSpPr>
            <a:spLocks noGrp="1"/>
          </p:cNvSpPr>
          <p:nvPr>
            <p:ph type="sldNum" sz="quarter" idx="10"/>
          </p:nvPr>
        </p:nvSpPr>
        <p:spPr/>
        <p:txBody>
          <a:bodyPr/>
          <a:lstStyle/>
          <a:p>
            <a:fld id="{A0AD46B3-558C-47A8-B200-073E7D2921E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As you can see, that while we have an overall receivable from our supplemental programs and cost reports.   However, we have not been settled for Medi-Cal FFS IP, DSH and SNCP under the old waivers since 2008.   We have been told by CAPH that CMS has told the state that they need to settle all of the old waiver years by the end of the current waiver which ends in December 2020.  </a:t>
            </a:r>
          </a:p>
          <a:p>
            <a:endParaRPr lang="en-US" dirty="0"/>
          </a:p>
          <a:p>
            <a:r>
              <a:rPr lang="en-US" dirty="0"/>
              <a:t>If they intend to settle these years by the end of 2020, we have a significant liability and it will create significant cash flow difficulties given the level of our NNB.</a:t>
            </a:r>
          </a:p>
          <a:p>
            <a:endParaRPr lang="en-US" dirty="0"/>
          </a:p>
          <a:p>
            <a:r>
              <a:rPr lang="en-US" dirty="0"/>
              <a:t>While we have reserved for these issues from a financial statement perspective, we do not have cash put aside for this issue. </a:t>
            </a:r>
          </a:p>
          <a:p>
            <a:endParaRPr lang="en-US" dirty="0"/>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8</a:t>
            </a:fld>
            <a:endParaRPr lang="en-US"/>
          </a:p>
        </p:txBody>
      </p:sp>
    </p:spTree>
    <p:extLst>
      <p:ext uri="{BB962C8B-B14F-4D97-AF65-F5344CB8AC3E}">
        <p14:creationId xmlns:p14="http://schemas.microsoft.com/office/powerpoint/2010/main" val="3606026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Overall cash collected has been consistently higher than prior year, and YTD through the end of February cash is $38 million over the prior year, a larger increase than the comparison of net revenue.   ($12.2 million over prior year to date)</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A0AD46B3-558C-47A8-B200-073E7D2921EE}" type="slidenum">
              <a:rPr lang="en-US" smtClean="0"/>
              <a:pPr/>
              <a:t>9</a:t>
            </a:fld>
            <a:endParaRPr lang="en-US"/>
          </a:p>
        </p:txBody>
      </p:sp>
    </p:spTree>
    <p:extLst>
      <p:ext uri="{BB962C8B-B14F-4D97-AF65-F5344CB8AC3E}">
        <p14:creationId xmlns:p14="http://schemas.microsoft.com/office/powerpoint/2010/main" val="8662645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4970060-061B-41CA-91C9-BBE3A9029F32}" type="datetime1">
              <a:rPr lang="en-US" smtClean="0"/>
              <a:pPr/>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188155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231053-AAC7-4A60-A707-9D92679F1B68}" type="datetime1">
              <a:rPr lang="en-US" smtClean="0"/>
              <a:pPr/>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2802786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FFDCA4-93E6-4ECB-BBB9-A07E0DA0CD1E}" type="datetime1">
              <a:rPr lang="en-US" smtClean="0"/>
              <a:pPr/>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1506936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B69772-B4FE-4691-A175-84C30A1E05B0}" type="datetime1">
              <a:rPr lang="en-US" smtClean="0"/>
              <a:pPr/>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2969545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654477-6E1F-4765-A276-5B6C62293E18}" type="datetime1">
              <a:rPr lang="en-US" smtClean="0"/>
              <a:pPr/>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3300531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DB935E0-408D-4D1E-B730-B3B0356080F0}" type="datetime1">
              <a:rPr lang="en-US" smtClean="0"/>
              <a:pPr/>
              <a:t>4/12/2019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4223634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4A073D0-0563-431E-B883-E91765A26CF3}" type="datetime1">
              <a:rPr lang="en-US" smtClean="0"/>
              <a:pPr/>
              <a:t>4/12/2019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2160094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CA1C18-0099-451C-97ED-F601DED60959}" type="datetime1">
              <a:rPr lang="en-US" smtClean="0"/>
              <a:pPr/>
              <a:t>4/12/2019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749138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2FEEC4-2737-42C8-AD0C-AE87BCA0387D}" type="datetime1">
              <a:rPr lang="en-US" smtClean="0"/>
              <a:pPr/>
              <a:t>4/12/2019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3463478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54ED3C-7229-40E3-AFD4-5D05F00206B8}" type="datetime1">
              <a:rPr lang="en-US" smtClean="0"/>
              <a:pPr/>
              <a:t>4/12/2019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2056757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723D63C-4CE4-4C86-BD6A-C775F5878C94}" type="datetime1">
              <a:rPr lang="en-US" smtClean="0"/>
              <a:pPr/>
              <a:t>4/12/2019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FADB4A-6FA2-46F0-966D-44FD877818BE}" type="slidenum">
              <a:rPr lang="en-US" smtClean="0"/>
              <a:pPr/>
              <a:t>‹#›</a:t>
            </a:fld>
            <a:endParaRPr lang="en-US"/>
          </a:p>
        </p:txBody>
      </p:sp>
    </p:spTree>
    <p:extLst>
      <p:ext uri="{BB962C8B-B14F-4D97-AF65-F5344CB8AC3E}">
        <p14:creationId xmlns:p14="http://schemas.microsoft.com/office/powerpoint/2010/main" val="860768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6717CC-B44B-4105-AC04-85C06832D567}" type="datetime1">
              <a:rPr lang="en-US" smtClean="0"/>
              <a:pPr/>
              <a:t>4/12/2019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ADB4A-6FA2-46F0-966D-44FD877818BE}" type="slidenum">
              <a:rPr lang="en-US" smtClean="0"/>
              <a:pPr/>
              <a:t>‹#›</a:t>
            </a:fld>
            <a:endParaRPr lang="en-US"/>
          </a:p>
        </p:txBody>
      </p:sp>
    </p:spTree>
    <p:extLst>
      <p:ext uri="{BB962C8B-B14F-4D97-AF65-F5344CB8AC3E}">
        <p14:creationId xmlns:p14="http://schemas.microsoft.com/office/powerpoint/2010/main" val="303802088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5.xml"/><Relationship Id="rId4" Type="http://schemas.openxmlformats.org/officeDocument/2006/relationships/image" Target="../media/image10.emf"/></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image" Target="../media/image11.em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chart" Target="../charts/chart1.x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8.emf"/></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9.em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0" y="12225"/>
            <a:ext cx="9140389" cy="6858000"/>
          </a:xfrm>
          <a:prstGeom prst="rect">
            <a:avLst/>
          </a:prstGeom>
        </p:spPr>
      </p:pic>
      <p:grpSp>
        <p:nvGrpSpPr>
          <p:cNvPr id="8" name="Group 7"/>
          <p:cNvGrpSpPr/>
          <p:nvPr/>
        </p:nvGrpSpPr>
        <p:grpSpPr>
          <a:xfrm>
            <a:off x="0" y="2815384"/>
            <a:ext cx="9144000" cy="956510"/>
            <a:chOff x="0" y="3099357"/>
            <a:chExt cx="9144000" cy="685800"/>
          </a:xfrm>
        </p:grpSpPr>
        <p:sp>
          <p:nvSpPr>
            <p:cNvPr id="9" name="Rectangle 8"/>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10" name="Straight Connector 9"/>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480584" y="3177067"/>
              <a:ext cx="5659805" cy="595809"/>
            </a:xfrm>
            <a:prstGeom prst="rect">
              <a:avLst/>
            </a:prstGeom>
            <a:noFill/>
          </p:spPr>
          <p:txBody>
            <a:bodyPr wrap="square" rtlCol="0">
              <a:spAutoFit/>
            </a:bodyPr>
            <a:lstStyle/>
            <a:p>
              <a:r>
                <a:rPr lang="en-US" sz="2400" b="1" dirty="0">
                  <a:solidFill>
                    <a:schemeClr val="bg1"/>
                  </a:solidFill>
                  <a:latin typeface="Arial" charset="0"/>
                  <a:ea typeface="Arial" charset="0"/>
                  <a:cs typeface="Arial" charset="0"/>
                </a:rPr>
                <a:t>Finance Committee</a:t>
              </a:r>
            </a:p>
            <a:p>
              <a:r>
                <a:rPr lang="en-US" sz="2400" b="1" dirty="0">
                  <a:solidFill>
                    <a:schemeClr val="bg1"/>
                  </a:solidFill>
                  <a:latin typeface="Arial" charset="0"/>
                  <a:ea typeface="Arial" charset="0"/>
                  <a:cs typeface="Arial" charset="0"/>
                </a:rPr>
                <a:t>April 2019</a:t>
              </a:r>
              <a:endParaRPr lang="en-US" sz="2400" b="1" dirty="0">
                <a:latin typeface="Arial" charset="0"/>
                <a:ea typeface="Arial" charset="0"/>
                <a:cs typeface="Arial" charset="0"/>
              </a:endParaRPr>
            </a:p>
          </p:txBody>
        </p:sp>
        <p:pic>
          <p:nvPicPr>
            <p:cNvPr id="12" name="Picture 1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3" name="Slide Number Placeholder 2"/>
          <p:cNvSpPr>
            <a:spLocks noGrp="1"/>
          </p:cNvSpPr>
          <p:nvPr>
            <p:ph type="sldNum" sz="quarter" idx="12"/>
          </p:nvPr>
        </p:nvSpPr>
        <p:spPr/>
        <p:txBody>
          <a:bodyPr/>
          <a:lstStyle/>
          <a:p>
            <a:fld id="{4CFADB4A-6FA2-46F0-966D-44FD877818BE}" type="slidenum">
              <a:rPr lang="en-US" smtClean="0"/>
              <a:pPr/>
              <a:t>1</a:t>
            </a:fld>
            <a:endParaRPr lang="en-US"/>
          </a:p>
        </p:txBody>
      </p:sp>
    </p:spTree>
    <p:extLst>
      <p:ext uri="{BB962C8B-B14F-4D97-AF65-F5344CB8AC3E}">
        <p14:creationId xmlns:p14="http://schemas.microsoft.com/office/powerpoint/2010/main" val="4136749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8">
            <a:extLst>
              <a:ext uri="{FF2B5EF4-FFF2-40B4-BE49-F238E27FC236}">
                <a16:creationId xmlns:a16="http://schemas.microsoft.com/office/drawing/2014/main" id="{7EB49B04-D4A2-45E3-B850-F408E794CCF3}"/>
              </a:ext>
            </a:extLst>
          </p:cNvPr>
          <p:cNvSpPr>
            <a:spLocks noGrp="1"/>
          </p:cNvSpPr>
          <p:nvPr>
            <p:ph type="subTitle" idx="1"/>
          </p:nvPr>
        </p:nvSpPr>
        <p:spPr>
          <a:xfrm>
            <a:off x="587424" y="1447800"/>
            <a:ext cx="7642176" cy="4572000"/>
          </a:xfrm>
        </p:spPr>
        <p:txBody>
          <a:bodyPr>
            <a:normAutofit fontScale="92500" lnSpcReduction="10000"/>
          </a:bodyPr>
          <a:lstStyle/>
          <a:p>
            <a:pPr marL="342900" indent="-342900" algn="l">
              <a:buFont typeface="Arial" panose="020B0604020202020204" pitchFamily="34" charset="0"/>
              <a:buChar char="•"/>
            </a:pPr>
            <a:r>
              <a:rPr lang="en-US" sz="2000" dirty="0">
                <a:solidFill>
                  <a:schemeClr val="tx1"/>
                </a:solidFill>
              </a:rPr>
              <a:t>Original amounts based on FY19 budget.</a:t>
            </a:r>
          </a:p>
          <a:p>
            <a:pPr marL="342900" indent="-342900" algn="l">
              <a:buFont typeface="Arial" panose="020B0604020202020204" pitchFamily="34" charset="0"/>
              <a:buChar char="•"/>
            </a:pPr>
            <a:r>
              <a:rPr lang="en-US" sz="2000" dirty="0">
                <a:solidFill>
                  <a:schemeClr val="tx1"/>
                </a:solidFill>
              </a:rPr>
              <a:t>Gross IP revenues increased 2% monthly based on increased days from ED virtual bed implementation.</a:t>
            </a:r>
          </a:p>
          <a:p>
            <a:pPr marL="342900" indent="-342900" algn="l">
              <a:buFont typeface="Arial" panose="020B0604020202020204" pitchFamily="34" charset="0"/>
              <a:buChar char="•"/>
            </a:pPr>
            <a:r>
              <a:rPr lang="en-US" sz="2000" dirty="0">
                <a:solidFill>
                  <a:schemeClr val="tx1"/>
                </a:solidFill>
              </a:rPr>
              <a:t>Gross Physician revenues increased by 6% monthly.</a:t>
            </a:r>
          </a:p>
          <a:p>
            <a:pPr marL="342900" indent="-342900" algn="l">
              <a:buFont typeface="Arial" panose="020B0604020202020204" pitchFamily="34" charset="0"/>
              <a:buChar char="•"/>
            </a:pPr>
            <a:r>
              <a:rPr lang="en-US" sz="2000" dirty="0">
                <a:solidFill>
                  <a:schemeClr val="tx1"/>
                </a:solidFill>
              </a:rPr>
              <a:t>NPSR Collection % adjusted for budget shortfall and virtual beds.</a:t>
            </a:r>
          </a:p>
          <a:p>
            <a:pPr marL="342900" indent="-342900" algn="l">
              <a:buFont typeface="Arial" panose="020B0604020202020204" pitchFamily="34" charset="0"/>
              <a:buChar char="•"/>
            </a:pPr>
            <a:r>
              <a:rPr lang="en-US" sz="2000" dirty="0">
                <a:solidFill>
                  <a:schemeClr val="tx1"/>
                </a:solidFill>
              </a:rPr>
              <a:t>Adj. to Waiver and Supplemental Revenues based on interim review.</a:t>
            </a:r>
          </a:p>
          <a:p>
            <a:pPr marL="342900" indent="-342900" algn="l">
              <a:buFont typeface="Arial" panose="020B0604020202020204" pitchFamily="34" charset="0"/>
              <a:buChar char="•"/>
            </a:pPr>
            <a:r>
              <a:rPr lang="en-US" sz="2000" dirty="0">
                <a:solidFill>
                  <a:schemeClr val="tx1"/>
                </a:solidFill>
              </a:rPr>
              <a:t>Salary savings applied at 2.4% for normal vacancies, reduced OT, benchmarking and not filling overhead positions based on YTD.</a:t>
            </a:r>
          </a:p>
          <a:p>
            <a:pPr marL="342900" indent="-342900" algn="l">
              <a:buFont typeface="Arial" panose="020B0604020202020204" pitchFamily="34" charset="0"/>
              <a:buChar char="•"/>
            </a:pPr>
            <a:r>
              <a:rPr lang="en-US" sz="2000" dirty="0">
                <a:solidFill>
                  <a:schemeClr val="tx1"/>
                </a:solidFill>
              </a:rPr>
              <a:t>Benefits adjusted for salary change and lower Workers’ Comp.</a:t>
            </a:r>
          </a:p>
          <a:p>
            <a:pPr marL="342900" indent="-342900" algn="l">
              <a:buFont typeface="Arial" panose="020B0604020202020204" pitchFamily="34" charset="0"/>
              <a:buChar char="•"/>
            </a:pPr>
            <a:r>
              <a:rPr lang="en-US" sz="2000" dirty="0">
                <a:solidFill>
                  <a:schemeClr val="tx1"/>
                </a:solidFill>
              </a:rPr>
              <a:t>Purchased Services reduced additional $2 million from budget.</a:t>
            </a:r>
          </a:p>
          <a:p>
            <a:pPr marL="342900" indent="-342900" algn="l">
              <a:buFont typeface="Arial" panose="020B0604020202020204" pitchFamily="34" charset="0"/>
              <a:buChar char="•"/>
            </a:pPr>
            <a:r>
              <a:rPr lang="en-US" sz="2000" dirty="0">
                <a:solidFill>
                  <a:schemeClr val="tx1"/>
                </a:solidFill>
              </a:rPr>
              <a:t>Pharmaceuticals projected at budget next 6 months.</a:t>
            </a:r>
          </a:p>
          <a:p>
            <a:pPr marL="342900" indent="-342900" algn="l">
              <a:buFont typeface="Arial" panose="020B0604020202020204" pitchFamily="34" charset="0"/>
              <a:buChar char="•"/>
            </a:pPr>
            <a:r>
              <a:rPr lang="en-US" sz="2000" dirty="0">
                <a:solidFill>
                  <a:schemeClr val="tx1"/>
                </a:solidFill>
              </a:rPr>
              <a:t>Supplies and Repairs/Maintenance/Utilities expected to be at budget for next 4 months.</a:t>
            </a:r>
          </a:p>
          <a:p>
            <a:pPr marL="342900" indent="-342900" algn="l">
              <a:buFont typeface="Arial" panose="020B0604020202020204" pitchFamily="34" charset="0"/>
              <a:buChar char="•"/>
            </a:pPr>
            <a:r>
              <a:rPr lang="en-US" sz="2000" dirty="0">
                <a:solidFill>
                  <a:schemeClr val="tx1"/>
                </a:solidFill>
              </a:rPr>
              <a:t>Other/Admin and General reduced additional $1 million from budget</a:t>
            </a:r>
            <a:r>
              <a:rPr lang="en-US" sz="2000" dirty="0"/>
              <a:t>.</a:t>
            </a:r>
          </a:p>
        </p:txBody>
      </p:sp>
      <p:sp>
        <p:nvSpPr>
          <p:cNvPr id="2" name="Slide Number Placeholder 1">
            <a:extLst>
              <a:ext uri="{FF2B5EF4-FFF2-40B4-BE49-F238E27FC236}">
                <a16:creationId xmlns:a16="http://schemas.microsoft.com/office/drawing/2014/main" id="{BFBA7962-347D-4C02-857A-77896CD92B10}"/>
              </a:ext>
            </a:extLst>
          </p:cNvPr>
          <p:cNvSpPr>
            <a:spLocks noGrp="1"/>
          </p:cNvSpPr>
          <p:nvPr>
            <p:ph type="sldNum" sz="quarter" idx="12"/>
          </p:nvPr>
        </p:nvSpPr>
        <p:spPr/>
        <p:txBody>
          <a:bodyPr/>
          <a:lstStyle/>
          <a:p>
            <a:fld id="{4CFADB4A-6FA2-46F0-966D-44FD877818BE}" type="slidenum">
              <a:rPr lang="en-US" smtClean="0"/>
              <a:pPr/>
              <a:t>10</a:t>
            </a:fld>
            <a:endParaRPr lang="en-US"/>
          </a:p>
        </p:txBody>
      </p:sp>
      <p:grpSp>
        <p:nvGrpSpPr>
          <p:cNvPr id="3" name="Group 2">
            <a:extLst>
              <a:ext uri="{FF2B5EF4-FFF2-40B4-BE49-F238E27FC236}">
                <a16:creationId xmlns:a16="http://schemas.microsoft.com/office/drawing/2014/main" id="{112D990B-16F2-4B7D-9EB0-079D6D81555E}"/>
              </a:ext>
            </a:extLst>
          </p:cNvPr>
          <p:cNvGrpSpPr/>
          <p:nvPr/>
        </p:nvGrpSpPr>
        <p:grpSpPr>
          <a:xfrm>
            <a:off x="0" y="0"/>
            <a:ext cx="9144000" cy="685800"/>
            <a:chOff x="0" y="3099357"/>
            <a:chExt cx="9144000" cy="685800"/>
          </a:xfrm>
        </p:grpSpPr>
        <p:sp>
          <p:nvSpPr>
            <p:cNvPr id="4" name="Rectangle 3">
              <a:extLst>
                <a:ext uri="{FF2B5EF4-FFF2-40B4-BE49-F238E27FC236}">
                  <a16:creationId xmlns:a16="http://schemas.microsoft.com/office/drawing/2014/main" id="{A5408068-90AE-44FC-B308-F0A9E6142E73}"/>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5" name="Straight Connector 4">
              <a:extLst>
                <a:ext uri="{FF2B5EF4-FFF2-40B4-BE49-F238E27FC236}">
                  <a16:creationId xmlns:a16="http://schemas.microsoft.com/office/drawing/2014/main" id="{CF15D33E-F1D0-4D8B-A415-EF2286A4BEFC}"/>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CA0D577E-CA53-4AE5-A706-6BD37E3CD386}"/>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February 2019 Financial Report</a:t>
              </a:r>
            </a:p>
            <a:p>
              <a:r>
                <a:rPr lang="en-US" b="1" dirty="0">
                  <a:solidFill>
                    <a:schemeClr val="bg1"/>
                  </a:solidFill>
                  <a:latin typeface="Arial" charset="0"/>
                  <a:ea typeface="Arial" charset="0"/>
                  <a:cs typeface="Arial" charset="0"/>
                </a:rPr>
                <a:t>FY 19 Year End Forecast Assumptions</a:t>
              </a:r>
            </a:p>
          </p:txBody>
        </p:sp>
        <p:pic>
          <p:nvPicPr>
            <p:cNvPr id="7" name="Picture 6">
              <a:extLst>
                <a:ext uri="{FF2B5EF4-FFF2-40B4-BE49-F238E27FC236}">
                  <a16:creationId xmlns:a16="http://schemas.microsoft.com/office/drawing/2014/main" id="{1BECD781-5733-45CA-987B-659F7F0B743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Tree>
    <p:extLst>
      <p:ext uri="{BB962C8B-B14F-4D97-AF65-F5344CB8AC3E}">
        <p14:creationId xmlns:p14="http://schemas.microsoft.com/office/powerpoint/2010/main" val="1686776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February 2019 Financial Report</a:t>
              </a:r>
            </a:p>
            <a:p>
              <a:r>
                <a:rPr lang="en-US" b="1" dirty="0">
                  <a:solidFill>
                    <a:schemeClr val="bg1"/>
                  </a:solidFill>
                  <a:latin typeface="Arial" charset="0"/>
                  <a:ea typeface="Arial" charset="0"/>
                  <a:cs typeface="Arial" charset="0"/>
                </a:rPr>
                <a:t>FY 19 Year End Forecast</a:t>
              </a: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11</a:t>
            </a:fld>
            <a:endParaRPr lang="en-US"/>
          </a:p>
        </p:txBody>
      </p:sp>
      <p:pic>
        <p:nvPicPr>
          <p:cNvPr id="4" name="Picture 3">
            <a:extLst>
              <a:ext uri="{FF2B5EF4-FFF2-40B4-BE49-F238E27FC236}">
                <a16:creationId xmlns:a16="http://schemas.microsoft.com/office/drawing/2014/main" id="{8B236822-3CDC-4D8E-9F9A-ACACCDF5E9E9}"/>
              </a:ext>
            </a:extLst>
          </p:cNvPr>
          <p:cNvPicPr>
            <a:picLocks noChangeAspect="1"/>
          </p:cNvPicPr>
          <p:nvPr/>
        </p:nvPicPr>
        <p:blipFill>
          <a:blip r:embed="rId4"/>
          <a:stretch>
            <a:fillRect/>
          </a:stretch>
        </p:blipFill>
        <p:spPr>
          <a:xfrm>
            <a:off x="381000" y="1130642"/>
            <a:ext cx="8305800" cy="3601392"/>
          </a:xfrm>
          <a:prstGeom prst="rect">
            <a:avLst/>
          </a:prstGeom>
        </p:spPr>
      </p:pic>
    </p:spTree>
    <p:extLst>
      <p:ext uri="{BB962C8B-B14F-4D97-AF65-F5344CB8AC3E}">
        <p14:creationId xmlns:p14="http://schemas.microsoft.com/office/powerpoint/2010/main" val="26767953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February 2019 Financial Report</a:t>
              </a:r>
            </a:p>
            <a:p>
              <a:r>
                <a:rPr lang="en-US" b="1" dirty="0">
                  <a:solidFill>
                    <a:schemeClr val="bg1"/>
                  </a:solidFill>
                  <a:latin typeface="Arial" charset="0"/>
                  <a:ea typeface="Arial" charset="0"/>
                  <a:cs typeface="Arial" charset="0"/>
                </a:rPr>
                <a:t>12 Month Rolling Projection Assumptions</a:t>
              </a: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12</a:t>
            </a:fld>
            <a:endParaRPr lang="en-US"/>
          </a:p>
        </p:txBody>
      </p:sp>
      <p:sp>
        <p:nvSpPr>
          <p:cNvPr id="4" name="Rectangle 3">
            <a:extLst>
              <a:ext uri="{FF2B5EF4-FFF2-40B4-BE49-F238E27FC236}">
                <a16:creationId xmlns:a16="http://schemas.microsoft.com/office/drawing/2014/main" id="{F96D8298-D091-4F20-A1B9-46609E95504F}"/>
              </a:ext>
            </a:extLst>
          </p:cNvPr>
          <p:cNvSpPr/>
          <p:nvPr/>
        </p:nvSpPr>
        <p:spPr>
          <a:xfrm>
            <a:off x="381000" y="863043"/>
            <a:ext cx="8458200" cy="6217087"/>
          </a:xfrm>
          <a:prstGeom prst="rect">
            <a:avLst/>
          </a:prstGeom>
        </p:spPr>
        <p:txBody>
          <a:bodyPr wrap="square">
            <a:spAutoFit/>
          </a:bodyPr>
          <a:lstStyle/>
          <a:p>
            <a:pPr marL="342900" indent="-342900">
              <a:buFont typeface="Arial" panose="020B0604020202020204" pitchFamily="34" charset="0"/>
              <a:buChar char="•"/>
            </a:pPr>
            <a:r>
              <a:rPr lang="en-US" sz="2000" dirty="0"/>
              <a:t>February 19 Actuals plus FY 19 projections.</a:t>
            </a:r>
          </a:p>
          <a:p>
            <a:pPr marL="342900" indent="-342900">
              <a:buFont typeface="Arial" panose="020B0604020202020204" pitchFamily="34" charset="0"/>
              <a:buChar char="•"/>
            </a:pPr>
            <a:r>
              <a:rPr lang="en-US" sz="2000" dirty="0"/>
              <a:t>Jul 18– Jan 19 actuals = start point for Jul 19 – Jan 20</a:t>
            </a:r>
          </a:p>
          <a:p>
            <a:pPr marL="342900" indent="-342900">
              <a:buFont typeface="Arial" panose="020B0604020202020204" pitchFamily="34" charset="0"/>
              <a:buChar char="•"/>
            </a:pPr>
            <a:r>
              <a:rPr lang="en-US" sz="2000" dirty="0"/>
              <a:t>FY 20 Gross Patient Service Revenue and </a:t>
            </a:r>
            <a:r>
              <a:rPr lang="en-US" sz="2000" dirty="0" err="1"/>
              <a:t>Contractuals</a:t>
            </a:r>
            <a:r>
              <a:rPr lang="en-US" sz="2000" dirty="0"/>
              <a:t> increased 2% for 2.2% NPSR increase.</a:t>
            </a:r>
          </a:p>
          <a:p>
            <a:pPr marL="342900" indent="-342900">
              <a:buFont typeface="Arial" panose="020B0604020202020204" pitchFamily="34" charset="0"/>
              <a:buChar char="•"/>
            </a:pPr>
            <a:r>
              <a:rPr lang="en-US" sz="2000" dirty="0"/>
              <a:t>OP and MD volume reductions of 2% in Sep and 10% in Oct for EPIC go-live</a:t>
            </a:r>
            <a:endParaRPr lang="en-US" sz="2000" dirty="0">
              <a:highlight>
                <a:srgbClr val="FFFF00"/>
              </a:highlight>
            </a:endParaRPr>
          </a:p>
          <a:p>
            <a:pPr marL="342900" indent="-342900">
              <a:buFont typeface="Arial" panose="020B0604020202020204" pitchFamily="34" charset="0"/>
              <a:buChar char="•"/>
            </a:pPr>
            <a:r>
              <a:rPr lang="en-US" sz="2000" dirty="0"/>
              <a:t>Supplemental Waiver Revenues decreased to 90% of amounts per Waiver, lower amounts for both GPP and Prime ($21 million &lt; FY 19 budget).</a:t>
            </a:r>
          </a:p>
          <a:p>
            <a:pPr marL="342900" indent="-342900">
              <a:buFont typeface="Arial" panose="020B0604020202020204" pitchFamily="34" charset="0"/>
              <a:buChar char="•"/>
            </a:pPr>
            <a:r>
              <a:rPr lang="en-US" sz="2000" dirty="0" err="1"/>
              <a:t>Mcal</a:t>
            </a:r>
            <a:r>
              <a:rPr lang="en-US" sz="2000" dirty="0"/>
              <a:t> GME projected at last estimate </a:t>
            </a:r>
            <a:r>
              <a:rPr lang="en-US" sz="2000" u="sng" dirty="0"/>
              <a:t>if approved</a:t>
            </a:r>
            <a:r>
              <a:rPr lang="en-US" sz="2000" dirty="0"/>
              <a:t> ($10 mill &lt; FY 19 budget).</a:t>
            </a:r>
          </a:p>
          <a:p>
            <a:pPr marL="342900" indent="-342900">
              <a:buFont typeface="Arial" panose="020B0604020202020204" pitchFamily="34" charset="0"/>
              <a:buChar char="•"/>
            </a:pPr>
            <a:r>
              <a:rPr lang="en-US" sz="2000" dirty="0"/>
              <a:t>Measure A increased at 2%, AHD tax at pre election level.</a:t>
            </a:r>
          </a:p>
          <a:p>
            <a:pPr marL="342900" indent="-342900">
              <a:buFont typeface="Arial" panose="020B0604020202020204" pitchFamily="34" charset="0"/>
              <a:buChar char="•"/>
            </a:pPr>
            <a:r>
              <a:rPr lang="en-US" sz="2000" dirty="0"/>
              <a:t>Capitation HPAC increased 1%.</a:t>
            </a:r>
          </a:p>
          <a:p>
            <a:pPr marL="342900" indent="-342900">
              <a:buFont typeface="Arial" panose="020B0604020202020204" pitchFamily="34" charset="0"/>
              <a:buChar char="•"/>
            </a:pPr>
            <a:r>
              <a:rPr lang="en-US" sz="2000" dirty="0"/>
              <a:t>Salaries increased 3.5%.  Includes $5mil EPIC training in Aug and Sep plus additional Go-Live support of $4.6 mill and $1.2 mil in Oct and Nov</a:t>
            </a:r>
          </a:p>
          <a:p>
            <a:pPr marL="342900" indent="-342900">
              <a:buFont typeface="Arial" panose="020B0604020202020204" pitchFamily="34" charset="0"/>
              <a:buChar char="•"/>
            </a:pPr>
            <a:r>
              <a:rPr lang="en-US" sz="2000" dirty="0"/>
              <a:t>84 EPIC system staff capitalized until Jan 2020</a:t>
            </a:r>
          </a:p>
          <a:p>
            <a:pPr marL="342900" indent="-342900">
              <a:buFont typeface="Arial" panose="020B0604020202020204" pitchFamily="34" charset="0"/>
              <a:buChar char="•"/>
            </a:pPr>
            <a:r>
              <a:rPr lang="en-US" sz="2000" dirty="0"/>
              <a:t>Purchased service cost increased $140K Jul/Aug and $375K forward for EPIC expense.</a:t>
            </a:r>
          </a:p>
          <a:p>
            <a:pPr marL="342900" indent="-342900">
              <a:buFont typeface="Arial" panose="020B0604020202020204" pitchFamily="34" charset="0"/>
              <a:buChar char="•"/>
            </a:pPr>
            <a:r>
              <a:rPr lang="en-US" sz="2000" dirty="0"/>
              <a:t>Pharmaceuticals increased 4.28%.</a:t>
            </a:r>
          </a:p>
          <a:p>
            <a:pPr marL="342900" indent="-342900">
              <a:buFont typeface="Arial" panose="020B0604020202020204" pitchFamily="34" charset="0"/>
              <a:buChar char="•"/>
            </a:pPr>
            <a:r>
              <a:rPr lang="en-US" sz="2000" dirty="0"/>
              <a:t>Supplies increased 3.5%.</a:t>
            </a:r>
          </a:p>
          <a:p>
            <a:pPr marL="342900" indent="-342900">
              <a:buFont typeface="Arial" panose="020B0604020202020204" pitchFamily="34" charset="0"/>
              <a:buChar char="•"/>
            </a:pPr>
            <a:r>
              <a:rPr lang="en-US" sz="2000" dirty="0"/>
              <a:t>Outside Medical Services, Depreciation at budget amounts.</a:t>
            </a:r>
          </a:p>
          <a:p>
            <a:pPr marL="342900" indent="-342900">
              <a:buFont typeface="Arial" panose="020B0604020202020204" pitchFamily="34" charset="0"/>
              <a:buChar char="•"/>
            </a:pPr>
            <a:r>
              <a:rPr lang="en-US" sz="2000" dirty="0"/>
              <a:t>Does not assume any budgetary cuts or changes in services.</a:t>
            </a:r>
          </a:p>
          <a:p>
            <a:endParaRPr lang="en-US" dirty="0"/>
          </a:p>
        </p:txBody>
      </p:sp>
    </p:spTree>
    <p:extLst>
      <p:ext uri="{BB962C8B-B14F-4D97-AF65-F5344CB8AC3E}">
        <p14:creationId xmlns:p14="http://schemas.microsoft.com/office/powerpoint/2010/main" val="1403122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February 2019 Financial Report</a:t>
              </a:r>
            </a:p>
            <a:p>
              <a:r>
                <a:rPr lang="en-US" b="1" dirty="0">
                  <a:solidFill>
                    <a:schemeClr val="bg1"/>
                  </a:solidFill>
                  <a:latin typeface="Arial" charset="0"/>
                  <a:ea typeface="Arial" charset="0"/>
                  <a:cs typeface="Arial" charset="0"/>
                </a:rPr>
                <a:t>12 Month Rolling Projection</a:t>
              </a: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13</a:t>
            </a:fld>
            <a:endParaRPr lang="en-US"/>
          </a:p>
        </p:txBody>
      </p:sp>
      <p:pic>
        <p:nvPicPr>
          <p:cNvPr id="6" name="Picture 5">
            <a:extLst>
              <a:ext uri="{FF2B5EF4-FFF2-40B4-BE49-F238E27FC236}">
                <a16:creationId xmlns:a16="http://schemas.microsoft.com/office/drawing/2014/main" id="{7B5AE343-731F-4626-95D4-3954DFE8D6A3}"/>
              </a:ext>
            </a:extLst>
          </p:cNvPr>
          <p:cNvPicPr>
            <a:picLocks noChangeAspect="1"/>
          </p:cNvPicPr>
          <p:nvPr/>
        </p:nvPicPr>
        <p:blipFill>
          <a:blip r:embed="rId4"/>
          <a:stretch>
            <a:fillRect/>
          </a:stretch>
        </p:blipFill>
        <p:spPr>
          <a:xfrm>
            <a:off x="268181" y="1292344"/>
            <a:ext cx="8686800" cy="2836253"/>
          </a:xfrm>
          <a:prstGeom prst="rect">
            <a:avLst/>
          </a:prstGeom>
        </p:spPr>
      </p:pic>
    </p:spTree>
    <p:extLst>
      <p:ext uri="{BB962C8B-B14F-4D97-AF65-F5344CB8AC3E}">
        <p14:creationId xmlns:p14="http://schemas.microsoft.com/office/powerpoint/2010/main" val="1958106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947669"/>
            <a:chOff x="0" y="3099357"/>
            <a:chExt cx="9144000" cy="947669"/>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123696"/>
              <a:ext cx="5663416" cy="923330"/>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February 2019 Financial Report</a:t>
              </a:r>
            </a:p>
            <a:p>
              <a:r>
                <a:rPr lang="en-US" b="1" dirty="0">
                  <a:solidFill>
                    <a:schemeClr val="bg1"/>
                  </a:solidFill>
                  <a:latin typeface="Arial" charset="0"/>
                  <a:ea typeface="Arial" charset="0"/>
                  <a:cs typeface="Arial" charset="0"/>
                </a:rPr>
                <a:t>AGENDA </a:t>
              </a:r>
            </a:p>
            <a:p>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4" name="Slide Number Placeholder 3"/>
          <p:cNvSpPr>
            <a:spLocks noGrp="1"/>
          </p:cNvSpPr>
          <p:nvPr>
            <p:ph type="sldNum" sz="quarter" idx="12"/>
          </p:nvPr>
        </p:nvSpPr>
        <p:spPr/>
        <p:txBody>
          <a:bodyPr/>
          <a:lstStyle/>
          <a:p>
            <a:fld id="{4CFADB4A-6FA2-46F0-966D-44FD877818BE}" type="slidenum">
              <a:rPr lang="en-US" smtClean="0"/>
              <a:pPr/>
              <a:t>2</a:t>
            </a:fld>
            <a:endParaRPr lang="en-US"/>
          </a:p>
        </p:txBody>
      </p:sp>
      <p:sp>
        <p:nvSpPr>
          <p:cNvPr id="9" name="Content Placeholder 8"/>
          <p:cNvSpPr>
            <a:spLocks noGrp="1"/>
          </p:cNvSpPr>
          <p:nvPr>
            <p:ph idx="4294967295"/>
          </p:nvPr>
        </p:nvSpPr>
        <p:spPr>
          <a:xfrm>
            <a:off x="838200" y="1447800"/>
            <a:ext cx="8229600" cy="4525963"/>
          </a:xfrm>
        </p:spPr>
        <p:txBody>
          <a:bodyPr/>
          <a:lstStyle/>
          <a:p>
            <a:r>
              <a:rPr lang="en-US" dirty="0"/>
              <a:t>February Highlights</a:t>
            </a:r>
          </a:p>
          <a:p>
            <a:r>
              <a:rPr lang="en-US" dirty="0"/>
              <a:t>Forecast – FY 19</a:t>
            </a:r>
          </a:p>
          <a:p>
            <a:r>
              <a:rPr lang="en-US" dirty="0"/>
              <a:t>Forecast – 12 month rolling</a:t>
            </a:r>
          </a:p>
        </p:txBody>
      </p:sp>
    </p:spTree>
    <p:extLst>
      <p:ext uri="{BB962C8B-B14F-4D97-AF65-F5344CB8AC3E}">
        <p14:creationId xmlns:p14="http://schemas.microsoft.com/office/powerpoint/2010/main" val="3628794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February 2019 Financial Report</a:t>
              </a:r>
            </a:p>
            <a:p>
              <a:r>
                <a:rPr lang="en-US" b="1" dirty="0">
                  <a:solidFill>
                    <a:schemeClr val="bg1"/>
                  </a:solidFill>
                  <a:latin typeface="Arial" charset="0"/>
                  <a:ea typeface="Arial" charset="0"/>
                  <a:cs typeface="Arial" charset="0"/>
                </a:rPr>
                <a:t>Volume Highlights</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3</a:t>
            </a:fld>
            <a:endParaRPr lang="en-US"/>
          </a:p>
        </p:txBody>
      </p:sp>
      <p:sp>
        <p:nvSpPr>
          <p:cNvPr id="10" name="TextBox 9">
            <a:extLst>
              <a:ext uri="{FF2B5EF4-FFF2-40B4-BE49-F238E27FC236}">
                <a16:creationId xmlns:a16="http://schemas.microsoft.com/office/drawing/2014/main" id="{D2CA5075-FB44-49E9-9185-90E0880DB4BD}"/>
              </a:ext>
            </a:extLst>
          </p:cNvPr>
          <p:cNvSpPr txBox="1"/>
          <p:nvPr/>
        </p:nvSpPr>
        <p:spPr>
          <a:xfrm>
            <a:off x="389207" y="740544"/>
            <a:ext cx="8261498" cy="2970044"/>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en-US" sz="1900" dirty="0">
                <a:latin typeface="Arial Narrow" pitchFamily="34" charset="0"/>
              </a:rPr>
              <a:t>Inpatient activity continues to be strong.  Outpatient under budget.</a:t>
            </a:r>
          </a:p>
          <a:p>
            <a:pPr marL="342900" indent="-342900" algn="just">
              <a:spcAft>
                <a:spcPts val="600"/>
              </a:spcAft>
              <a:buFont typeface="Arial" panose="020B0604020202020204" pitchFamily="34" charset="0"/>
              <a:buChar char="•"/>
            </a:pPr>
            <a:r>
              <a:rPr lang="en-US" sz="1900" dirty="0">
                <a:latin typeface="Arial Narrow" pitchFamily="34" charset="0"/>
              </a:rPr>
              <a:t>Acute days 10.1% &gt; budget in FEB;  5.7% &gt; budget YTD;  4.1% &gt; PY. </a:t>
            </a:r>
          </a:p>
          <a:p>
            <a:pPr marL="342900" indent="-342900" algn="just">
              <a:spcAft>
                <a:spcPts val="600"/>
              </a:spcAft>
              <a:buFont typeface="Arial" panose="020B0604020202020204" pitchFamily="34" charset="0"/>
              <a:buChar char="•"/>
            </a:pPr>
            <a:r>
              <a:rPr lang="en-US" sz="1900" dirty="0">
                <a:latin typeface="Arial Narrow" pitchFamily="34" charset="0"/>
              </a:rPr>
              <a:t>ALOS &gt; budget 5.7% YTD.</a:t>
            </a:r>
          </a:p>
          <a:p>
            <a:pPr marL="342900" indent="-342900" algn="just">
              <a:spcAft>
                <a:spcPts val="600"/>
              </a:spcAft>
              <a:buFont typeface="Arial" panose="020B0604020202020204" pitchFamily="34" charset="0"/>
              <a:buChar char="•"/>
            </a:pPr>
            <a:r>
              <a:rPr lang="en-US" sz="1900" dirty="0">
                <a:latin typeface="Arial Narrow" pitchFamily="34" charset="0"/>
              </a:rPr>
              <a:t>Post Acute days &gt; budget 1.2% in FEB;  0.8% &gt; budget YTD;  2.3% &gt; PY.</a:t>
            </a:r>
          </a:p>
          <a:p>
            <a:pPr marL="342900" indent="-342900" algn="just">
              <a:spcAft>
                <a:spcPts val="600"/>
              </a:spcAft>
              <a:buFont typeface="Arial" panose="020B0604020202020204" pitchFamily="34" charset="0"/>
              <a:buChar char="•"/>
            </a:pPr>
            <a:r>
              <a:rPr lang="en-US" sz="1900" dirty="0">
                <a:latin typeface="Arial Narrow" pitchFamily="34" charset="0"/>
              </a:rPr>
              <a:t>Clinic Visits 8.7% &lt; budget in FEB;  4.8% &lt; budget YTD;  1.6% &lt; PY.</a:t>
            </a:r>
          </a:p>
          <a:p>
            <a:pPr marL="342900" indent="-342900" algn="just">
              <a:spcAft>
                <a:spcPts val="600"/>
              </a:spcAft>
              <a:buFont typeface="Arial" panose="020B0604020202020204" pitchFamily="34" charset="0"/>
              <a:buChar char="•"/>
            </a:pPr>
            <a:r>
              <a:rPr lang="en-US" sz="1900" dirty="0">
                <a:latin typeface="Arial Narrow" pitchFamily="34" charset="0"/>
              </a:rPr>
              <a:t>ER visits 12.2% &lt; budget in FEB;  8.1% &lt; budget YTD;  2.7% &lt; PY.</a:t>
            </a:r>
          </a:p>
          <a:p>
            <a:pPr marL="342900" indent="-342900" algn="just">
              <a:spcAft>
                <a:spcPts val="600"/>
              </a:spcAft>
              <a:buFont typeface="Arial" panose="020B0604020202020204" pitchFamily="34" charset="0"/>
              <a:buChar char="•"/>
            </a:pPr>
            <a:r>
              <a:rPr lang="en-US" sz="1900" dirty="0">
                <a:latin typeface="Arial Narrow" pitchFamily="34" charset="0"/>
              </a:rPr>
              <a:t>Physician </a:t>
            </a:r>
            <a:r>
              <a:rPr lang="en-US" sz="1900" dirty="0" err="1">
                <a:latin typeface="Arial Narrow" pitchFamily="34" charset="0"/>
              </a:rPr>
              <a:t>wRVU’s</a:t>
            </a:r>
            <a:r>
              <a:rPr lang="en-US" sz="1900" dirty="0">
                <a:latin typeface="Arial Narrow" pitchFamily="34" charset="0"/>
              </a:rPr>
              <a:t> 4.0% &gt; budget in FEB;  5.2% &gt; budget YTD;  10.7% &gt; PY.</a:t>
            </a:r>
          </a:p>
          <a:p>
            <a:pPr marL="342900" indent="-342900" algn="just">
              <a:spcAft>
                <a:spcPts val="600"/>
              </a:spcAft>
              <a:buFont typeface="Arial" panose="020B0604020202020204" pitchFamily="34" charset="0"/>
              <a:buChar char="•"/>
            </a:pPr>
            <a:endParaRPr lang="en-US" sz="1900" dirty="0">
              <a:latin typeface="Arial Narrow" pitchFamily="34" charset="0"/>
            </a:endParaRPr>
          </a:p>
        </p:txBody>
      </p:sp>
      <p:pic>
        <p:nvPicPr>
          <p:cNvPr id="4" name="Picture 3">
            <a:extLst>
              <a:ext uri="{FF2B5EF4-FFF2-40B4-BE49-F238E27FC236}">
                <a16:creationId xmlns:a16="http://schemas.microsoft.com/office/drawing/2014/main" id="{5FB097B1-6CB3-42CF-8A08-7FEF05FDAA38}"/>
              </a:ext>
            </a:extLst>
          </p:cNvPr>
          <p:cNvPicPr>
            <a:picLocks noChangeAspect="1"/>
          </p:cNvPicPr>
          <p:nvPr/>
        </p:nvPicPr>
        <p:blipFill>
          <a:blip r:embed="rId4"/>
          <a:stretch>
            <a:fillRect/>
          </a:stretch>
        </p:blipFill>
        <p:spPr>
          <a:xfrm>
            <a:off x="389207" y="3765332"/>
            <a:ext cx="8261498" cy="2417393"/>
          </a:xfrm>
          <a:prstGeom prst="rect">
            <a:avLst/>
          </a:prstGeom>
        </p:spPr>
      </p:pic>
    </p:spTree>
    <p:extLst>
      <p:ext uri="{BB962C8B-B14F-4D97-AF65-F5344CB8AC3E}">
        <p14:creationId xmlns:p14="http://schemas.microsoft.com/office/powerpoint/2010/main" val="1772732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February 2019 Financial Report</a:t>
              </a:r>
            </a:p>
            <a:p>
              <a:r>
                <a:rPr lang="en-US" b="1" dirty="0">
                  <a:solidFill>
                    <a:schemeClr val="bg1"/>
                  </a:solidFill>
                  <a:latin typeface="Arial" charset="0"/>
                  <a:ea typeface="Arial" charset="0"/>
                  <a:cs typeface="Arial" charset="0"/>
                </a:rPr>
                <a:t>Highlights</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4</a:t>
            </a:fld>
            <a:endParaRPr lang="en-US"/>
          </a:p>
        </p:txBody>
      </p:sp>
      <p:sp>
        <p:nvSpPr>
          <p:cNvPr id="10" name="TextBox 9">
            <a:extLst>
              <a:ext uri="{FF2B5EF4-FFF2-40B4-BE49-F238E27FC236}">
                <a16:creationId xmlns:a16="http://schemas.microsoft.com/office/drawing/2014/main" id="{91AFD998-C59F-4DFA-BDBD-874438758689}"/>
              </a:ext>
            </a:extLst>
          </p:cNvPr>
          <p:cNvSpPr txBox="1"/>
          <p:nvPr/>
        </p:nvSpPr>
        <p:spPr>
          <a:xfrm>
            <a:off x="425302" y="739951"/>
            <a:ext cx="8261498" cy="2231380"/>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en-US" sz="1900" dirty="0">
                <a:latin typeface="Arial Narrow" pitchFamily="34" charset="0"/>
              </a:rPr>
              <a:t>NPSR under budget by $1.9 million.  YTD still looking at $27-29 million annual shortfall.</a:t>
            </a:r>
          </a:p>
          <a:p>
            <a:pPr marL="342900" indent="-342900" algn="just">
              <a:spcAft>
                <a:spcPts val="600"/>
              </a:spcAft>
              <a:buFont typeface="Arial" panose="020B0604020202020204" pitchFamily="34" charset="0"/>
              <a:buChar char="•"/>
            </a:pPr>
            <a:r>
              <a:rPr lang="en-US" sz="1900" dirty="0">
                <a:latin typeface="Arial Narrow" pitchFamily="34" charset="0"/>
              </a:rPr>
              <a:t>Supplemental Revenue $0.9 million above budget.</a:t>
            </a:r>
          </a:p>
          <a:p>
            <a:pPr marL="342900" indent="-342900" algn="just">
              <a:spcAft>
                <a:spcPts val="600"/>
              </a:spcAft>
              <a:buFont typeface="Arial" panose="020B0604020202020204" pitchFamily="34" charset="0"/>
              <a:buChar char="•"/>
            </a:pPr>
            <a:r>
              <a:rPr lang="en-US" sz="1900" dirty="0">
                <a:latin typeface="Arial Narrow" pitchFamily="34" charset="0"/>
              </a:rPr>
              <a:t>Expenses over budget by $2.2 million.</a:t>
            </a:r>
          </a:p>
          <a:p>
            <a:pPr marL="342900" indent="-342900" algn="just">
              <a:spcAft>
                <a:spcPts val="600"/>
              </a:spcAft>
              <a:buFont typeface="Arial" panose="020B0604020202020204" pitchFamily="34" charset="0"/>
              <a:buChar char="•"/>
            </a:pPr>
            <a:r>
              <a:rPr lang="en-US" sz="1900" dirty="0">
                <a:latin typeface="Arial Narrow" pitchFamily="34" charset="0"/>
              </a:rPr>
              <a:t>Operating Income $3.2 million under budget in FEB.  </a:t>
            </a:r>
          </a:p>
          <a:p>
            <a:pPr marL="342900" indent="-342900" algn="just">
              <a:spcAft>
                <a:spcPts val="600"/>
              </a:spcAft>
              <a:buFont typeface="Arial" panose="020B0604020202020204" pitchFamily="34" charset="0"/>
              <a:buChar char="•"/>
            </a:pPr>
            <a:r>
              <a:rPr lang="en-US" sz="1900" dirty="0">
                <a:latin typeface="Arial Narrow" pitchFamily="34" charset="0"/>
              </a:rPr>
              <a:t>EBIDA under budget by 3.7% in FEB and 0.5% under budget YTD.</a:t>
            </a:r>
          </a:p>
          <a:p>
            <a:pPr marL="342900" indent="-342900" algn="just">
              <a:spcAft>
                <a:spcPts val="600"/>
              </a:spcAft>
              <a:buFont typeface="Arial" panose="020B0604020202020204" pitchFamily="34" charset="0"/>
              <a:buChar char="•"/>
            </a:pPr>
            <a:r>
              <a:rPr lang="en-US" sz="1900" dirty="0">
                <a:latin typeface="Arial Narrow" pitchFamily="34" charset="0"/>
              </a:rPr>
              <a:t>Net Income $5.4 million over budget YTD due to long term portion of Pension Expense.</a:t>
            </a:r>
          </a:p>
        </p:txBody>
      </p:sp>
      <p:pic>
        <p:nvPicPr>
          <p:cNvPr id="4" name="Picture 3">
            <a:extLst>
              <a:ext uri="{FF2B5EF4-FFF2-40B4-BE49-F238E27FC236}">
                <a16:creationId xmlns:a16="http://schemas.microsoft.com/office/drawing/2014/main" id="{547EAB3B-3177-4096-9168-85806CD7D1C9}"/>
              </a:ext>
            </a:extLst>
          </p:cNvPr>
          <p:cNvPicPr>
            <a:picLocks noChangeAspect="1"/>
          </p:cNvPicPr>
          <p:nvPr/>
        </p:nvPicPr>
        <p:blipFill>
          <a:blip r:embed="rId4"/>
          <a:stretch>
            <a:fillRect/>
          </a:stretch>
        </p:blipFill>
        <p:spPr>
          <a:xfrm>
            <a:off x="360324" y="3231889"/>
            <a:ext cx="8174076" cy="2944461"/>
          </a:xfrm>
          <a:prstGeom prst="rect">
            <a:avLst/>
          </a:prstGeom>
        </p:spPr>
      </p:pic>
    </p:spTree>
    <p:extLst>
      <p:ext uri="{BB962C8B-B14F-4D97-AF65-F5344CB8AC3E}">
        <p14:creationId xmlns:p14="http://schemas.microsoft.com/office/powerpoint/2010/main" val="704485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February 2019 Financial Report</a:t>
              </a:r>
            </a:p>
            <a:p>
              <a:r>
                <a:rPr lang="en-US" b="1" dirty="0">
                  <a:solidFill>
                    <a:schemeClr val="bg1"/>
                  </a:solidFill>
                  <a:latin typeface="Arial" charset="0"/>
                  <a:ea typeface="Arial" charset="0"/>
                  <a:cs typeface="Arial" charset="0"/>
                </a:rPr>
                <a:t>Revenue Highlights</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5</a:t>
            </a:fld>
            <a:endParaRPr lang="en-US"/>
          </a:p>
        </p:txBody>
      </p:sp>
      <p:sp>
        <p:nvSpPr>
          <p:cNvPr id="10" name="TextBox 9">
            <a:extLst>
              <a:ext uri="{FF2B5EF4-FFF2-40B4-BE49-F238E27FC236}">
                <a16:creationId xmlns:a16="http://schemas.microsoft.com/office/drawing/2014/main" id="{91AFD998-C59F-4DFA-BDBD-874438758689}"/>
              </a:ext>
            </a:extLst>
          </p:cNvPr>
          <p:cNvSpPr txBox="1"/>
          <p:nvPr/>
        </p:nvSpPr>
        <p:spPr>
          <a:xfrm>
            <a:off x="425302" y="657930"/>
            <a:ext cx="8261498" cy="1862048"/>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en-US" sz="1900" dirty="0">
                <a:latin typeface="Arial Narrow" pitchFamily="34" charset="0"/>
              </a:rPr>
              <a:t>Gross Patient Service Revenue &lt; budget in FEB.</a:t>
            </a:r>
          </a:p>
          <a:p>
            <a:pPr marL="342900" indent="-342900" algn="just">
              <a:spcAft>
                <a:spcPts val="600"/>
              </a:spcAft>
              <a:buFont typeface="Arial" panose="020B0604020202020204" pitchFamily="34" charset="0"/>
              <a:buChar char="•"/>
            </a:pPr>
            <a:r>
              <a:rPr lang="en-US" sz="1900" dirty="0">
                <a:latin typeface="Arial Narrow" pitchFamily="34" charset="0"/>
              </a:rPr>
              <a:t>NPSR 3.0% above prior year.</a:t>
            </a:r>
          </a:p>
          <a:p>
            <a:pPr marL="342900" indent="-342900" algn="just">
              <a:spcAft>
                <a:spcPts val="600"/>
              </a:spcAft>
              <a:buFont typeface="Arial" panose="020B0604020202020204" pitchFamily="34" charset="0"/>
              <a:buChar char="•"/>
            </a:pPr>
            <a:r>
              <a:rPr lang="en-US" sz="1900" dirty="0">
                <a:latin typeface="Arial Narrow" pitchFamily="34" charset="0"/>
              </a:rPr>
              <a:t>Supplemental revenue &gt; budget – mainly due to an adjustment in parcel tax revenue.</a:t>
            </a:r>
          </a:p>
          <a:p>
            <a:pPr marL="342900" indent="-342900" algn="just">
              <a:spcAft>
                <a:spcPts val="600"/>
              </a:spcAft>
              <a:buFont typeface="Arial" panose="020B0604020202020204" pitchFamily="34" charset="0"/>
              <a:buChar char="•"/>
            </a:pPr>
            <a:r>
              <a:rPr lang="en-US" sz="1900" dirty="0">
                <a:latin typeface="Arial Narrow" pitchFamily="34" charset="0"/>
              </a:rPr>
              <a:t>NPSR Collection % is 0.3% less than PY – mainly due to charge increase of 2.4%</a:t>
            </a:r>
          </a:p>
          <a:p>
            <a:pPr marL="342900" indent="-342900" algn="just">
              <a:spcAft>
                <a:spcPts val="600"/>
              </a:spcAft>
              <a:buFont typeface="Arial" panose="020B0604020202020204" pitchFamily="34" charset="0"/>
              <a:buChar char="•"/>
            </a:pPr>
            <a:endParaRPr lang="en-US" sz="1900" dirty="0">
              <a:latin typeface="Arial Narrow" pitchFamily="34" charset="0"/>
            </a:endParaRPr>
          </a:p>
        </p:txBody>
      </p:sp>
      <p:pic>
        <p:nvPicPr>
          <p:cNvPr id="3" name="Picture 2">
            <a:extLst>
              <a:ext uri="{FF2B5EF4-FFF2-40B4-BE49-F238E27FC236}">
                <a16:creationId xmlns:a16="http://schemas.microsoft.com/office/drawing/2014/main" id="{044A8B4F-F111-49C2-88FA-8ADE05352F51}"/>
              </a:ext>
            </a:extLst>
          </p:cNvPr>
          <p:cNvPicPr>
            <a:picLocks noChangeAspect="1"/>
          </p:cNvPicPr>
          <p:nvPr/>
        </p:nvPicPr>
        <p:blipFill>
          <a:blip r:embed="rId4"/>
          <a:stretch>
            <a:fillRect/>
          </a:stretch>
        </p:blipFill>
        <p:spPr>
          <a:xfrm>
            <a:off x="347188" y="2889310"/>
            <a:ext cx="8339612" cy="3359090"/>
          </a:xfrm>
          <a:prstGeom prst="rect">
            <a:avLst/>
          </a:prstGeom>
        </p:spPr>
      </p:pic>
    </p:spTree>
    <p:extLst>
      <p:ext uri="{BB962C8B-B14F-4D97-AF65-F5344CB8AC3E}">
        <p14:creationId xmlns:p14="http://schemas.microsoft.com/office/powerpoint/2010/main" val="4133653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February 2019 Financial Report</a:t>
              </a:r>
            </a:p>
            <a:p>
              <a:r>
                <a:rPr lang="en-US" b="1" dirty="0">
                  <a:solidFill>
                    <a:schemeClr val="bg1"/>
                  </a:solidFill>
                  <a:latin typeface="Arial" charset="0"/>
                  <a:ea typeface="Arial" charset="0"/>
                  <a:cs typeface="Arial" charset="0"/>
                </a:rPr>
                <a:t>Expense Highlights</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6</a:t>
            </a:fld>
            <a:endParaRPr lang="en-US"/>
          </a:p>
        </p:txBody>
      </p:sp>
      <p:sp>
        <p:nvSpPr>
          <p:cNvPr id="10" name="TextBox 9">
            <a:extLst>
              <a:ext uri="{FF2B5EF4-FFF2-40B4-BE49-F238E27FC236}">
                <a16:creationId xmlns:a16="http://schemas.microsoft.com/office/drawing/2014/main" id="{91AFD998-C59F-4DFA-BDBD-874438758689}"/>
              </a:ext>
            </a:extLst>
          </p:cNvPr>
          <p:cNvSpPr txBox="1"/>
          <p:nvPr/>
        </p:nvSpPr>
        <p:spPr>
          <a:xfrm>
            <a:off x="304800" y="739951"/>
            <a:ext cx="8458200" cy="1862048"/>
          </a:xfrm>
          <a:prstGeom prst="rect">
            <a:avLst/>
          </a:prstGeom>
          <a:noFill/>
        </p:spPr>
        <p:txBody>
          <a:bodyPr wrap="square" rtlCol="0">
            <a:spAutoFit/>
          </a:bodyPr>
          <a:lstStyle/>
          <a:p>
            <a:pPr marL="342900" indent="-342900" algn="just">
              <a:spcAft>
                <a:spcPts val="600"/>
              </a:spcAft>
              <a:buFont typeface="Arial" panose="020B0604020202020204" pitchFamily="34" charset="0"/>
              <a:buChar char="•"/>
            </a:pPr>
            <a:r>
              <a:rPr lang="en-US" sz="1900" dirty="0">
                <a:latin typeface="Arial Narrow" pitchFamily="34" charset="0"/>
              </a:rPr>
              <a:t>FTEs &lt; budget by 205 FTEs or 4.6% in FEB and YTD 208 FTEs under or 4.7%.</a:t>
            </a:r>
          </a:p>
          <a:p>
            <a:pPr marL="342900" indent="-342900" algn="just">
              <a:spcAft>
                <a:spcPts val="600"/>
              </a:spcAft>
              <a:buFont typeface="Arial" panose="020B0604020202020204" pitchFamily="34" charset="0"/>
              <a:buChar char="•"/>
            </a:pPr>
            <a:r>
              <a:rPr lang="en-US" sz="1900" dirty="0">
                <a:latin typeface="Arial Narrow" pitchFamily="34" charset="0"/>
              </a:rPr>
              <a:t>Labor expense, excluding benefits, were at budget in FEB and $11 million &gt; YTD</a:t>
            </a:r>
          </a:p>
          <a:p>
            <a:pPr marL="342900" indent="-342900" algn="just">
              <a:spcAft>
                <a:spcPts val="600"/>
              </a:spcAft>
              <a:buFont typeface="Arial" panose="020B0604020202020204" pitchFamily="34" charset="0"/>
              <a:buChar char="•"/>
            </a:pPr>
            <a:r>
              <a:rPr lang="en-US" sz="1900" dirty="0">
                <a:latin typeface="Arial Narrow" pitchFamily="34" charset="0"/>
              </a:rPr>
              <a:t>FTE per Adj Occ Bed &lt; budget in FEB, YTD, and prior year.</a:t>
            </a:r>
          </a:p>
          <a:p>
            <a:pPr marL="342900" indent="-342900" algn="just">
              <a:spcAft>
                <a:spcPts val="600"/>
              </a:spcAft>
              <a:buFont typeface="Arial" panose="020B0604020202020204" pitchFamily="34" charset="0"/>
              <a:buChar char="•"/>
            </a:pPr>
            <a:r>
              <a:rPr lang="en-US" sz="1900" dirty="0">
                <a:latin typeface="Arial Narrow" pitchFamily="34" charset="0"/>
              </a:rPr>
              <a:t>Worked Hours per APD &lt; budget by 1.7% in FEB and under budget YTD and PY</a:t>
            </a:r>
          </a:p>
          <a:p>
            <a:pPr marL="342900" indent="-342900" algn="just">
              <a:spcAft>
                <a:spcPts val="600"/>
              </a:spcAft>
              <a:buFont typeface="Arial" panose="020B0604020202020204" pitchFamily="34" charset="0"/>
              <a:buChar char="•"/>
            </a:pPr>
            <a:r>
              <a:rPr lang="en-US" sz="1900" dirty="0">
                <a:latin typeface="Arial Narrow" pitchFamily="34" charset="0"/>
              </a:rPr>
              <a:t>YTD Operating Expense 2.2% &lt; budget and 1.2% &gt; prior year.</a:t>
            </a:r>
          </a:p>
        </p:txBody>
      </p:sp>
      <p:pic>
        <p:nvPicPr>
          <p:cNvPr id="3" name="Picture 2">
            <a:extLst>
              <a:ext uri="{FF2B5EF4-FFF2-40B4-BE49-F238E27FC236}">
                <a16:creationId xmlns:a16="http://schemas.microsoft.com/office/drawing/2014/main" id="{FA0470F8-83AC-4571-9640-5F63B94BD7D9}"/>
              </a:ext>
            </a:extLst>
          </p:cNvPr>
          <p:cNvPicPr>
            <a:picLocks noChangeAspect="1"/>
          </p:cNvPicPr>
          <p:nvPr/>
        </p:nvPicPr>
        <p:blipFill>
          <a:blip r:embed="rId4"/>
          <a:stretch>
            <a:fillRect/>
          </a:stretch>
        </p:blipFill>
        <p:spPr>
          <a:xfrm>
            <a:off x="342506" y="2819401"/>
            <a:ext cx="8426463" cy="3195608"/>
          </a:xfrm>
          <a:prstGeom prst="rect">
            <a:avLst/>
          </a:prstGeom>
        </p:spPr>
      </p:pic>
    </p:spTree>
    <p:extLst>
      <p:ext uri="{BB962C8B-B14F-4D97-AF65-F5344CB8AC3E}">
        <p14:creationId xmlns:p14="http://schemas.microsoft.com/office/powerpoint/2010/main" val="835101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February 2019 Financial Report</a:t>
              </a:r>
            </a:p>
            <a:p>
              <a:r>
                <a:rPr lang="en-US" b="1" dirty="0">
                  <a:solidFill>
                    <a:schemeClr val="bg1"/>
                  </a:solidFill>
                  <a:latin typeface="Arial" charset="0"/>
                  <a:ea typeface="Arial" charset="0"/>
                  <a:cs typeface="Arial" charset="0"/>
                </a:rPr>
                <a:t>Balance Sheet and Line of Credit</a:t>
              </a:r>
              <a:endParaRPr lang="en-US" b="1" dirty="0">
                <a:latin typeface="Arial" charset="0"/>
                <a:ea typeface="Arial" charset="0"/>
                <a:cs typeface="Arial" charset="0"/>
              </a:endParaRP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7</a:t>
            </a:fld>
            <a:endParaRPr lang="en-US"/>
          </a:p>
        </p:txBody>
      </p:sp>
      <p:sp>
        <p:nvSpPr>
          <p:cNvPr id="3" name="TextBox 2"/>
          <p:cNvSpPr txBox="1"/>
          <p:nvPr/>
        </p:nvSpPr>
        <p:spPr>
          <a:xfrm>
            <a:off x="381000" y="918122"/>
            <a:ext cx="8041815" cy="384721"/>
          </a:xfrm>
          <a:prstGeom prst="rect">
            <a:avLst/>
          </a:prstGeom>
          <a:noFill/>
        </p:spPr>
        <p:txBody>
          <a:bodyPr wrap="square" rtlCol="0">
            <a:spAutoFit/>
          </a:bodyPr>
          <a:lstStyle/>
          <a:p>
            <a:r>
              <a:rPr lang="en-US" sz="1900" dirty="0">
                <a:latin typeface="Arial Narrow" pitchFamily="34" charset="0"/>
              </a:rPr>
              <a:t>Below are the key Balance Sheet metrics and the forecast for the Line of Credit.  </a:t>
            </a:r>
          </a:p>
        </p:txBody>
      </p:sp>
      <p:pic>
        <p:nvPicPr>
          <p:cNvPr id="6" name="Picture 5">
            <a:extLst>
              <a:ext uri="{FF2B5EF4-FFF2-40B4-BE49-F238E27FC236}">
                <a16:creationId xmlns:a16="http://schemas.microsoft.com/office/drawing/2014/main" id="{3D92E24C-2299-4603-9F26-D5512EB7F973}"/>
              </a:ext>
            </a:extLst>
          </p:cNvPr>
          <p:cNvPicPr>
            <a:picLocks noChangeAspect="1"/>
          </p:cNvPicPr>
          <p:nvPr/>
        </p:nvPicPr>
        <p:blipFill>
          <a:blip r:embed="rId4"/>
          <a:stretch>
            <a:fillRect/>
          </a:stretch>
        </p:blipFill>
        <p:spPr>
          <a:xfrm>
            <a:off x="587424" y="1434178"/>
            <a:ext cx="7489776" cy="1333432"/>
          </a:xfrm>
          <a:prstGeom prst="rect">
            <a:avLst/>
          </a:prstGeom>
        </p:spPr>
      </p:pic>
      <p:graphicFrame>
        <p:nvGraphicFramePr>
          <p:cNvPr id="12" name="Chart 11">
            <a:extLst>
              <a:ext uri="{FF2B5EF4-FFF2-40B4-BE49-F238E27FC236}">
                <a16:creationId xmlns:a16="http://schemas.microsoft.com/office/drawing/2014/main" id="{00000000-0008-0000-0000-000008000000}"/>
              </a:ext>
            </a:extLst>
          </p:cNvPr>
          <p:cNvGraphicFramePr>
            <a:graphicFrameLocks/>
          </p:cNvGraphicFramePr>
          <p:nvPr>
            <p:extLst>
              <p:ext uri="{D42A27DB-BD31-4B8C-83A1-F6EECF244321}">
                <p14:modId xmlns:p14="http://schemas.microsoft.com/office/powerpoint/2010/main" val="3498195590"/>
              </p:ext>
            </p:extLst>
          </p:nvPr>
        </p:nvGraphicFramePr>
        <p:xfrm>
          <a:off x="1674037" y="2870730"/>
          <a:ext cx="5564963" cy="361168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316693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February 2019 Financial Report</a:t>
              </a:r>
            </a:p>
            <a:p>
              <a:r>
                <a:rPr lang="en-US" b="1" dirty="0">
                  <a:solidFill>
                    <a:schemeClr val="bg1"/>
                  </a:solidFill>
                  <a:latin typeface="Arial" charset="0"/>
                  <a:ea typeface="Arial" charset="0"/>
                  <a:cs typeface="Arial" charset="0"/>
                </a:rPr>
                <a:t>Reserves</a:t>
              </a: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8</a:t>
            </a:fld>
            <a:endParaRPr lang="en-US"/>
          </a:p>
        </p:txBody>
      </p:sp>
      <p:pic>
        <p:nvPicPr>
          <p:cNvPr id="3" name="Picture 2">
            <a:extLst>
              <a:ext uri="{FF2B5EF4-FFF2-40B4-BE49-F238E27FC236}">
                <a16:creationId xmlns:a16="http://schemas.microsoft.com/office/drawing/2014/main" id="{8BBBD59F-53A3-4D3C-8C3E-FAE6D8B31982}"/>
              </a:ext>
            </a:extLst>
          </p:cNvPr>
          <p:cNvPicPr>
            <a:picLocks noChangeAspect="1"/>
          </p:cNvPicPr>
          <p:nvPr/>
        </p:nvPicPr>
        <p:blipFill>
          <a:blip r:embed="rId4"/>
          <a:stretch>
            <a:fillRect/>
          </a:stretch>
        </p:blipFill>
        <p:spPr>
          <a:xfrm>
            <a:off x="2057400" y="838201"/>
            <a:ext cx="4831848" cy="5402248"/>
          </a:xfrm>
          <a:prstGeom prst="rect">
            <a:avLst/>
          </a:prstGeom>
        </p:spPr>
      </p:pic>
    </p:spTree>
    <p:extLst>
      <p:ext uri="{BB962C8B-B14F-4D97-AF65-F5344CB8AC3E}">
        <p14:creationId xmlns:p14="http://schemas.microsoft.com/office/powerpoint/2010/main" val="3776484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id="{F2E2956C-6380-435A-AA20-1A17B338C593}"/>
              </a:ext>
            </a:extLst>
          </p:cNvPr>
          <p:cNvGrpSpPr/>
          <p:nvPr/>
        </p:nvGrpSpPr>
        <p:grpSpPr>
          <a:xfrm>
            <a:off x="0" y="0"/>
            <a:ext cx="9144000" cy="685800"/>
            <a:chOff x="0" y="3099357"/>
            <a:chExt cx="9144000" cy="685800"/>
          </a:xfrm>
        </p:grpSpPr>
        <p:sp>
          <p:nvSpPr>
            <p:cNvPr id="26" name="Rectangle 25">
              <a:extLst>
                <a:ext uri="{FF2B5EF4-FFF2-40B4-BE49-F238E27FC236}">
                  <a16:creationId xmlns:a16="http://schemas.microsoft.com/office/drawing/2014/main" id="{F03A24FC-6309-4709-BA66-2E8D5A8CC051}"/>
                </a:ext>
              </a:extLst>
            </p:cNvPr>
            <p:cNvSpPr/>
            <p:nvPr/>
          </p:nvSpPr>
          <p:spPr>
            <a:xfrm>
              <a:off x="0" y="3099357"/>
              <a:ext cx="9144000" cy="685800"/>
            </a:xfrm>
            <a:prstGeom prst="rect">
              <a:avLst/>
            </a:prstGeom>
            <a:solidFill>
              <a:srgbClr val="006CA7">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345281"/>
              <a:endParaRPr lang="en-US" sz="1500" dirty="0">
                <a:latin typeface="Gotham Medium" charset="0"/>
                <a:ea typeface="Gotham Medium" charset="0"/>
                <a:cs typeface="Gotham Medium" charset="0"/>
              </a:endParaRPr>
            </a:p>
          </p:txBody>
        </p:sp>
        <p:cxnSp>
          <p:nvCxnSpPr>
            <p:cNvPr id="27" name="Straight Connector 26">
              <a:extLst>
                <a:ext uri="{FF2B5EF4-FFF2-40B4-BE49-F238E27FC236}">
                  <a16:creationId xmlns:a16="http://schemas.microsoft.com/office/drawing/2014/main" id="{28CFB9D0-0E39-41B8-875E-89A5866739FF}"/>
                </a:ext>
              </a:extLst>
            </p:cNvPr>
            <p:cNvCxnSpPr/>
            <p:nvPr/>
          </p:nvCxnSpPr>
          <p:spPr>
            <a:xfrm>
              <a:off x="3061636" y="3222450"/>
              <a:ext cx="0" cy="439615"/>
            </a:xfrm>
            <a:prstGeom prst="line">
              <a:avLst/>
            </a:prstGeom>
            <a:ln w="254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DAD22FD0-A608-4170-A6C5-6A6B5445EAC3}"/>
                </a:ext>
              </a:extLst>
            </p:cNvPr>
            <p:cNvSpPr txBox="1"/>
            <p:nvPr/>
          </p:nvSpPr>
          <p:spPr>
            <a:xfrm>
              <a:off x="3291565" y="3099357"/>
              <a:ext cx="5663416" cy="646331"/>
            </a:xfrm>
            <a:prstGeom prst="rect">
              <a:avLst/>
            </a:prstGeom>
            <a:noFill/>
          </p:spPr>
          <p:txBody>
            <a:bodyPr wrap="square" rtlCol="0">
              <a:spAutoFit/>
            </a:bodyPr>
            <a:lstStyle/>
            <a:p>
              <a:r>
                <a:rPr lang="en-US" b="1" dirty="0">
                  <a:solidFill>
                    <a:schemeClr val="bg1"/>
                  </a:solidFill>
                  <a:latin typeface="Arial" charset="0"/>
                  <a:ea typeface="Arial" charset="0"/>
                  <a:cs typeface="Arial" charset="0"/>
                </a:rPr>
                <a:t>February 2019 Financial Report</a:t>
              </a:r>
            </a:p>
            <a:p>
              <a:r>
                <a:rPr lang="en-US" b="1" dirty="0">
                  <a:solidFill>
                    <a:schemeClr val="bg1"/>
                  </a:solidFill>
                  <a:latin typeface="Arial" charset="0"/>
                  <a:ea typeface="Arial" charset="0"/>
                  <a:cs typeface="Arial" charset="0"/>
                </a:rPr>
                <a:t>Cash Collections</a:t>
              </a:r>
            </a:p>
          </p:txBody>
        </p:sp>
        <p:pic>
          <p:nvPicPr>
            <p:cNvPr id="29" name="Picture 28">
              <a:extLst>
                <a:ext uri="{FF2B5EF4-FFF2-40B4-BE49-F238E27FC236}">
                  <a16:creationId xmlns:a16="http://schemas.microsoft.com/office/drawing/2014/main" id="{CEDD7E8D-E794-4E67-9E1B-90B47FD39B3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87424" y="3276600"/>
              <a:ext cx="2033244" cy="355764"/>
            </a:xfrm>
            <a:prstGeom prst="rect">
              <a:avLst/>
            </a:prstGeom>
          </p:spPr>
        </p:pic>
      </p:grpSp>
      <p:sp>
        <p:nvSpPr>
          <p:cNvPr id="2" name="Slide Number Placeholder 1"/>
          <p:cNvSpPr>
            <a:spLocks noGrp="1"/>
          </p:cNvSpPr>
          <p:nvPr>
            <p:ph type="sldNum" sz="quarter" idx="12"/>
          </p:nvPr>
        </p:nvSpPr>
        <p:spPr/>
        <p:txBody>
          <a:bodyPr/>
          <a:lstStyle/>
          <a:p>
            <a:fld id="{4CFADB4A-6FA2-46F0-966D-44FD877818BE}" type="slidenum">
              <a:rPr lang="en-US" smtClean="0"/>
              <a:pPr/>
              <a:t>9</a:t>
            </a:fld>
            <a:endParaRPr lang="en-US"/>
          </a:p>
        </p:txBody>
      </p:sp>
      <p:pic>
        <p:nvPicPr>
          <p:cNvPr id="4" name="Picture 3">
            <a:extLst>
              <a:ext uri="{FF2B5EF4-FFF2-40B4-BE49-F238E27FC236}">
                <a16:creationId xmlns:a16="http://schemas.microsoft.com/office/drawing/2014/main" id="{63B9B00B-5C13-4DA5-BEBE-5C3458E6E6D1}"/>
              </a:ext>
            </a:extLst>
          </p:cNvPr>
          <p:cNvPicPr>
            <a:picLocks noChangeAspect="1"/>
          </p:cNvPicPr>
          <p:nvPr/>
        </p:nvPicPr>
        <p:blipFill>
          <a:blip r:embed="rId4"/>
          <a:stretch>
            <a:fillRect/>
          </a:stretch>
        </p:blipFill>
        <p:spPr>
          <a:xfrm>
            <a:off x="457200" y="1155243"/>
            <a:ext cx="8085724" cy="3797757"/>
          </a:xfrm>
          <a:prstGeom prst="rect">
            <a:avLst/>
          </a:prstGeom>
        </p:spPr>
      </p:pic>
    </p:spTree>
    <p:extLst>
      <p:ext uri="{BB962C8B-B14F-4D97-AF65-F5344CB8AC3E}">
        <p14:creationId xmlns:p14="http://schemas.microsoft.com/office/powerpoint/2010/main" val="285563811"/>
      </p:ext>
    </p:extLst>
  </p:cSld>
  <p:clrMapOvr>
    <a:masterClrMapping/>
  </p:clrMapOvr>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26946</TotalTime>
  <Words>2393</Words>
  <Application>Microsoft Office PowerPoint</Application>
  <PresentationFormat>On-screen Show (4:3)</PresentationFormat>
  <Paragraphs>184</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Narrow</vt:lpstr>
      <vt:lpstr>Calibri</vt:lpstr>
      <vt:lpstr>Gotham Medium</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Alameda County Medical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Jojola Gonsalves, Ronna</cp:lastModifiedBy>
  <cp:revision>1300</cp:revision>
  <cp:lastPrinted>2018-09-13T14:35:25Z</cp:lastPrinted>
  <dcterms:created xsi:type="dcterms:W3CDTF">2013-07-18T17:43:46Z</dcterms:created>
  <dcterms:modified xsi:type="dcterms:W3CDTF">2019-04-12T18:08:24Z</dcterms:modified>
</cp:coreProperties>
</file>