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59" r:id="rId8"/>
    <p:sldId id="260" r:id="rId9"/>
    <p:sldId id="261" r:id="rId10"/>
    <p:sldId id="262" r:id="rId11"/>
    <p:sldId id="270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6"/>
    <p:restoredTop sz="94690"/>
  </p:normalViewPr>
  <p:slideViewPr>
    <p:cSldViewPr snapToGrid="0" snapToObjects="1">
      <p:cViewPr varScale="1">
        <p:scale>
          <a:sx n="122" d="100"/>
          <a:sy n="122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7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7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8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9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2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502B-7C4F-9F4F-BFA5-94C3AB853D7F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661F-E8F8-EE42-9B84-C06017F4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914" y="490992"/>
            <a:ext cx="9144000" cy="2387600"/>
          </a:xfrm>
        </p:spPr>
        <p:txBody>
          <a:bodyPr/>
          <a:lstStyle/>
          <a:p>
            <a:r>
              <a:rPr lang="en-US" dirty="0"/>
              <a:t>Burnout as a Quality Metric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 </a:t>
            </a:r>
            <a:r>
              <a:rPr lang="en-US" dirty="0" err="1"/>
              <a:t>Hern</a:t>
            </a:r>
            <a:r>
              <a:rPr lang="en-US" dirty="0"/>
              <a:t>, MD</a:t>
            </a:r>
          </a:p>
          <a:p>
            <a:r>
              <a:rPr lang="en-US" dirty="0"/>
              <a:t>Chair, Wellness Task Force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968" y="2743199"/>
            <a:ext cx="3883429" cy="375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38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4" y="870158"/>
            <a:ext cx="9144000" cy="510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24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550" y="1778823"/>
            <a:ext cx="9740900" cy="2743200"/>
          </a:xfrm>
        </p:spPr>
      </p:pic>
    </p:spTree>
    <p:extLst>
      <p:ext uri="{BB962C8B-B14F-4D97-AF65-F5344CB8AC3E}">
        <p14:creationId xmlns:p14="http://schemas.microsoft.com/office/powerpoint/2010/main" val="502897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Strategies to Prevent Burnout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 Awareness and mindfulness training</a:t>
            </a:r>
          </a:p>
          <a:p>
            <a:r>
              <a:rPr lang="en-US" dirty="0"/>
              <a:t>Work-life Balance</a:t>
            </a:r>
          </a:p>
          <a:p>
            <a:r>
              <a:rPr lang="en-US" dirty="0"/>
              <a:t>Exercise</a:t>
            </a:r>
          </a:p>
          <a:p>
            <a:r>
              <a:rPr lang="en-US" dirty="0"/>
              <a:t>Hobbies/Philanthropy</a:t>
            </a:r>
          </a:p>
        </p:txBody>
      </p:sp>
    </p:spTree>
    <p:extLst>
      <p:ext uri="{BB962C8B-B14F-4D97-AF65-F5344CB8AC3E}">
        <p14:creationId xmlns:p14="http://schemas.microsoft.com/office/powerpoint/2010/main" val="757525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Strategies to Prevent Burnout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Physician Wellness Committee     </a:t>
            </a:r>
          </a:p>
          <a:p>
            <a:pPr lvl="1"/>
            <a:r>
              <a:rPr lang="en-US" dirty="0"/>
              <a:t>Value, track and support </a:t>
            </a:r>
          </a:p>
          <a:p>
            <a:r>
              <a:rPr lang="en-US" dirty="0"/>
              <a:t>CME on burnout</a:t>
            </a:r>
          </a:p>
          <a:p>
            <a:r>
              <a:rPr lang="en-US" dirty="0"/>
              <a:t>Physician support groups</a:t>
            </a:r>
          </a:p>
          <a:p>
            <a:r>
              <a:rPr lang="en-US" dirty="0"/>
              <a:t>Leadership skills training</a:t>
            </a:r>
          </a:p>
          <a:p>
            <a:r>
              <a:rPr lang="en-US" dirty="0"/>
              <a:t>Flexibility in work hours</a:t>
            </a:r>
          </a:p>
          <a:p>
            <a:r>
              <a:rPr lang="en-US" dirty="0"/>
              <a:t>Programs to support burned out physicians</a:t>
            </a:r>
          </a:p>
        </p:txBody>
      </p:sp>
    </p:spTree>
    <p:extLst>
      <p:ext uri="{BB962C8B-B14F-4D97-AF65-F5344CB8AC3E}">
        <p14:creationId xmlns:p14="http://schemas.microsoft.com/office/powerpoint/2010/main" val="176236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999743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should YOU care?</a:t>
            </a:r>
            <a:r>
              <a:rPr lang="en-US" dirty="0"/>
              <a:t> Because as the Board of Trustees you need to realize that more than  ½ of your STAFF is burned out!</a:t>
            </a:r>
            <a:br>
              <a:rPr lang="en-US" dirty="0"/>
            </a:br>
            <a:endParaRPr lang="en-US" dirty="0"/>
          </a:p>
          <a:p>
            <a:r>
              <a:rPr lang="en-US" dirty="0"/>
              <a:t>More likely to quit</a:t>
            </a:r>
          </a:p>
          <a:p>
            <a:pPr lvl="1"/>
            <a:r>
              <a:rPr lang="en-US" dirty="0"/>
              <a:t>Cost of replacement 2-3X MD Salary</a:t>
            </a:r>
          </a:p>
          <a:p>
            <a:r>
              <a:rPr lang="en-US" dirty="0"/>
              <a:t>More prone to alcohol abuse and dependence</a:t>
            </a:r>
          </a:p>
          <a:p>
            <a:r>
              <a:rPr lang="en-US" dirty="0"/>
              <a:t>More likely to commit suicide</a:t>
            </a:r>
          </a:p>
          <a:p>
            <a:pPr lvl="2"/>
            <a:r>
              <a:rPr lang="en-US" sz="2400" dirty="0"/>
              <a:t>Male doctors: </a:t>
            </a:r>
            <a:r>
              <a:rPr lang="en-US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higher </a:t>
            </a:r>
          </a:p>
          <a:p>
            <a:pPr lvl="2"/>
            <a:r>
              <a:rPr lang="en-US" sz="2400" dirty="0"/>
              <a:t>Females: </a:t>
            </a:r>
            <a:r>
              <a:rPr lang="en-US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130% higher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9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mistakes and malpractice</a:t>
            </a:r>
          </a:p>
          <a:p>
            <a:pPr lvl="1"/>
            <a:r>
              <a:rPr lang="en-US" dirty="0"/>
              <a:t>Quality Indicators</a:t>
            </a:r>
          </a:p>
          <a:p>
            <a:r>
              <a:rPr lang="en-US" dirty="0"/>
              <a:t>Unprofessional conduct</a:t>
            </a:r>
          </a:p>
          <a:p>
            <a:pPr lvl="1"/>
            <a:r>
              <a:rPr lang="en-US" dirty="0"/>
              <a:t>Behavior Investigations </a:t>
            </a:r>
          </a:p>
          <a:p>
            <a:r>
              <a:rPr lang="en-US" dirty="0"/>
              <a:t>Treat patients as objects (depersonalization)</a:t>
            </a:r>
          </a:p>
          <a:p>
            <a:pPr lvl="1"/>
            <a:r>
              <a:rPr lang="en-US" dirty="0"/>
              <a:t>Poor Star Scores, Press </a:t>
            </a:r>
            <a:r>
              <a:rPr lang="en-US" dirty="0" err="1"/>
              <a:t>Ganey</a:t>
            </a:r>
            <a:r>
              <a:rPr lang="en-US" dirty="0"/>
              <a:t> Scores</a:t>
            </a:r>
          </a:p>
          <a:p>
            <a:r>
              <a:rPr lang="en-US" dirty="0"/>
              <a:t>Poor patient compliance and satisfaction</a:t>
            </a:r>
          </a:p>
          <a:p>
            <a:pPr lvl="1"/>
            <a:r>
              <a:rPr lang="en-US" dirty="0"/>
              <a:t>Poor Health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5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152" y="5091361"/>
            <a:ext cx="10515600" cy="1325563"/>
          </a:xfrm>
        </p:spPr>
        <p:txBody>
          <a:bodyPr/>
          <a:lstStyle/>
          <a:p>
            <a:r>
              <a:rPr lang="en-US" dirty="0"/>
              <a:t>Depressed Residents make 6x the number of medication errors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65" y="641525"/>
            <a:ext cx="10515600" cy="3238209"/>
          </a:xfrm>
        </p:spPr>
      </p:pic>
    </p:spTree>
    <p:extLst>
      <p:ext uri="{BB962C8B-B14F-4D97-AF65-F5344CB8AC3E}">
        <p14:creationId xmlns:p14="http://schemas.microsoft.com/office/powerpoint/2010/main" val="137487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026" y="4871024"/>
            <a:ext cx="10515600" cy="1325563"/>
          </a:xfrm>
        </p:spPr>
        <p:txBody>
          <a:bodyPr/>
          <a:lstStyle/>
          <a:p>
            <a:r>
              <a:rPr lang="en-US" dirty="0"/>
              <a:t>Major surgical errors strongly related to degree of Burnout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46942"/>
            <a:ext cx="10515600" cy="2546006"/>
          </a:xfrm>
        </p:spPr>
      </p:pic>
    </p:spTree>
    <p:extLst>
      <p:ext uri="{BB962C8B-B14F-4D97-AF65-F5344CB8AC3E}">
        <p14:creationId xmlns:p14="http://schemas.microsoft.com/office/powerpoint/2010/main" val="127887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437" y="5141043"/>
            <a:ext cx="10515600" cy="1325563"/>
          </a:xfrm>
        </p:spPr>
        <p:txBody>
          <a:bodyPr/>
          <a:lstStyle/>
          <a:p>
            <a:r>
              <a:rPr lang="en-US"/>
              <a:t>Increased Fatigue </a:t>
            </a:r>
            <a:r>
              <a:rPr lang="en-US" dirty="0"/>
              <a:t>and Distress correlate with higher rates </a:t>
            </a:r>
            <a:r>
              <a:rPr lang="en-US"/>
              <a:t>of Errors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63" y="105557"/>
            <a:ext cx="10515600" cy="3605063"/>
          </a:xfrm>
        </p:spPr>
      </p:pic>
    </p:spTree>
    <p:extLst>
      <p:ext uri="{BB962C8B-B14F-4D97-AF65-F5344CB8AC3E}">
        <p14:creationId xmlns:p14="http://schemas.microsoft.com/office/powerpoint/2010/main" val="43616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Reduced work effort</a:t>
            </a:r>
          </a:p>
          <a:p>
            <a:pPr lvl="1"/>
            <a:r>
              <a:rPr lang="en-US" dirty="0"/>
              <a:t>Mayo Study</a:t>
            </a:r>
          </a:p>
          <a:p>
            <a:r>
              <a:rPr lang="en-US" dirty="0"/>
              <a:t>Suicides: 400 a year nationwide (2 medical school classes)</a:t>
            </a:r>
          </a:p>
          <a:p>
            <a:r>
              <a:rPr lang="en-US" dirty="0"/>
              <a:t>Early Retirement 47%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3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" t="4008"/>
          <a:stretch/>
        </p:blipFill>
        <p:spPr bwMode="auto">
          <a:xfrm>
            <a:off x="1240973" y="576943"/>
            <a:ext cx="8991546" cy="494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628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Burnout vs.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recover in time off</a:t>
            </a:r>
          </a:p>
          <a:p>
            <a:r>
              <a:rPr lang="en-US" dirty="0"/>
              <a:t>Leads to:</a:t>
            </a:r>
          </a:p>
          <a:p>
            <a:pPr lvl="1"/>
            <a:r>
              <a:rPr lang="en-US" dirty="0"/>
              <a:t>Exhaustion</a:t>
            </a:r>
          </a:p>
          <a:p>
            <a:pPr lvl="1"/>
            <a:r>
              <a:rPr lang="en-US" dirty="0"/>
              <a:t>Depersonalization</a:t>
            </a:r>
          </a:p>
          <a:p>
            <a:pPr lvl="1"/>
            <a:r>
              <a:rPr lang="en-US" dirty="0"/>
              <a:t>Devaluation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9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187</Words>
  <Application>Microsoft Office PowerPoint</Application>
  <PresentationFormat>Widescreen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Burnout as a Quality Metric</vt:lpstr>
      <vt:lpstr>PowerPoint Presentation</vt:lpstr>
      <vt:lpstr>PowerPoint Presentation</vt:lpstr>
      <vt:lpstr>Depressed Residents make 6x the number of medication errors</vt:lpstr>
      <vt:lpstr>Major surgical errors strongly related to degree of Burnout</vt:lpstr>
      <vt:lpstr>Increased Fatigue and Distress correlate with higher rates of Errors</vt:lpstr>
      <vt:lpstr>Workforce</vt:lpstr>
      <vt:lpstr>PowerPoint Presentation</vt:lpstr>
      <vt:lpstr>Burnout vs. Stress</vt:lpstr>
      <vt:lpstr>PowerPoint Presentation</vt:lpstr>
      <vt:lpstr>PowerPoint Presentation</vt:lpstr>
      <vt:lpstr>Personal Strategies to Prevent Burnout</vt:lpstr>
      <vt:lpstr>Organizational Strategies to Prevent Burnout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Burnout as a Quality Metric</dc:title>
  <dc:creator>Herbert Hern</dc:creator>
  <cp:lastModifiedBy>Jojola Gonsalves, Ronna</cp:lastModifiedBy>
  <cp:revision>3</cp:revision>
  <dcterms:created xsi:type="dcterms:W3CDTF">2019-02-22T19:12:18Z</dcterms:created>
  <dcterms:modified xsi:type="dcterms:W3CDTF">2019-03-12T22:11:45Z</dcterms:modified>
</cp:coreProperties>
</file>