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857" r:id="rId2"/>
    <p:sldId id="859" r:id="rId3"/>
    <p:sldId id="873" r:id="rId4"/>
    <p:sldId id="900" r:id="rId5"/>
    <p:sldId id="894" r:id="rId6"/>
    <p:sldId id="897" r:id="rId7"/>
    <p:sldId id="868" r:id="rId8"/>
    <p:sldId id="902" r:id="rId9"/>
    <p:sldId id="901" r:id="rId10"/>
    <p:sldId id="903" r:id="rId11"/>
    <p:sldId id="905" r:id="rId12"/>
    <p:sldId id="906" r:id="rId13"/>
    <p:sldId id="910" r:id="rId14"/>
    <p:sldId id="911" r:id="rId15"/>
    <p:sldId id="909" r:id="rId16"/>
    <p:sldId id="908" r:id="rId17"/>
    <p:sldId id="913" r:id="rId18"/>
    <p:sldId id="914"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ir Y. Panchal" initials="SYP" lastIdx="1" clrIdx="0"/>
  <p:cmAuthor id="1" name="Finley, Delvecchio" initials="FD" lastIdx="7" clrIdx="1">
    <p:extLst>
      <p:ext uri="{19B8F6BF-5375-455C-9EA6-DF929625EA0E}">
        <p15:presenceInfo xmlns:p15="http://schemas.microsoft.com/office/powerpoint/2012/main" userId="S-1-5-21-250615845-1865614301-1042822891-103701" providerId="AD"/>
      </p:ext>
    </p:extLst>
  </p:cmAuthor>
  <p:cmAuthor id="2" name="Kaatz, Nancy" initials="KN" lastIdx="1" clrIdx="2">
    <p:extLst>
      <p:ext uri="{19B8F6BF-5375-455C-9EA6-DF929625EA0E}">
        <p15:presenceInfo xmlns:p15="http://schemas.microsoft.com/office/powerpoint/2012/main" userId="S-1-5-21-250615845-1865614301-1042822891-1725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7364" autoAdjust="0"/>
    <p:restoredTop sz="94660"/>
  </p:normalViewPr>
  <p:slideViewPr>
    <p:cSldViewPr>
      <p:cViewPr varScale="1">
        <p:scale>
          <a:sx n="124" d="100"/>
          <a:sy n="124" d="100"/>
        </p:scale>
        <p:origin x="83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29" d="100"/>
          <a:sy n="29" d="100"/>
        </p:scale>
        <p:origin x="1776" y="6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979" cy="465773"/>
          </a:xfrm>
          <a:prstGeom prst="rect">
            <a:avLst/>
          </a:prstGeom>
        </p:spPr>
        <p:txBody>
          <a:bodyPr vert="horz" lIns="91555" tIns="45776" rIns="91555" bIns="45776" rtlCol="0"/>
          <a:lstStyle>
            <a:lvl1pPr algn="l">
              <a:defRPr sz="1200"/>
            </a:lvl1pPr>
          </a:lstStyle>
          <a:p>
            <a:endParaRPr lang="en-US"/>
          </a:p>
        </p:txBody>
      </p:sp>
      <p:sp>
        <p:nvSpPr>
          <p:cNvPr id="3" name="Date Placeholder 2"/>
          <p:cNvSpPr>
            <a:spLocks noGrp="1"/>
          </p:cNvSpPr>
          <p:nvPr>
            <p:ph type="dt" sz="quarter" idx="1"/>
          </p:nvPr>
        </p:nvSpPr>
        <p:spPr>
          <a:xfrm>
            <a:off x="3977532" y="2"/>
            <a:ext cx="3043979" cy="465773"/>
          </a:xfrm>
          <a:prstGeom prst="rect">
            <a:avLst/>
          </a:prstGeom>
        </p:spPr>
        <p:txBody>
          <a:bodyPr vert="horz" lIns="91555" tIns="45776" rIns="91555" bIns="45776" rtlCol="0"/>
          <a:lstStyle>
            <a:lvl1pPr algn="r">
              <a:defRPr sz="1200"/>
            </a:lvl1pPr>
          </a:lstStyle>
          <a:p>
            <a:fld id="{23E6BDDE-A252-4FAA-8016-553191CE161E}" type="datetimeFigureOut">
              <a:rPr lang="en-US" smtClean="0"/>
              <a:pPr/>
              <a:t>11/7/2018</a:t>
            </a:fld>
            <a:endParaRPr lang="en-US"/>
          </a:p>
        </p:txBody>
      </p:sp>
      <p:sp>
        <p:nvSpPr>
          <p:cNvPr id="4" name="Footer Placeholder 3"/>
          <p:cNvSpPr>
            <a:spLocks noGrp="1"/>
          </p:cNvSpPr>
          <p:nvPr>
            <p:ph type="ftr" sz="quarter" idx="2"/>
          </p:nvPr>
        </p:nvSpPr>
        <p:spPr>
          <a:xfrm>
            <a:off x="3" y="8841740"/>
            <a:ext cx="3043979" cy="465773"/>
          </a:xfrm>
          <a:prstGeom prst="rect">
            <a:avLst/>
          </a:prstGeom>
        </p:spPr>
        <p:txBody>
          <a:bodyPr vert="horz" lIns="91555" tIns="45776" rIns="91555" bIns="45776"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40"/>
            <a:ext cx="3043979" cy="465773"/>
          </a:xfrm>
          <a:prstGeom prst="rect">
            <a:avLst/>
          </a:prstGeom>
        </p:spPr>
        <p:txBody>
          <a:bodyPr vert="horz" lIns="91555" tIns="45776" rIns="91555" bIns="45776" rtlCol="0" anchor="b"/>
          <a:lstStyle>
            <a:lvl1pPr algn="r">
              <a:defRPr sz="1200"/>
            </a:lvl1pPr>
          </a:lstStyle>
          <a:p>
            <a:fld id="{2E40E3F4-DFD7-4C0A-80EB-1049728C06B8}" type="slidenum">
              <a:rPr lang="en-US" smtClean="0"/>
              <a:pPr/>
              <a:t>‹#›</a:t>
            </a:fld>
            <a:endParaRPr lang="en-US"/>
          </a:p>
        </p:txBody>
      </p:sp>
    </p:spTree>
    <p:extLst>
      <p:ext uri="{BB962C8B-B14F-4D97-AF65-F5344CB8AC3E}">
        <p14:creationId xmlns:p14="http://schemas.microsoft.com/office/powerpoint/2010/main" val="371109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979" cy="465773"/>
          </a:xfrm>
          <a:prstGeom prst="rect">
            <a:avLst/>
          </a:prstGeom>
        </p:spPr>
        <p:txBody>
          <a:bodyPr vert="horz" lIns="91555" tIns="45776" rIns="91555" bIns="45776" rtlCol="0"/>
          <a:lstStyle>
            <a:lvl1pPr algn="l">
              <a:defRPr sz="1200"/>
            </a:lvl1pPr>
          </a:lstStyle>
          <a:p>
            <a:endParaRPr lang="en-US"/>
          </a:p>
        </p:txBody>
      </p:sp>
      <p:sp>
        <p:nvSpPr>
          <p:cNvPr id="3" name="Date Placeholder 2"/>
          <p:cNvSpPr>
            <a:spLocks noGrp="1"/>
          </p:cNvSpPr>
          <p:nvPr>
            <p:ph type="dt" idx="1"/>
          </p:nvPr>
        </p:nvSpPr>
        <p:spPr>
          <a:xfrm>
            <a:off x="3977532" y="2"/>
            <a:ext cx="3043979" cy="465773"/>
          </a:xfrm>
          <a:prstGeom prst="rect">
            <a:avLst/>
          </a:prstGeom>
        </p:spPr>
        <p:txBody>
          <a:bodyPr vert="horz" lIns="91555" tIns="45776" rIns="91555" bIns="45776" rtlCol="0"/>
          <a:lstStyle>
            <a:lvl1pPr algn="r">
              <a:defRPr sz="1200"/>
            </a:lvl1pPr>
          </a:lstStyle>
          <a:p>
            <a:fld id="{3C447911-73C0-4C76-8F69-453C0B80F177}" type="datetimeFigureOut">
              <a:rPr lang="en-US" smtClean="0"/>
              <a:pPr/>
              <a:t>11/7/2018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55" tIns="45776" rIns="91555" bIns="45776" rtlCol="0" anchor="ctr"/>
          <a:lstStyle/>
          <a:p>
            <a:endParaRPr lang="en-US"/>
          </a:p>
        </p:txBody>
      </p:sp>
      <p:sp>
        <p:nvSpPr>
          <p:cNvPr id="5" name="Notes Placeholder 4"/>
          <p:cNvSpPr>
            <a:spLocks noGrp="1"/>
          </p:cNvSpPr>
          <p:nvPr>
            <p:ph type="body" sz="quarter" idx="3"/>
          </p:nvPr>
        </p:nvSpPr>
        <p:spPr>
          <a:xfrm>
            <a:off x="702947" y="4422459"/>
            <a:ext cx="5617208" cy="4188778"/>
          </a:xfrm>
          <a:prstGeom prst="rect">
            <a:avLst/>
          </a:prstGeom>
        </p:spPr>
        <p:txBody>
          <a:bodyPr vert="horz" lIns="91555" tIns="45776" rIns="91555"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1740"/>
            <a:ext cx="3043979" cy="465773"/>
          </a:xfrm>
          <a:prstGeom prst="rect">
            <a:avLst/>
          </a:prstGeom>
        </p:spPr>
        <p:txBody>
          <a:bodyPr vert="horz" lIns="91555" tIns="45776" rIns="91555"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977532" y="8841740"/>
            <a:ext cx="3043979" cy="465773"/>
          </a:xfrm>
          <a:prstGeom prst="rect">
            <a:avLst/>
          </a:prstGeom>
        </p:spPr>
        <p:txBody>
          <a:bodyPr vert="horz" lIns="91555" tIns="45776" rIns="91555" bIns="45776" rtlCol="0" anchor="b"/>
          <a:lstStyle>
            <a:lvl1pPr algn="r">
              <a:defRPr sz="1200"/>
            </a:lvl1pPr>
          </a:lstStyle>
          <a:p>
            <a:fld id="{A0AD46B3-558C-47A8-B200-073E7D2921EE}" type="slidenum">
              <a:rPr lang="en-US" smtClean="0"/>
              <a:pPr/>
              <a:t>‹#›</a:t>
            </a:fld>
            <a:endParaRPr lang="en-US"/>
          </a:p>
        </p:txBody>
      </p:sp>
    </p:spTree>
    <p:extLst>
      <p:ext uri="{BB962C8B-B14F-4D97-AF65-F5344CB8AC3E}">
        <p14:creationId xmlns:p14="http://schemas.microsoft.com/office/powerpoint/2010/main" val="311070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4974D-FCA8-484E-BFF5-2848CEA62881}" type="slidenum">
              <a:rPr lang="en-US" smtClean="0"/>
              <a:pPr/>
              <a:t>1</a:t>
            </a:fld>
            <a:endParaRPr lang="en-US" dirty="0"/>
          </a:p>
        </p:txBody>
      </p:sp>
    </p:spTree>
    <p:extLst>
      <p:ext uri="{BB962C8B-B14F-4D97-AF65-F5344CB8AC3E}">
        <p14:creationId xmlns:p14="http://schemas.microsoft.com/office/powerpoint/2010/main" val="338150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502150"/>
            <a:ext cx="5617208" cy="4188778"/>
          </a:xfrm>
        </p:spPr>
        <p:txBody>
          <a:bodyPr>
            <a:normAutofit/>
          </a:bodyPr>
          <a:lstStyle/>
          <a:p>
            <a:r>
              <a:rPr lang="en-US" dirty="0"/>
              <a:t>As part of the June 2017 financial statements, this report was provided reflecting a facility level view of the Income statement. </a:t>
            </a:r>
          </a:p>
          <a:p>
            <a:endParaRPr lang="en-US" dirty="0"/>
          </a:p>
          <a:p>
            <a:r>
              <a:rPr lang="en-US" dirty="0"/>
              <a:t>Second column from the right is Alameda Hospital, with $396.7 million in Gross Revenue,  $83.5 in NPSR, $22.9 mill in supplemental revenue, $102.1 mill in expense, for a contribution margin of $4.3 mill.</a:t>
            </a:r>
          </a:p>
          <a:p>
            <a:endParaRPr lang="en-US" dirty="0"/>
          </a:p>
          <a:p>
            <a:r>
              <a:rPr lang="en-US" dirty="0"/>
              <a:t>This would lead you to believe that Alameda hospital is profitable, but its not a realistic view of the facility’s operations because, it does not include the support services cost.</a:t>
            </a:r>
          </a:p>
          <a:p>
            <a:endParaRPr lang="en-US" dirty="0"/>
          </a:p>
          <a:p>
            <a:r>
              <a:rPr lang="en-US" dirty="0"/>
              <a:t>If you look at the second column from the left, you see that there is $174.6 million in  support services costs that belong to each of the other facilities.  All of measure A is offset against this cost plus some other revenues, still leaving $60 million unallocated. </a:t>
            </a:r>
          </a:p>
          <a:p>
            <a:endParaRPr lang="en-US" dirty="0"/>
          </a:p>
          <a:p>
            <a:r>
              <a:rPr lang="en-US" dirty="0"/>
              <a:t>The thing is that the revenues generated by AH for Medicare, </a:t>
            </a:r>
            <a:r>
              <a:rPr lang="en-US" dirty="0" err="1"/>
              <a:t>Medi</a:t>
            </a:r>
            <a:r>
              <a:rPr lang="en-US" dirty="0"/>
              <a:t>-Cal and commercial payers are supposed to cover support services…like Information Technology,  Billing and Collections, Administration, etc.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0AD46B3-558C-47A8-B200-073E7D2921EE}" type="slidenum">
              <a:rPr lang="en-US" smtClean="0"/>
              <a:pPr/>
              <a:t>10</a:t>
            </a:fld>
            <a:endParaRPr lang="en-US"/>
          </a:p>
        </p:txBody>
      </p:sp>
    </p:spTree>
    <p:extLst>
      <p:ext uri="{BB962C8B-B14F-4D97-AF65-F5344CB8AC3E}">
        <p14:creationId xmlns:p14="http://schemas.microsoft.com/office/powerpoint/2010/main" val="363331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502150"/>
            <a:ext cx="5617208" cy="4188778"/>
          </a:xfrm>
        </p:spPr>
        <p:txBody>
          <a:bodyPr>
            <a:normAutofit/>
          </a:bodyPr>
          <a:lstStyle/>
          <a:p>
            <a:r>
              <a:rPr lang="en-US" dirty="0"/>
              <a:t>This schedule was reported to the Finance Committee in May as part of the March financial statements.  As you can see Alameda Hospital was not showing a contribution, and was still not including an allocation of support services.  </a:t>
            </a:r>
          </a:p>
          <a:p>
            <a:endParaRPr lang="en-US" dirty="0"/>
          </a:p>
          <a:p>
            <a:r>
              <a:rPr lang="en-US" dirty="0"/>
              <a:t>There was still an allocation of </a:t>
            </a:r>
            <a:r>
              <a:rPr lang="en-US" dirty="0" err="1"/>
              <a:t>Medi</a:t>
            </a:r>
            <a:r>
              <a:rPr lang="en-US" dirty="0"/>
              <a:t>-Cal waiver and supplemental revenues, however at this point the number was $6.2 million less than the prior year.</a:t>
            </a:r>
          </a:p>
          <a:p>
            <a:endParaRPr lang="en-US" dirty="0"/>
          </a:p>
          <a:p>
            <a:r>
              <a:rPr lang="en-US" dirty="0"/>
              <a:t>Again, not a true picture of the finances for the facility.</a:t>
            </a:r>
          </a:p>
          <a:p>
            <a:endParaRPr lang="en-US" dirty="0"/>
          </a:p>
          <a:p>
            <a:r>
              <a:rPr lang="en-US" dirty="0"/>
              <a:t>So how do we get a true picture of the finances for Alameda Hospital?  </a:t>
            </a:r>
          </a:p>
          <a:p>
            <a:endParaRPr lang="en-US" dirty="0"/>
          </a:p>
          <a:p>
            <a:endParaRPr lang="en-US" dirty="0"/>
          </a:p>
        </p:txBody>
      </p:sp>
      <p:sp>
        <p:nvSpPr>
          <p:cNvPr id="4" name="Slide Number Placeholder 3"/>
          <p:cNvSpPr>
            <a:spLocks noGrp="1"/>
          </p:cNvSpPr>
          <p:nvPr>
            <p:ph type="sldNum" sz="quarter" idx="10"/>
          </p:nvPr>
        </p:nvSpPr>
        <p:spPr/>
        <p:txBody>
          <a:bodyPr/>
          <a:lstStyle/>
          <a:p>
            <a:fld id="{A0AD46B3-558C-47A8-B200-073E7D2921EE}" type="slidenum">
              <a:rPr lang="en-US" smtClean="0"/>
              <a:pPr/>
              <a:t>11</a:t>
            </a:fld>
            <a:endParaRPr lang="en-US"/>
          </a:p>
        </p:txBody>
      </p:sp>
    </p:spTree>
    <p:extLst>
      <p:ext uri="{BB962C8B-B14F-4D97-AF65-F5344CB8AC3E}">
        <p14:creationId xmlns:p14="http://schemas.microsoft.com/office/powerpoint/2010/main" val="3593201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21822"/>
            <a:ext cx="5617208" cy="4188778"/>
          </a:xfrm>
        </p:spPr>
        <p:txBody>
          <a:bodyPr>
            <a:normAutofit/>
          </a:bodyPr>
          <a:lstStyle/>
          <a:p>
            <a:r>
              <a:rPr lang="en-US" dirty="0"/>
              <a:t>First we need to allocate overhead costs in the support services SBU out to the facilities.  This is done using the methodology required by CMS for Medicare and  </a:t>
            </a:r>
            <a:r>
              <a:rPr lang="en-US" dirty="0" err="1"/>
              <a:t>Medi</a:t>
            </a:r>
            <a:r>
              <a:rPr lang="en-US" dirty="0"/>
              <a:t>-Cal claiming.  </a:t>
            </a:r>
          </a:p>
          <a:p>
            <a:endParaRPr lang="en-US" dirty="0"/>
          </a:p>
          <a:p>
            <a:r>
              <a:rPr lang="en-US" dirty="0"/>
              <a:t>This was done for FY 17 ( staff are still working on the Fy18 report which is due at the end of this month), and AH received 13.8% of the Support Services costs. </a:t>
            </a:r>
          </a:p>
          <a:p>
            <a:endParaRPr lang="en-US" dirty="0"/>
          </a:p>
          <a:p>
            <a:r>
              <a:rPr lang="en-US" dirty="0"/>
              <a:t>For FY 18, we took 13.8 % of the Support services costs.</a:t>
            </a:r>
          </a:p>
          <a:p>
            <a:endParaRPr lang="en-US" dirty="0"/>
          </a:p>
          <a:p>
            <a:r>
              <a:rPr lang="en-US" dirty="0"/>
              <a:t>In order to determine costs per service type, we use the cost report to allocate all overhead, direct plus home office- to the revenue producing departments, and then using ratio of cost to charges by department , applied to charges by services line we are able to determine the break out by service….. For AH we broke out by IP, OP and LTC. </a:t>
            </a:r>
          </a:p>
        </p:txBody>
      </p:sp>
      <p:sp>
        <p:nvSpPr>
          <p:cNvPr id="4" name="Slide Number Placeholder 3"/>
          <p:cNvSpPr>
            <a:spLocks noGrp="1"/>
          </p:cNvSpPr>
          <p:nvPr>
            <p:ph type="sldNum" sz="quarter" idx="10"/>
          </p:nvPr>
        </p:nvSpPr>
        <p:spPr/>
        <p:txBody>
          <a:bodyPr/>
          <a:lstStyle/>
          <a:p>
            <a:fld id="{A0AD46B3-558C-47A8-B200-073E7D2921EE}" type="slidenum">
              <a:rPr lang="en-US" smtClean="0"/>
              <a:pPr/>
              <a:t>12</a:t>
            </a:fld>
            <a:endParaRPr lang="en-US"/>
          </a:p>
        </p:txBody>
      </p:sp>
    </p:spTree>
    <p:extLst>
      <p:ext uri="{BB962C8B-B14F-4D97-AF65-F5344CB8AC3E}">
        <p14:creationId xmlns:p14="http://schemas.microsoft.com/office/powerpoint/2010/main" val="1563064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502150"/>
            <a:ext cx="5617208" cy="4188778"/>
          </a:xfrm>
        </p:spPr>
        <p:txBody>
          <a:bodyPr>
            <a:normAutofit/>
          </a:bodyPr>
          <a:lstStyle/>
          <a:p>
            <a:r>
              <a:rPr lang="en-US" dirty="0"/>
              <a:t>This schedule shows the total cost by facility and support services for FY 18 compared to FY 17, and the calculation of support services for FY 18 based on the FY 17 amount.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D46B3-558C-47A8-B200-073E7D2921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73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502150"/>
            <a:ext cx="5617208" cy="4188778"/>
          </a:xfrm>
        </p:spPr>
        <p:txBody>
          <a:bodyPr>
            <a:normAutofit/>
          </a:bodyPr>
          <a:lstStyle/>
          <a:p>
            <a:r>
              <a:rPr lang="en-US" dirty="0"/>
              <a:t>Net patient service revenue is calculated at the account/payer level.   FY 17 revenues are actual collections, as it’s been over a year and all billing limits have been reached.  </a:t>
            </a:r>
          </a:p>
          <a:p>
            <a:endParaRPr lang="en-US" dirty="0"/>
          </a:p>
          <a:p>
            <a:r>
              <a:rPr lang="en-US" dirty="0"/>
              <a:t>Supplemental revenues are in some cases facility specific, others are at the system level</a:t>
            </a:r>
          </a:p>
          <a:p>
            <a:endParaRPr lang="en-US" dirty="0"/>
          </a:p>
          <a:p>
            <a:r>
              <a:rPr lang="en-US" dirty="0"/>
              <a:t>System level revenue must be allocated.   Some FY 17 and most 18 supplemental revenues are estimated at this point.  Because of AB85 realignment redirection, Measure A allocations are done last and based on uncompensated cost after all allocations.   Because of the time involved in allocating supplemental revenues, I only did  FY 18.  </a:t>
            </a:r>
          </a:p>
          <a:p>
            <a:endParaRPr lang="en-US" dirty="0"/>
          </a:p>
          <a:p>
            <a:endParaRPr lang="en-US" dirty="0"/>
          </a:p>
        </p:txBody>
      </p:sp>
      <p:sp>
        <p:nvSpPr>
          <p:cNvPr id="4" name="Slide Number Placeholder 3"/>
          <p:cNvSpPr>
            <a:spLocks noGrp="1"/>
          </p:cNvSpPr>
          <p:nvPr>
            <p:ph type="sldNum" sz="quarter" idx="10"/>
          </p:nvPr>
        </p:nvSpPr>
        <p:spPr/>
        <p:txBody>
          <a:bodyPr/>
          <a:lstStyle/>
          <a:p>
            <a:fld id="{A0AD46B3-558C-47A8-B200-073E7D2921EE}" type="slidenum">
              <a:rPr lang="en-US" smtClean="0"/>
              <a:pPr/>
              <a:t>14</a:t>
            </a:fld>
            <a:endParaRPr lang="en-US"/>
          </a:p>
        </p:txBody>
      </p:sp>
    </p:spTree>
    <p:extLst>
      <p:ext uri="{BB962C8B-B14F-4D97-AF65-F5344CB8AC3E}">
        <p14:creationId xmlns:p14="http://schemas.microsoft.com/office/powerpoint/2010/main" val="72534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502150"/>
            <a:ext cx="5617208" cy="4188778"/>
          </a:xfrm>
        </p:spPr>
        <p:txBody>
          <a:bodyPr>
            <a:normAutofit/>
          </a:bodyPr>
          <a:lstStyle/>
          <a:p>
            <a:r>
              <a:rPr lang="en-US" dirty="0"/>
              <a:t>These are the methodologies for allocating the various supplemental revenues.</a:t>
            </a:r>
          </a:p>
          <a:p>
            <a:endParaRPr lang="en-US" dirty="0"/>
          </a:p>
          <a:p>
            <a:r>
              <a:rPr lang="en-US" dirty="0" err="1"/>
              <a:t>Mcal</a:t>
            </a:r>
            <a:r>
              <a:rPr lang="en-US" dirty="0"/>
              <a:t> FFS supplementals and the district tax are specific to the facility.</a:t>
            </a:r>
          </a:p>
          <a:p>
            <a:endParaRPr lang="en-US" dirty="0"/>
          </a:p>
          <a:p>
            <a:r>
              <a:rPr lang="en-US" dirty="0"/>
              <a:t>All others are allocated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D46B3-558C-47A8-B200-073E7D2921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61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502150"/>
            <a:ext cx="5617208" cy="4188778"/>
          </a:xfrm>
        </p:spPr>
        <p:txBody>
          <a:bodyPr>
            <a:normAutofit/>
          </a:bodyPr>
          <a:lstStyle/>
          <a:p>
            <a:r>
              <a:rPr lang="en-US" dirty="0"/>
              <a:t>For FY 17,  you can see total gross charges are the same as reported in FY 17 report.</a:t>
            </a:r>
          </a:p>
          <a:p>
            <a:r>
              <a:rPr lang="en-US" dirty="0"/>
              <a:t>NPSR is slightly higher based on actual collections.</a:t>
            </a:r>
          </a:p>
          <a:p>
            <a:r>
              <a:rPr lang="en-US" dirty="0"/>
              <a:t>Costs are the same  102,092 million plus the 24 million that was allocated in the home office cost report.  </a:t>
            </a:r>
          </a:p>
          <a:p>
            <a:endParaRPr lang="en-US" dirty="0"/>
          </a:p>
          <a:p>
            <a:r>
              <a:rPr lang="en-US" dirty="0"/>
              <a:t>In FY 17, prior to  supplemental revenues, AH showed a loss of 42 million.  </a:t>
            </a:r>
          </a:p>
          <a:p>
            <a:endParaRPr lang="en-US" dirty="0"/>
          </a:p>
          <a:p>
            <a:r>
              <a:rPr lang="en-US" dirty="0"/>
              <a:t>Facility Direct supplementals , the district tax and other operating revenue brought  that loss down to 33 million.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D46B3-558C-47A8-B200-073E7D2921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176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502150"/>
            <a:ext cx="5617208" cy="4188778"/>
          </a:xfrm>
        </p:spPr>
        <p:txBody>
          <a:bodyPr>
            <a:normAutofit/>
          </a:bodyPr>
          <a:lstStyle/>
          <a:p>
            <a:r>
              <a:rPr lang="en-US" dirty="0"/>
              <a:t>This same picture for FY 18 looks worse as costs increases and revenue is estimated at a lower amount – in both IP and OP acute services.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D46B3-558C-47A8-B200-073E7D2921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9090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502150"/>
            <a:ext cx="5617208" cy="4188778"/>
          </a:xfrm>
        </p:spPr>
        <p:txBody>
          <a:bodyPr>
            <a:normAutofit/>
          </a:bodyPr>
          <a:lstStyle/>
          <a:p>
            <a:r>
              <a:rPr lang="en-US" dirty="0"/>
              <a:t>This schedule shows what the bottom line looks like after allocation of supplementals.</a:t>
            </a:r>
          </a:p>
          <a:p>
            <a:endParaRPr lang="en-US" dirty="0"/>
          </a:p>
          <a:p>
            <a:r>
              <a:rPr lang="en-US" dirty="0"/>
              <a:t>The loss for the most part represents uncompensated cost for Commercial Insurance and Medicare Patients that were not allowed allocation of supplemental revenues.  </a:t>
            </a:r>
          </a:p>
          <a:p>
            <a:endParaRPr lang="en-US" dirty="0"/>
          </a:p>
          <a:p>
            <a:r>
              <a:rPr lang="en-US" dirty="0"/>
              <a:t>I just want to note that this is informational only, and that Alameda Hospital is an important part of the system as a whole.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D46B3-558C-47A8-B200-073E7D2921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176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8208" y="4422459"/>
            <a:ext cx="6164721" cy="4188778"/>
          </a:xfrm>
        </p:spPr>
        <p:txBody>
          <a:bodyPr/>
          <a:lstStyle/>
          <a:p>
            <a:r>
              <a:rPr lang="en-US" dirty="0"/>
              <a:t>+</a:t>
            </a:r>
          </a:p>
        </p:txBody>
      </p:sp>
      <p:sp>
        <p:nvSpPr>
          <p:cNvPr id="4" name="Slide Number Placeholder 3"/>
          <p:cNvSpPr>
            <a:spLocks noGrp="1"/>
          </p:cNvSpPr>
          <p:nvPr>
            <p:ph type="sldNum" sz="quarter" idx="10"/>
          </p:nvPr>
        </p:nvSpPr>
        <p:spPr/>
        <p:txBody>
          <a:bodyPr/>
          <a:lstStyle/>
          <a:p>
            <a:fld id="{A0AD46B3-558C-47A8-B200-073E7D2921EE}" type="slidenum">
              <a:rPr lang="en-US" smtClean="0"/>
              <a:pPr/>
              <a:t>2</a:t>
            </a:fld>
            <a:endParaRPr lang="en-US"/>
          </a:p>
        </p:txBody>
      </p:sp>
    </p:spTree>
    <p:extLst>
      <p:ext uri="{BB962C8B-B14F-4D97-AF65-F5344CB8AC3E}">
        <p14:creationId xmlns:p14="http://schemas.microsoft.com/office/powerpoint/2010/main" val="4587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2150"/>
            <a:ext cx="4654550" cy="3490913"/>
          </a:xfrm>
        </p:spPr>
      </p:sp>
      <p:sp>
        <p:nvSpPr>
          <p:cNvPr id="3" name="Notes Placeholder 2"/>
          <p:cNvSpPr>
            <a:spLocks noGrp="1"/>
          </p:cNvSpPr>
          <p:nvPr>
            <p:ph type="body" idx="1"/>
          </p:nvPr>
        </p:nvSpPr>
        <p:spPr>
          <a:xfrm>
            <a:off x="996950" y="4634627"/>
            <a:ext cx="5617208" cy="4188778"/>
          </a:xfrm>
        </p:spPr>
        <p:txBody>
          <a:bodyPr>
            <a:normAutofit fontScale="92500" lnSpcReduction="10000"/>
          </a:bodyPr>
          <a:lstStyle/>
          <a:p>
            <a:r>
              <a:rPr lang="en-US" dirty="0"/>
              <a:t>Inpatient activity  continued to be strong in  September.    </a:t>
            </a:r>
          </a:p>
          <a:p>
            <a:endParaRPr lang="en-US" dirty="0"/>
          </a:p>
          <a:p>
            <a:r>
              <a:rPr lang="en-US" dirty="0"/>
              <a:t>Acute Patient days were 5.2% above budget for the month, 6.5% YTD, and  5.7% above prior year. </a:t>
            </a:r>
          </a:p>
          <a:p>
            <a:endParaRPr lang="en-US" dirty="0"/>
          </a:p>
          <a:p>
            <a:r>
              <a:rPr lang="en-US" dirty="0"/>
              <a:t>While  Acute discharges were above budget by 2.0% YTD, the ALOS was above budget by 4.4% or .2 days, and 6.5% above prior year.    Overall patients are staying longer.  </a:t>
            </a:r>
          </a:p>
          <a:p>
            <a:endParaRPr lang="en-US" dirty="0"/>
          </a:p>
          <a:p>
            <a:r>
              <a:rPr lang="en-US" dirty="0"/>
              <a:t>Post acute days were  0.3% below  budget for the month.  Note that that budget increased in September.  YTD Post acute days were 0.6% above budget and 2.3% above prior year.</a:t>
            </a:r>
          </a:p>
          <a:p>
            <a:endParaRPr lang="en-US" dirty="0"/>
          </a:p>
          <a:p>
            <a:r>
              <a:rPr lang="en-US" dirty="0"/>
              <a:t>Clinic visits were 10.3%  below budget for the month, and 3.4% below budget YTD.  They were 0.5% above prior year.  I want to comment about the large variance for the month.  It looks like there was a problem with the way that the budget was spread.  While it took seasonality into consideration, it didn’t fully account for the number of clinic days per month compared to prior years.  If you recall, July was over budget, august was under by 3.2% and now we are significantly below.  This corresponds with the change  in the numbers of “clinic days” per month since most </a:t>
            </a:r>
            <a:r>
              <a:rPr lang="en-US" dirty="0" err="1"/>
              <a:t>cllinics</a:t>
            </a:r>
            <a:r>
              <a:rPr lang="en-US" dirty="0"/>
              <a:t> are closed on weekends and holidays.  This year had the same number of clinic days as prior year for the first 3 months, however July had one more day and September had one less.  August had the same number in both years.  The 3.4% variance YTD in September is consistent with the August  variance of 3.2%.  </a:t>
            </a:r>
          </a:p>
          <a:p>
            <a:endParaRPr lang="en-US" dirty="0"/>
          </a:p>
          <a:p>
            <a:r>
              <a:rPr lang="en-US" dirty="0"/>
              <a:t>ER visits continue to be below budget.  </a:t>
            </a:r>
          </a:p>
          <a:p>
            <a:endParaRPr lang="en-US" dirty="0"/>
          </a:p>
          <a:p>
            <a:r>
              <a:rPr lang="en-US" dirty="0"/>
              <a:t>Physician </a:t>
            </a:r>
            <a:r>
              <a:rPr lang="en-US" dirty="0" err="1"/>
              <a:t>wRVUS</a:t>
            </a:r>
            <a:r>
              <a:rPr lang="en-US" dirty="0"/>
              <a:t> while under budget for the month are still over by 5.5% YTD and well above prior year..  Great work  by our providers.</a:t>
            </a:r>
          </a:p>
        </p:txBody>
      </p:sp>
      <p:sp>
        <p:nvSpPr>
          <p:cNvPr id="4" name="Slide Number Placeholder 3"/>
          <p:cNvSpPr>
            <a:spLocks noGrp="1"/>
          </p:cNvSpPr>
          <p:nvPr>
            <p:ph type="sldNum" sz="quarter" idx="10"/>
          </p:nvPr>
        </p:nvSpPr>
        <p:spPr/>
        <p:txBody>
          <a:bodyPr/>
          <a:lstStyle/>
          <a:p>
            <a:fld id="{A0AD46B3-558C-47A8-B200-073E7D2921E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As we saw the past two months, Net Patient Services revenue is under budget, consistent with the $27 – 29 million  annual shortfall  we projected.  </a:t>
            </a:r>
          </a:p>
          <a:p>
            <a:endParaRPr lang="en-US" dirty="0"/>
          </a:p>
          <a:p>
            <a:r>
              <a:rPr lang="en-US" dirty="0"/>
              <a:t>Due to the contract with Alameda County regarding the treatment of Capital cost reimbursement for county owed buildings, we are recognizing the income for FY 16 and showing the offset as a County Capital Transfer out.  FY 16 is the first year finalized where the county capital costs were allowed by the state and the first year with partial claiming of the acute care tower.  It is also the first year finalized through audit, requiring a cash transfer to the County. We will be bringing  estimated revenues for FY 17-current into the financial statements as the amounts are calculated.   Any amounts included in cost claiming for reimbursement were reserved in supplemental revenues pending outcome of cost report appeals .</a:t>
            </a:r>
          </a:p>
          <a:p>
            <a:endParaRPr lang="en-US" dirty="0"/>
          </a:p>
          <a:p>
            <a:r>
              <a:rPr lang="en-US" dirty="0"/>
              <a:t>This revenue is offset by a transfer to the County which shows up as non operating.   Because of this, operating income looks high compared to budget.  </a:t>
            </a:r>
          </a:p>
          <a:p>
            <a:endParaRPr lang="en-US" dirty="0"/>
          </a:p>
          <a:p>
            <a:r>
              <a:rPr lang="en-US" dirty="0"/>
              <a:t>September is the first month where expenses were not enough under budget to fully offset the revenue shortfall.     I will talk a bit more about that later, but Expenses were $1.6 below budget compared to revenues under by $2.7 million.   We would have expected operating income to be $1 </a:t>
            </a:r>
            <a:r>
              <a:rPr lang="en-US" dirty="0" err="1"/>
              <a:t>millon</a:t>
            </a:r>
            <a:r>
              <a:rPr lang="en-US" dirty="0"/>
              <a:t> below budget. </a:t>
            </a:r>
          </a:p>
          <a:p>
            <a:endParaRPr lang="en-US" dirty="0"/>
          </a:p>
          <a:p>
            <a:r>
              <a:rPr lang="en-US" dirty="0"/>
              <a:t>As you can see, the Operating Margin is 7% or 3.8% above budget, however the EBIDA Margin is  3.4% or 1.5% below budget</a:t>
            </a:r>
          </a:p>
          <a:p>
            <a:endParaRPr lang="en-US" dirty="0"/>
          </a:p>
          <a:p>
            <a:r>
              <a:rPr lang="en-US" dirty="0"/>
              <a:t>Because the Capital Cost recognition and transfer were not included in  the FY 19 budget, we will see this variance all year. </a:t>
            </a:r>
          </a:p>
          <a:p>
            <a:endParaRPr lang="en-US" dirty="0"/>
          </a:p>
          <a:p>
            <a:r>
              <a:rPr lang="en-US" dirty="0"/>
              <a:t>Overall net income is over budget by $2 million for the month and YTD due to a reduction in the Long Term portion of Pension expense.  </a:t>
            </a:r>
          </a:p>
          <a:p>
            <a:endParaRPr lang="en-US" dirty="0"/>
          </a:p>
        </p:txBody>
      </p:sp>
      <p:sp>
        <p:nvSpPr>
          <p:cNvPr id="4" name="Slide Number Placeholder 3"/>
          <p:cNvSpPr>
            <a:spLocks noGrp="1"/>
          </p:cNvSpPr>
          <p:nvPr>
            <p:ph type="sldNum" sz="quarter" idx="10"/>
          </p:nvPr>
        </p:nvSpPr>
        <p:spPr/>
        <p:txBody>
          <a:bodyPr/>
          <a:lstStyle/>
          <a:p>
            <a:fld id="{A0AD46B3-558C-47A8-B200-073E7D2921EE}" type="slidenum">
              <a:rPr lang="en-US" smtClean="0"/>
              <a:pPr/>
              <a:t>4</a:t>
            </a:fld>
            <a:endParaRPr lang="en-US"/>
          </a:p>
        </p:txBody>
      </p:sp>
    </p:spTree>
    <p:extLst>
      <p:ext uri="{BB962C8B-B14F-4D97-AF65-F5344CB8AC3E}">
        <p14:creationId xmlns:p14="http://schemas.microsoft.com/office/powerpoint/2010/main" val="226742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‘s just a closer look at the revenues which we’ve already discussed.  </a:t>
            </a:r>
          </a:p>
          <a:p>
            <a:endParaRPr lang="en-US" dirty="0"/>
          </a:p>
          <a:p>
            <a:r>
              <a:rPr lang="en-US" dirty="0"/>
              <a:t>Gross patient service revenues were consistent with activity for the month.  IP above budget and OP below budget.  Professional revenues sometimes lag in hitting the financials due to coding, and system holds.    But YTD professional charges are 40.8% above prior year.  Overall YTD gross charges are 7.8% above prior year, and if you recall, the budget included a 2.4% overall price increase.    </a:t>
            </a:r>
          </a:p>
          <a:p>
            <a:endParaRPr lang="en-US" dirty="0"/>
          </a:p>
          <a:p>
            <a:r>
              <a:rPr lang="en-US" dirty="0"/>
              <a:t>Increased patient acuity?  </a:t>
            </a:r>
          </a:p>
          <a:p>
            <a:endParaRPr lang="en-US" dirty="0"/>
          </a:p>
          <a:p>
            <a:r>
              <a:rPr lang="en-US" dirty="0"/>
              <a:t>NPSR is 5.1% above prior year.  </a:t>
            </a:r>
          </a:p>
          <a:p>
            <a:endParaRPr lang="en-US" dirty="0"/>
          </a:p>
          <a:p>
            <a:r>
              <a:rPr lang="en-US" dirty="0"/>
              <a:t>Supplemental revenue is right on budget  without the $4.4 million in County capital cost claiming. </a:t>
            </a:r>
          </a:p>
        </p:txBody>
      </p:sp>
      <p:sp>
        <p:nvSpPr>
          <p:cNvPr id="4" name="Slide Number Placeholder 3"/>
          <p:cNvSpPr>
            <a:spLocks noGrp="1"/>
          </p:cNvSpPr>
          <p:nvPr>
            <p:ph type="sldNum" sz="quarter" idx="10"/>
          </p:nvPr>
        </p:nvSpPr>
        <p:spPr/>
        <p:txBody>
          <a:bodyPr/>
          <a:lstStyle/>
          <a:p>
            <a:fld id="{A0AD46B3-558C-47A8-B200-073E7D2921EE}" type="slidenum">
              <a:rPr lang="en-US" smtClean="0"/>
              <a:pPr/>
              <a:t>5</a:t>
            </a:fld>
            <a:endParaRPr lang="en-US"/>
          </a:p>
        </p:txBody>
      </p:sp>
    </p:spTree>
    <p:extLst>
      <p:ext uri="{BB962C8B-B14F-4D97-AF65-F5344CB8AC3E}">
        <p14:creationId xmlns:p14="http://schemas.microsoft.com/office/powerpoint/2010/main" val="202537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FTEs were under budget by 162 FTEs or 3.7% in September</a:t>
            </a:r>
          </a:p>
          <a:p>
            <a:r>
              <a:rPr lang="en-US" dirty="0"/>
              <a:t>Total Labor expenses were $0.8 Million or 1.3% under budget.  </a:t>
            </a:r>
          </a:p>
          <a:p>
            <a:endParaRPr lang="en-US" dirty="0"/>
          </a:p>
          <a:p>
            <a:r>
              <a:rPr lang="en-US" dirty="0"/>
              <a:t>YTD variance 127 FTEs 2.9%  under  budget but  $3.3 mill or 1.9%in expense. </a:t>
            </a:r>
          </a:p>
          <a:p>
            <a:endParaRPr lang="en-US" dirty="0"/>
          </a:p>
          <a:p>
            <a:r>
              <a:rPr lang="en-US" dirty="0"/>
              <a:t>We would have expected expense to be lower, consistent with the FTEs.</a:t>
            </a:r>
          </a:p>
          <a:p>
            <a:endParaRPr lang="en-US" dirty="0"/>
          </a:p>
          <a:p>
            <a:r>
              <a:rPr lang="en-US" dirty="0"/>
              <a:t>In September we did have a $222,000 payment for settlement of missed breaks and lunch, but that wasn’t enough of a difference.  Investigation into the variance determined that there is an issue with the budget spread that didn’t appropriately account for the amount of holiday overtime pay.  We are </a:t>
            </a:r>
            <a:r>
              <a:rPr lang="en-US" dirty="0" err="1"/>
              <a:t>respreading</a:t>
            </a:r>
            <a:r>
              <a:rPr lang="en-US" dirty="0"/>
              <a:t> the budget on a go forward basis to account for this issues.  </a:t>
            </a:r>
          </a:p>
          <a:p>
            <a:endParaRPr lang="en-US" dirty="0"/>
          </a:p>
          <a:p>
            <a:r>
              <a:rPr lang="en-US" dirty="0"/>
              <a:t>YTD, Just to note that Employee benefits were over in July by about $1.2 mill due to large claims that hit in our self funded plan.  This should even out over time and/or be offset by reinsurance.  This in addition to the settlement payment put the YTD much more in line with what we would expect. </a:t>
            </a:r>
          </a:p>
          <a:p>
            <a:endParaRPr lang="en-US" dirty="0"/>
          </a:p>
          <a:p>
            <a:r>
              <a:rPr lang="en-US" dirty="0"/>
              <a:t>Both our  Worked hours per APD is below budget and below prior year which is great.  </a:t>
            </a:r>
          </a:p>
          <a:p>
            <a:endParaRPr lang="en-US" dirty="0"/>
          </a:p>
          <a:p>
            <a:r>
              <a:rPr lang="en-US" dirty="0"/>
              <a:t>All expenses are under budget on a year to date basis.</a:t>
            </a:r>
          </a:p>
          <a:p>
            <a:endParaRPr lang="en-US" dirty="0"/>
          </a:p>
          <a:p>
            <a:endParaRPr lang="en-US" dirty="0"/>
          </a:p>
        </p:txBody>
      </p:sp>
      <p:sp>
        <p:nvSpPr>
          <p:cNvPr id="4" name="Slide Number Placeholder 3"/>
          <p:cNvSpPr>
            <a:spLocks noGrp="1"/>
          </p:cNvSpPr>
          <p:nvPr>
            <p:ph type="sldNum" sz="quarter" idx="10"/>
          </p:nvPr>
        </p:nvSpPr>
        <p:spPr/>
        <p:txBody>
          <a:bodyPr/>
          <a:lstStyle/>
          <a:p>
            <a:fld id="{A0AD46B3-558C-47A8-B200-073E7D2921EE}" type="slidenum">
              <a:rPr lang="en-US" smtClean="0"/>
              <a:pPr/>
              <a:t>6</a:t>
            </a:fld>
            <a:endParaRPr lang="en-US"/>
          </a:p>
        </p:txBody>
      </p:sp>
    </p:spTree>
    <p:extLst>
      <p:ext uri="{BB962C8B-B14F-4D97-AF65-F5344CB8AC3E}">
        <p14:creationId xmlns:p14="http://schemas.microsoft.com/office/powerpoint/2010/main" val="251044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Net AR days have dropped, Gross AR days have increased since year end and prior month.  We have had some staffing issues working some of the system holds on charges. </a:t>
            </a:r>
          </a:p>
          <a:p>
            <a:endParaRPr lang="en-US" dirty="0"/>
          </a:p>
          <a:p>
            <a:r>
              <a:rPr lang="en-US" dirty="0"/>
              <a:t>Days in AP have continued to decrease.  </a:t>
            </a:r>
          </a:p>
          <a:p>
            <a:endParaRPr lang="en-US" dirty="0"/>
          </a:p>
          <a:p>
            <a:r>
              <a:rPr lang="en-US" dirty="0"/>
              <a:t>We continue to be complaint and expect to be compliant with the terms of our line of credit agreement with the county at the end of the year. </a:t>
            </a:r>
          </a:p>
        </p:txBody>
      </p:sp>
      <p:sp>
        <p:nvSpPr>
          <p:cNvPr id="4" name="Slide Number Placeholder 3"/>
          <p:cNvSpPr>
            <a:spLocks noGrp="1"/>
          </p:cNvSpPr>
          <p:nvPr>
            <p:ph type="sldNum" sz="quarter" idx="10"/>
          </p:nvPr>
        </p:nvSpPr>
        <p:spPr/>
        <p:txBody>
          <a:bodyPr/>
          <a:lstStyle/>
          <a:p>
            <a:fld id="{A0AD46B3-558C-47A8-B200-073E7D2921E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want to take a minute to acknowledge Patient Financial Services on the great work that they have been doing in collecting cash.  Cash collected has been consistently higher than prior year, and YTD through the end of September cash is 30 million over the prior year.  </a:t>
            </a:r>
          </a:p>
          <a:p>
            <a:endParaRPr lang="en-US" dirty="0"/>
          </a:p>
          <a:p>
            <a:endParaRPr lang="en-US" dirty="0"/>
          </a:p>
          <a:p>
            <a:r>
              <a:rPr lang="en-US" dirty="0"/>
              <a:t>Normally, I would have an updated Forecast and 12 month rolling forecast.  However, I use the FY 19 budget as a based, and because of some of the issues we discovered, the budget is being </a:t>
            </a:r>
            <a:r>
              <a:rPr lang="en-US" dirty="0" err="1"/>
              <a:t>respread</a:t>
            </a:r>
            <a:r>
              <a:rPr lang="en-US" dirty="0"/>
              <a:t>.  I will submit updated projections for the Board meeting at the end of the month. </a:t>
            </a:r>
          </a:p>
          <a:p>
            <a:endParaRPr lang="en-US" dirty="0"/>
          </a:p>
          <a:p>
            <a:endParaRPr lang="en-US" dirty="0"/>
          </a:p>
        </p:txBody>
      </p:sp>
      <p:sp>
        <p:nvSpPr>
          <p:cNvPr id="4" name="Slide Number Placeholder 3"/>
          <p:cNvSpPr>
            <a:spLocks noGrp="1"/>
          </p:cNvSpPr>
          <p:nvPr>
            <p:ph type="sldNum" sz="quarter" idx="10"/>
          </p:nvPr>
        </p:nvSpPr>
        <p:spPr/>
        <p:txBody>
          <a:bodyPr/>
          <a:lstStyle/>
          <a:p>
            <a:fld id="{A0AD46B3-558C-47A8-B200-073E7D2921EE}" type="slidenum">
              <a:rPr lang="en-US" smtClean="0"/>
              <a:pPr/>
              <a:t>8</a:t>
            </a:fld>
            <a:endParaRPr lang="en-US"/>
          </a:p>
        </p:txBody>
      </p:sp>
    </p:spTree>
    <p:extLst>
      <p:ext uri="{BB962C8B-B14F-4D97-AF65-F5344CB8AC3E}">
        <p14:creationId xmlns:p14="http://schemas.microsoft.com/office/powerpoint/2010/main" val="86626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D46B3-558C-47A8-B200-073E7D2921EE}" type="slidenum">
              <a:rPr lang="en-US" smtClean="0"/>
              <a:pPr/>
              <a:t>9</a:t>
            </a:fld>
            <a:endParaRPr lang="en-US"/>
          </a:p>
        </p:txBody>
      </p:sp>
    </p:spTree>
    <p:extLst>
      <p:ext uri="{BB962C8B-B14F-4D97-AF65-F5344CB8AC3E}">
        <p14:creationId xmlns:p14="http://schemas.microsoft.com/office/powerpoint/2010/main" val="371078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970060-061B-41CA-91C9-BBE3A9029F32}"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18815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231053-AAC7-4A60-A707-9D92679F1B68}"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280278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FDCA4-93E6-4ECB-BBB9-A07E0DA0CD1E}"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150693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69772-B4FE-4691-A175-84C30A1E05B0}"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296954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654477-6E1F-4765-A276-5B6C62293E18}"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330053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B935E0-408D-4D1E-B730-B3B0356080F0}" type="datetime1">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422363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A073D0-0563-431E-B883-E91765A26CF3}" type="datetime1">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216009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CA1C18-0099-451C-97ED-F601DED60959}" type="datetime1">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74913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FEEC4-2737-42C8-AD0C-AE87BCA0387D}" type="datetime1">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34634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54ED3C-7229-40E3-AFD4-5D05F00206B8}" type="datetime1">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205675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23D63C-4CE4-4C86-BD6A-C775F5878C94}" type="datetime1">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ADB4A-6FA2-46F0-966D-44FD877818BE}" type="slidenum">
              <a:rPr lang="en-US" smtClean="0"/>
              <a:pPr/>
              <a:t>‹#›</a:t>
            </a:fld>
            <a:endParaRPr lang="en-US"/>
          </a:p>
        </p:txBody>
      </p:sp>
    </p:spTree>
    <p:extLst>
      <p:ext uri="{BB962C8B-B14F-4D97-AF65-F5344CB8AC3E}">
        <p14:creationId xmlns:p14="http://schemas.microsoft.com/office/powerpoint/2010/main" val="86076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717CC-B44B-4105-AC04-85C06832D567}" type="datetime1">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ADB4A-6FA2-46F0-966D-44FD877818BE}" type="slidenum">
              <a:rPr lang="en-US" smtClean="0"/>
              <a:pPr/>
              <a:t>‹#›</a:t>
            </a:fld>
            <a:endParaRPr lang="en-US"/>
          </a:p>
        </p:txBody>
      </p:sp>
    </p:spTree>
    <p:extLst>
      <p:ext uri="{BB962C8B-B14F-4D97-AF65-F5344CB8AC3E}">
        <p14:creationId xmlns:p14="http://schemas.microsoft.com/office/powerpoint/2010/main" val="3038020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225"/>
            <a:ext cx="9140389" cy="6858000"/>
          </a:xfrm>
          <a:prstGeom prst="rect">
            <a:avLst/>
          </a:prstGeom>
        </p:spPr>
      </p:pic>
      <p:grpSp>
        <p:nvGrpSpPr>
          <p:cNvPr id="8" name="Group 7"/>
          <p:cNvGrpSpPr/>
          <p:nvPr/>
        </p:nvGrpSpPr>
        <p:grpSpPr>
          <a:xfrm>
            <a:off x="0" y="2815384"/>
            <a:ext cx="9144000" cy="956510"/>
            <a:chOff x="0" y="3099357"/>
            <a:chExt cx="9144000" cy="685800"/>
          </a:xfrm>
        </p:grpSpPr>
        <p:sp>
          <p:nvSpPr>
            <p:cNvPr id="9" name="Rectangle 8"/>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10" name="Straight Connector 9"/>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80584" y="3177067"/>
              <a:ext cx="5659805" cy="595809"/>
            </a:xfrm>
            <a:prstGeom prst="rect">
              <a:avLst/>
            </a:prstGeom>
            <a:noFill/>
          </p:spPr>
          <p:txBody>
            <a:bodyPr wrap="square" rtlCol="0">
              <a:spAutoFit/>
            </a:bodyPr>
            <a:lstStyle/>
            <a:p>
              <a:r>
                <a:rPr lang="en-US" sz="2400" b="1" dirty="0">
                  <a:solidFill>
                    <a:schemeClr val="bg1"/>
                  </a:solidFill>
                  <a:latin typeface="Arial" charset="0"/>
                  <a:ea typeface="Arial" charset="0"/>
                  <a:cs typeface="Arial" charset="0"/>
                </a:rPr>
                <a:t>Finance Committee</a:t>
              </a:r>
            </a:p>
            <a:p>
              <a:r>
                <a:rPr lang="en-US" sz="2400" b="1" dirty="0">
                  <a:solidFill>
                    <a:schemeClr val="bg1"/>
                  </a:solidFill>
                  <a:latin typeface="Arial" charset="0"/>
                  <a:ea typeface="Arial" charset="0"/>
                  <a:cs typeface="Arial" charset="0"/>
                </a:rPr>
                <a:t>November 2018</a:t>
              </a:r>
              <a:endParaRPr lang="en-US" sz="2400" b="1" dirty="0">
                <a:latin typeface="Arial" charset="0"/>
                <a:ea typeface="Arial" charset="0"/>
                <a:cs typeface="Arial"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3" name="Slide Number Placeholder 2"/>
          <p:cNvSpPr>
            <a:spLocks noGrp="1"/>
          </p:cNvSpPr>
          <p:nvPr>
            <p:ph type="sldNum" sz="quarter" idx="12"/>
          </p:nvPr>
        </p:nvSpPr>
        <p:spPr/>
        <p:txBody>
          <a:bodyPr/>
          <a:lstStyle/>
          <a:p>
            <a:fld id="{4CFADB4A-6FA2-46F0-966D-44FD877818BE}" type="slidenum">
              <a:rPr lang="en-US" smtClean="0"/>
              <a:pPr/>
              <a:t>1</a:t>
            </a:fld>
            <a:endParaRPr lang="en-US"/>
          </a:p>
        </p:txBody>
      </p:sp>
    </p:spTree>
    <p:extLst>
      <p:ext uri="{BB962C8B-B14F-4D97-AF65-F5344CB8AC3E}">
        <p14:creationId xmlns:p14="http://schemas.microsoft.com/office/powerpoint/2010/main" val="413674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Alameda Hospital Finances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fld id="{4CFADB4A-6FA2-46F0-966D-44FD877818BE}" type="slidenum">
              <a:rPr lang="en-US" smtClean="0"/>
              <a:pPr/>
              <a:t>10</a:t>
            </a:fld>
            <a:endParaRPr lang="en-US"/>
          </a:p>
        </p:txBody>
      </p:sp>
      <p:pic>
        <p:nvPicPr>
          <p:cNvPr id="3" name="Picture 2">
            <a:extLst>
              <a:ext uri="{FF2B5EF4-FFF2-40B4-BE49-F238E27FC236}">
                <a16:creationId xmlns:a16="http://schemas.microsoft.com/office/drawing/2014/main" id="{31E8315F-7A23-4C9F-9A2B-8BC43508AA20}"/>
              </a:ext>
            </a:extLst>
          </p:cNvPr>
          <p:cNvPicPr>
            <a:picLocks noChangeAspect="1"/>
          </p:cNvPicPr>
          <p:nvPr/>
        </p:nvPicPr>
        <p:blipFill>
          <a:blip r:embed="rId4"/>
          <a:stretch>
            <a:fillRect/>
          </a:stretch>
        </p:blipFill>
        <p:spPr>
          <a:xfrm>
            <a:off x="152399" y="842990"/>
            <a:ext cx="8498305" cy="5491463"/>
          </a:xfrm>
          <a:prstGeom prst="rect">
            <a:avLst/>
          </a:prstGeom>
        </p:spPr>
      </p:pic>
    </p:spTree>
    <p:extLst>
      <p:ext uri="{BB962C8B-B14F-4D97-AF65-F5344CB8AC3E}">
        <p14:creationId xmlns:p14="http://schemas.microsoft.com/office/powerpoint/2010/main" val="267679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Alameda Hospital Finances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fld id="{4CFADB4A-6FA2-46F0-966D-44FD877818BE}" type="slidenum">
              <a:rPr lang="en-US" smtClean="0"/>
              <a:pPr/>
              <a:t>11</a:t>
            </a:fld>
            <a:endParaRPr lang="en-US"/>
          </a:p>
        </p:txBody>
      </p:sp>
      <p:pic>
        <p:nvPicPr>
          <p:cNvPr id="4" name="Picture 3">
            <a:extLst>
              <a:ext uri="{FF2B5EF4-FFF2-40B4-BE49-F238E27FC236}">
                <a16:creationId xmlns:a16="http://schemas.microsoft.com/office/drawing/2014/main" id="{D62D4117-EAA5-4B71-A563-D816A67BCBF5}"/>
              </a:ext>
            </a:extLst>
          </p:cNvPr>
          <p:cNvPicPr>
            <a:picLocks noChangeAspect="1"/>
          </p:cNvPicPr>
          <p:nvPr/>
        </p:nvPicPr>
        <p:blipFill>
          <a:blip r:embed="rId4"/>
          <a:stretch>
            <a:fillRect/>
          </a:stretch>
        </p:blipFill>
        <p:spPr>
          <a:xfrm>
            <a:off x="342900" y="1981200"/>
            <a:ext cx="8458200" cy="2468046"/>
          </a:xfrm>
          <a:prstGeom prst="rect">
            <a:avLst/>
          </a:prstGeom>
        </p:spPr>
      </p:pic>
    </p:spTree>
    <p:extLst>
      <p:ext uri="{BB962C8B-B14F-4D97-AF65-F5344CB8AC3E}">
        <p14:creationId xmlns:p14="http://schemas.microsoft.com/office/powerpoint/2010/main" val="56332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Alameda Hospital Finances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5" name="Content Placeholder 4">
            <a:extLst>
              <a:ext uri="{FF2B5EF4-FFF2-40B4-BE49-F238E27FC236}">
                <a16:creationId xmlns:a16="http://schemas.microsoft.com/office/drawing/2014/main" id="{76D5DADC-B582-433D-912E-56B199B2C458}"/>
              </a:ext>
            </a:extLst>
          </p:cNvPr>
          <p:cNvSpPr>
            <a:spLocks noGrp="1"/>
          </p:cNvSpPr>
          <p:nvPr>
            <p:ph idx="1"/>
          </p:nvPr>
        </p:nvSpPr>
        <p:spPr>
          <a:xfrm>
            <a:off x="457200" y="1219200"/>
            <a:ext cx="8229600" cy="4906963"/>
          </a:xfrm>
        </p:spPr>
        <p:txBody>
          <a:bodyPr>
            <a:normAutofit fontScale="77500" lnSpcReduction="20000"/>
          </a:bodyPr>
          <a:lstStyle/>
          <a:p>
            <a:pPr marL="0" indent="0" algn="ctr">
              <a:buNone/>
            </a:pPr>
            <a:r>
              <a:rPr lang="en-US" dirty="0"/>
              <a:t>COST</a:t>
            </a:r>
          </a:p>
          <a:p>
            <a:r>
              <a:rPr lang="en-US" dirty="0"/>
              <a:t>First need to determine real/full cost of services.</a:t>
            </a:r>
          </a:p>
          <a:p>
            <a:r>
              <a:rPr lang="en-US" dirty="0"/>
              <a:t>Allocation of support service is done by Home Office Cost Report – required by Medicare and </a:t>
            </a:r>
            <a:r>
              <a:rPr lang="en-US" dirty="0" err="1"/>
              <a:t>Medi</a:t>
            </a:r>
            <a:r>
              <a:rPr lang="en-US" dirty="0"/>
              <a:t>-Cal.</a:t>
            </a:r>
          </a:p>
          <a:p>
            <a:r>
              <a:rPr lang="en-US" dirty="0"/>
              <a:t>All system wide support service costs are reviewed and determined to be allocated on direct or indirect allocation basis, and by what statistic.</a:t>
            </a:r>
          </a:p>
          <a:p>
            <a:r>
              <a:rPr lang="en-US" dirty="0"/>
              <a:t>FY17 cost report determined AH received 13.8% of support services cost. </a:t>
            </a:r>
          </a:p>
          <a:p>
            <a:r>
              <a:rPr lang="en-US" dirty="0"/>
              <a:t>The Home Office costs are added to direct facility overhead costs and allocated in the cost report to all chargeable areas.</a:t>
            </a:r>
          </a:p>
          <a:p>
            <a:r>
              <a:rPr lang="en-US" dirty="0"/>
              <a:t>This creates cost to charge ratios which are used to calculate cost of services by service line, patient, etc. </a:t>
            </a:r>
          </a:p>
        </p:txBody>
      </p:sp>
      <p:sp>
        <p:nvSpPr>
          <p:cNvPr id="2" name="Slide Number Placeholder 1"/>
          <p:cNvSpPr>
            <a:spLocks noGrp="1"/>
          </p:cNvSpPr>
          <p:nvPr>
            <p:ph type="sldNum" sz="quarter" idx="12"/>
          </p:nvPr>
        </p:nvSpPr>
        <p:spPr/>
        <p:txBody>
          <a:bodyPr/>
          <a:lstStyle/>
          <a:p>
            <a:fld id="{4CFADB4A-6FA2-46F0-966D-44FD877818BE}" type="slidenum">
              <a:rPr lang="en-US" smtClean="0"/>
              <a:pPr/>
              <a:t>12</a:t>
            </a:fld>
            <a:endParaRPr lang="en-US"/>
          </a:p>
        </p:txBody>
      </p:sp>
    </p:spTree>
    <p:extLst>
      <p:ext uri="{BB962C8B-B14F-4D97-AF65-F5344CB8AC3E}">
        <p14:creationId xmlns:p14="http://schemas.microsoft.com/office/powerpoint/2010/main" val="184635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September 2018 Financial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Alameda Hospital Finances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6" name="Title 5">
            <a:extLst>
              <a:ext uri="{FF2B5EF4-FFF2-40B4-BE49-F238E27FC236}">
                <a16:creationId xmlns:a16="http://schemas.microsoft.com/office/drawing/2014/main" id="{A762BF72-575B-4E3D-93B8-CF303FB9D793}"/>
              </a:ext>
            </a:extLst>
          </p:cNvPr>
          <p:cNvSpPr>
            <a:spLocks noGrp="1"/>
          </p:cNvSpPr>
          <p:nvPr>
            <p:ph type="title"/>
          </p:nvPr>
        </p:nvSpPr>
        <p:spPr>
          <a:xfrm>
            <a:off x="457200" y="914400"/>
            <a:ext cx="8229600" cy="685800"/>
          </a:xfrm>
        </p:spPr>
        <p:txBody>
          <a:bodyPr>
            <a:normAutofit/>
          </a:bodyPr>
          <a:lstStyle/>
          <a:p>
            <a:r>
              <a:rPr lang="en-US" sz="2400" dirty="0"/>
              <a:t>FY 18 Estimation of Support Service Allocation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ADB4A-6FA2-46F0-966D-44FD877818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283C9ED9-7978-4613-962A-9C64AF82E083}"/>
              </a:ext>
            </a:extLst>
          </p:cNvPr>
          <p:cNvPicPr>
            <a:picLocks noChangeAspect="1"/>
          </p:cNvPicPr>
          <p:nvPr/>
        </p:nvPicPr>
        <p:blipFill>
          <a:blip r:embed="rId4"/>
          <a:stretch>
            <a:fillRect/>
          </a:stretch>
        </p:blipFill>
        <p:spPr>
          <a:xfrm>
            <a:off x="468135" y="1676400"/>
            <a:ext cx="8001000" cy="4055038"/>
          </a:xfrm>
          <a:prstGeom prst="rect">
            <a:avLst/>
          </a:prstGeom>
        </p:spPr>
      </p:pic>
    </p:spTree>
    <p:extLst>
      <p:ext uri="{BB962C8B-B14F-4D97-AF65-F5344CB8AC3E}">
        <p14:creationId xmlns:p14="http://schemas.microsoft.com/office/powerpoint/2010/main" val="162359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Alameda Hospital Finances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5" name="Content Placeholder 4">
            <a:extLst>
              <a:ext uri="{FF2B5EF4-FFF2-40B4-BE49-F238E27FC236}">
                <a16:creationId xmlns:a16="http://schemas.microsoft.com/office/drawing/2014/main" id="{76D5DADC-B582-433D-912E-56B199B2C458}"/>
              </a:ext>
            </a:extLst>
          </p:cNvPr>
          <p:cNvSpPr>
            <a:spLocks noGrp="1"/>
          </p:cNvSpPr>
          <p:nvPr>
            <p:ph idx="1"/>
          </p:nvPr>
        </p:nvSpPr>
        <p:spPr>
          <a:xfrm>
            <a:off x="457200" y="914400"/>
            <a:ext cx="8229600" cy="5211763"/>
          </a:xfrm>
        </p:spPr>
        <p:txBody>
          <a:bodyPr>
            <a:normAutofit fontScale="85000" lnSpcReduction="10000"/>
          </a:bodyPr>
          <a:lstStyle/>
          <a:p>
            <a:pPr marL="0" indent="0" algn="ctr">
              <a:buNone/>
            </a:pPr>
            <a:r>
              <a:rPr lang="en-US" dirty="0"/>
              <a:t>REVENUE</a:t>
            </a:r>
          </a:p>
          <a:p>
            <a:r>
              <a:rPr lang="en-US" dirty="0"/>
              <a:t>Net Patient Service Revenue is calculated at the Account/Payer level.  </a:t>
            </a:r>
          </a:p>
          <a:p>
            <a:r>
              <a:rPr lang="en-US" dirty="0"/>
              <a:t>FY 17 NPSR known, FY 18 NPSR estimated</a:t>
            </a:r>
          </a:p>
          <a:p>
            <a:r>
              <a:rPr lang="en-US" dirty="0"/>
              <a:t>Supplemental Revenues are in some cases earned at the facility level, some at the system level. </a:t>
            </a:r>
          </a:p>
          <a:p>
            <a:r>
              <a:rPr lang="en-US" dirty="0"/>
              <a:t>System level revenues must be allocated.  </a:t>
            </a:r>
          </a:p>
          <a:p>
            <a:r>
              <a:rPr lang="en-US" dirty="0"/>
              <a:t>Some FY 17 and most FY 18 supplementals are estimated. </a:t>
            </a:r>
          </a:p>
          <a:p>
            <a:r>
              <a:rPr lang="en-US" dirty="0"/>
              <a:t>Because of AB85 Realignment Redirection, Measure A allocations are done last, and based on uncompensated cost after all other allocations. </a:t>
            </a:r>
          </a:p>
          <a:p>
            <a:pPr marL="0" indent="0">
              <a:buNone/>
            </a:pPr>
            <a:endParaRPr lang="en-US" dirty="0"/>
          </a:p>
        </p:txBody>
      </p:sp>
      <p:sp>
        <p:nvSpPr>
          <p:cNvPr id="2" name="Slide Number Placeholder 1"/>
          <p:cNvSpPr>
            <a:spLocks noGrp="1"/>
          </p:cNvSpPr>
          <p:nvPr>
            <p:ph type="sldNum" sz="quarter" idx="12"/>
          </p:nvPr>
        </p:nvSpPr>
        <p:spPr/>
        <p:txBody>
          <a:bodyPr/>
          <a:lstStyle/>
          <a:p>
            <a:fld id="{4CFADB4A-6FA2-46F0-966D-44FD877818BE}" type="slidenum">
              <a:rPr lang="en-US" smtClean="0"/>
              <a:pPr/>
              <a:t>14</a:t>
            </a:fld>
            <a:endParaRPr lang="en-US"/>
          </a:p>
        </p:txBody>
      </p:sp>
    </p:spTree>
    <p:extLst>
      <p:ext uri="{BB962C8B-B14F-4D97-AF65-F5344CB8AC3E}">
        <p14:creationId xmlns:p14="http://schemas.microsoft.com/office/powerpoint/2010/main" val="338821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September 2018 Financial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Alameda Hospital Finances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3" name="Title 2">
            <a:extLst>
              <a:ext uri="{FF2B5EF4-FFF2-40B4-BE49-F238E27FC236}">
                <a16:creationId xmlns:a16="http://schemas.microsoft.com/office/drawing/2014/main" id="{AA822D3E-B2C5-4B2B-9D07-8EA27419CD27}"/>
              </a:ext>
            </a:extLst>
          </p:cNvPr>
          <p:cNvSpPr>
            <a:spLocks noGrp="1"/>
          </p:cNvSpPr>
          <p:nvPr>
            <p:ph type="title"/>
          </p:nvPr>
        </p:nvSpPr>
        <p:spPr>
          <a:xfrm>
            <a:off x="457200" y="915987"/>
            <a:ext cx="8229600" cy="501650"/>
          </a:xfrm>
        </p:spPr>
        <p:txBody>
          <a:bodyPr>
            <a:normAutofit/>
          </a:bodyPr>
          <a:lstStyle/>
          <a:p>
            <a:r>
              <a:rPr lang="en-US" sz="2400" dirty="0"/>
              <a:t>Allocation of Supplemental Revenue</a:t>
            </a:r>
          </a:p>
        </p:txBody>
      </p:sp>
      <p:graphicFrame>
        <p:nvGraphicFramePr>
          <p:cNvPr id="7" name="Content Placeholder 6">
            <a:extLst>
              <a:ext uri="{FF2B5EF4-FFF2-40B4-BE49-F238E27FC236}">
                <a16:creationId xmlns:a16="http://schemas.microsoft.com/office/drawing/2014/main" id="{C976F9ED-26D5-4229-87B6-BFA94502FD57}"/>
              </a:ext>
            </a:extLst>
          </p:cNvPr>
          <p:cNvGraphicFramePr>
            <a:graphicFrameLocks noGrp="1"/>
          </p:cNvGraphicFramePr>
          <p:nvPr>
            <p:ph idx="1"/>
            <p:extLst>
              <p:ext uri="{D42A27DB-BD31-4B8C-83A1-F6EECF244321}">
                <p14:modId xmlns:p14="http://schemas.microsoft.com/office/powerpoint/2010/main" val="847491353"/>
              </p:ext>
            </p:extLst>
          </p:nvPr>
        </p:nvGraphicFramePr>
        <p:xfrm>
          <a:off x="685800" y="1524000"/>
          <a:ext cx="7848600" cy="5791200"/>
        </p:xfrm>
        <a:graphic>
          <a:graphicData uri="http://schemas.openxmlformats.org/drawingml/2006/table">
            <a:tbl>
              <a:tblPr>
                <a:tableStyleId>{5C22544A-7EE6-4342-B048-85BDC9FD1C3A}</a:tableStyleId>
              </a:tblPr>
              <a:tblGrid>
                <a:gridCol w="7848600">
                  <a:extLst>
                    <a:ext uri="{9D8B030D-6E8A-4147-A177-3AD203B41FA5}">
                      <a16:colId xmlns:a16="http://schemas.microsoft.com/office/drawing/2014/main" val="228351786"/>
                    </a:ext>
                  </a:extLst>
                </a:gridCol>
              </a:tblGrid>
              <a:tr h="373873">
                <a:tc>
                  <a:txBody>
                    <a:bodyPr/>
                    <a:lstStyle/>
                    <a:p>
                      <a:pPr algn="l" fontAlgn="b"/>
                      <a:r>
                        <a:rPr lang="en-US" sz="1800" b="1" u="none" strike="noStrike" dirty="0">
                          <a:effectLst/>
                        </a:rPr>
                        <a:t>AB 915 </a:t>
                      </a:r>
                      <a:r>
                        <a:rPr lang="en-US" sz="1800" u="none" strike="noStrike" dirty="0">
                          <a:effectLst/>
                        </a:rPr>
                        <a:t>– Outpatient </a:t>
                      </a:r>
                      <a:r>
                        <a:rPr lang="en-US" sz="1800" u="none" strike="noStrike" dirty="0" err="1">
                          <a:effectLst/>
                        </a:rPr>
                        <a:t>Medi</a:t>
                      </a:r>
                      <a:r>
                        <a:rPr lang="en-US" sz="1800" u="none" strike="noStrike" dirty="0">
                          <a:effectLst/>
                        </a:rPr>
                        <a:t>-Cal FFS Supplemental -FY 17 Actual for AH</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2376547952"/>
                  </a:ext>
                </a:extLst>
              </a:tr>
              <a:tr h="575489">
                <a:tc>
                  <a:txBody>
                    <a:bodyPr/>
                    <a:lstStyle/>
                    <a:p>
                      <a:pPr algn="l" fontAlgn="b"/>
                      <a:r>
                        <a:rPr lang="en-US" sz="1800" b="1" u="none" strike="noStrike" dirty="0">
                          <a:effectLst/>
                        </a:rPr>
                        <a:t>SNF </a:t>
                      </a:r>
                      <a:r>
                        <a:rPr lang="en-US" sz="1800" b="1" u="none" strike="noStrike" dirty="0" err="1">
                          <a:effectLst/>
                        </a:rPr>
                        <a:t>Medi</a:t>
                      </a:r>
                      <a:r>
                        <a:rPr lang="en-US" sz="1800" b="1" u="none" strike="noStrike" dirty="0">
                          <a:effectLst/>
                        </a:rPr>
                        <a:t>-Cal FFS Supplemental </a:t>
                      </a:r>
                      <a:r>
                        <a:rPr lang="en-US" sz="1800" u="none" strike="noStrike" dirty="0">
                          <a:effectLst/>
                        </a:rPr>
                        <a:t>- Estimated at FY 17  AH cost per day increased by 6% less rate paid per day. </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2440930121"/>
                  </a:ext>
                </a:extLst>
              </a:tr>
              <a:tr h="373873">
                <a:tc>
                  <a:txBody>
                    <a:bodyPr/>
                    <a:lstStyle/>
                    <a:p>
                      <a:pPr algn="l" fontAlgn="b"/>
                      <a:r>
                        <a:rPr lang="en-US" sz="1800" b="1" u="none" strike="noStrike" dirty="0">
                          <a:effectLst/>
                        </a:rPr>
                        <a:t>Alameda Hospital District Tax </a:t>
                      </a:r>
                      <a:r>
                        <a:rPr lang="en-US" sz="1800" u="none" strike="noStrike" dirty="0">
                          <a:effectLst/>
                        </a:rPr>
                        <a:t>- Allocated to all AH services.</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4075933135"/>
                  </a:ext>
                </a:extLst>
              </a:tr>
              <a:tr h="575489">
                <a:tc>
                  <a:txBody>
                    <a:bodyPr/>
                    <a:lstStyle/>
                    <a:p>
                      <a:pPr algn="l" fontAlgn="b"/>
                      <a:r>
                        <a:rPr lang="en-US" sz="1800" b="1" u="none" strike="noStrike" dirty="0" err="1">
                          <a:effectLst/>
                        </a:rPr>
                        <a:t>Medi</a:t>
                      </a:r>
                      <a:r>
                        <a:rPr lang="en-US" sz="1800" b="1" u="none" strike="noStrike" dirty="0">
                          <a:effectLst/>
                        </a:rPr>
                        <a:t>-Cal Managed Care Rate Range </a:t>
                      </a:r>
                      <a:r>
                        <a:rPr lang="en-US" sz="1800" u="none" strike="noStrike" dirty="0">
                          <a:effectLst/>
                        </a:rPr>
                        <a:t>- Allocated based on </a:t>
                      </a:r>
                      <a:r>
                        <a:rPr lang="en-US" sz="1800" u="none" strike="noStrike" dirty="0" err="1">
                          <a:effectLst/>
                        </a:rPr>
                        <a:t>Medi</a:t>
                      </a:r>
                      <a:r>
                        <a:rPr lang="en-US" sz="1800" u="none" strike="noStrike" dirty="0">
                          <a:effectLst/>
                        </a:rPr>
                        <a:t>-Cal Managed Care Charges.</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2817072364"/>
                  </a:ext>
                </a:extLst>
              </a:tr>
              <a:tr h="575489">
                <a:tc>
                  <a:txBody>
                    <a:bodyPr/>
                    <a:lstStyle/>
                    <a:p>
                      <a:pPr algn="l" fontAlgn="b"/>
                      <a:r>
                        <a:rPr lang="en-US" sz="1800" b="1" u="none" strike="noStrike" dirty="0">
                          <a:effectLst/>
                        </a:rPr>
                        <a:t>Hospital Fee (Direct Grant and Managed Care components) </a:t>
                      </a:r>
                      <a:r>
                        <a:rPr lang="en-US" sz="1800" u="none" strike="noStrike" dirty="0">
                          <a:effectLst/>
                        </a:rPr>
                        <a:t>- Allocated based on </a:t>
                      </a:r>
                      <a:r>
                        <a:rPr lang="en-US" sz="1800" u="none" strike="noStrike" dirty="0" err="1">
                          <a:effectLst/>
                        </a:rPr>
                        <a:t>Medi</a:t>
                      </a:r>
                      <a:r>
                        <a:rPr lang="en-US" sz="1800" u="none" strike="noStrike" dirty="0">
                          <a:effectLst/>
                        </a:rPr>
                        <a:t>-Cal Managed Care Charges.</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2980274131"/>
                  </a:ext>
                </a:extLst>
              </a:tr>
              <a:tr h="373873">
                <a:tc>
                  <a:txBody>
                    <a:bodyPr/>
                    <a:lstStyle/>
                    <a:p>
                      <a:pPr algn="l" fontAlgn="b"/>
                      <a:r>
                        <a:rPr lang="en-US" sz="1800" b="1" u="none" strike="noStrike" dirty="0">
                          <a:effectLst/>
                        </a:rPr>
                        <a:t>QIP/EPP </a:t>
                      </a:r>
                      <a:r>
                        <a:rPr lang="en-US" sz="1800" u="none" strike="noStrike" dirty="0">
                          <a:effectLst/>
                        </a:rPr>
                        <a:t>- Allocated based on </a:t>
                      </a:r>
                      <a:r>
                        <a:rPr lang="en-US" sz="1800" u="none" strike="noStrike" dirty="0" err="1">
                          <a:effectLst/>
                        </a:rPr>
                        <a:t>Medi</a:t>
                      </a:r>
                      <a:r>
                        <a:rPr lang="en-US" sz="1800" u="none" strike="noStrike" dirty="0">
                          <a:effectLst/>
                        </a:rPr>
                        <a:t>-Cal Managed Care Charges.</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639299779"/>
                  </a:ext>
                </a:extLst>
              </a:tr>
              <a:tr h="373873">
                <a:tc>
                  <a:txBody>
                    <a:bodyPr/>
                    <a:lstStyle/>
                    <a:p>
                      <a:pPr algn="l" fontAlgn="b"/>
                      <a:r>
                        <a:rPr lang="en-US" sz="1800" b="1" u="none" strike="noStrike" dirty="0">
                          <a:effectLst/>
                        </a:rPr>
                        <a:t>PRIME - </a:t>
                      </a:r>
                      <a:r>
                        <a:rPr lang="en-US" sz="1800" u="none" strike="noStrike" dirty="0">
                          <a:effectLst/>
                        </a:rPr>
                        <a:t>Allocated based on </a:t>
                      </a:r>
                      <a:r>
                        <a:rPr lang="en-US" sz="1800" u="none" strike="noStrike" dirty="0" err="1">
                          <a:effectLst/>
                        </a:rPr>
                        <a:t>Medi</a:t>
                      </a:r>
                      <a:r>
                        <a:rPr lang="en-US" sz="1800" u="none" strike="noStrike" dirty="0">
                          <a:effectLst/>
                        </a:rPr>
                        <a:t>-Cal Managed Care Charges.</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4063368163"/>
                  </a:ext>
                </a:extLst>
              </a:tr>
              <a:tr h="382325">
                <a:tc>
                  <a:txBody>
                    <a:bodyPr/>
                    <a:lstStyle/>
                    <a:p>
                      <a:pPr algn="l" fontAlgn="b"/>
                      <a:r>
                        <a:rPr lang="en-US" sz="1800" b="1" u="none" strike="noStrike" dirty="0">
                          <a:effectLst/>
                        </a:rPr>
                        <a:t>HPAC -  </a:t>
                      </a:r>
                      <a:r>
                        <a:rPr lang="en-US" sz="1800" u="none" strike="noStrike" dirty="0">
                          <a:effectLst/>
                        </a:rPr>
                        <a:t>Allocated first to Outside Medical Services, Highland and Ambulatory Clinics.</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3004550713"/>
                  </a:ext>
                </a:extLst>
              </a:tr>
              <a:tr h="575489">
                <a:tc>
                  <a:txBody>
                    <a:bodyPr/>
                    <a:lstStyle/>
                    <a:p>
                      <a:pPr algn="l" fontAlgn="b"/>
                      <a:r>
                        <a:rPr lang="en-US" sz="1800" b="1" u="none" strike="noStrike" dirty="0">
                          <a:effectLst/>
                        </a:rPr>
                        <a:t>GPP </a:t>
                      </a:r>
                      <a:r>
                        <a:rPr lang="en-US" sz="1800" u="none" strike="noStrike" dirty="0">
                          <a:effectLst/>
                        </a:rPr>
                        <a:t>- Allocated based on Uninsured, HPAC and Restricted </a:t>
                      </a:r>
                      <a:r>
                        <a:rPr lang="en-US" sz="1800" u="none" strike="noStrike" dirty="0" err="1">
                          <a:effectLst/>
                        </a:rPr>
                        <a:t>Medi</a:t>
                      </a:r>
                      <a:r>
                        <a:rPr lang="en-US" sz="1800" u="none" strike="noStrike" dirty="0">
                          <a:effectLst/>
                        </a:rPr>
                        <a:t>-Cal Uncompensated Cost.</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873131201"/>
                  </a:ext>
                </a:extLst>
              </a:tr>
              <a:tr h="575489">
                <a:tc>
                  <a:txBody>
                    <a:bodyPr/>
                    <a:lstStyle/>
                    <a:p>
                      <a:pPr algn="l" fontAlgn="b"/>
                      <a:r>
                        <a:rPr lang="en-US" sz="1800" b="1" u="none" strike="noStrike" dirty="0">
                          <a:effectLst/>
                        </a:rPr>
                        <a:t>Measure A </a:t>
                      </a:r>
                      <a:r>
                        <a:rPr lang="en-US" sz="1800" u="none" strike="noStrike" dirty="0">
                          <a:effectLst/>
                        </a:rPr>
                        <a:t>- Allocated to  indigent uncompensated cost for </a:t>
                      </a:r>
                      <a:r>
                        <a:rPr lang="en-US" sz="1800" u="none" strike="noStrike" dirty="0" err="1">
                          <a:effectLst/>
                        </a:rPr>
                        <a:t>Medi</a:t>
                      </a:r>
                      <a:r>
                        <a:rPr lang="en-US" sz="1800" u="none" strike="noStrike" dirty="0">
                          <a:effectLst/>
                        </a:rPr>
                        <a:t>-Cal, </a:t>
                      </a:r>
                      <a:r>
                        <a:rPr lang="en-US" sz="1800" u="none" strike="noStrike" dirty="0" err="1">
                          <a:effectLst/>
                        </a:rPr>
                        <a:t>Medi</a:t>
                      </a:r>
                      <a:r>
                        <a:rPr lang="en-US" sz="1800" u="none" strike="noStrike" dirty="0">
                          <a:effectLst/>
                        </a:rPr>
                        <a:t>-Cal Managed Care, Dually Eligible, HPAC, Uninsured and Other Government.</a:t>
                      </a:r>
                      <a:endParaRPr lang="en-US" sz="18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2364841897"/>
                  </a:ext>
                </a:extLst>
              </a:tr>
              <a:tr h="1035938">
                <a:tc>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noFill/>
                  </a:tcPr>
                </a:tc>
                <a:extLst>
                  <a:ext uri="{0D108BD9-81ED-4DB2-BD59-A6C34878D82A}">
                    <a16:rowId xmlns:a16="http://schemas.microsoft.com/office/drawing/2014/main" val="2211114926"/>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ADB4A-6FA2-46F0-966D-44FD877818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230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September 2018 Financial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Alameda Hospital Finances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ADB4A-6FA2-46F0-966D-44FD877818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1288DD3-9E55-4F33-87BF-1ACD94C3E512}"/>
              </a:ext>
            </a:extLst>
          </p:cNvPr>
          <p:cNvPicPr>
            <a:picLocks noChangeAspect="1"/>
          </p:cNvPicPr>
          <p:nvPr/>
        </p:nvPicPr>
        <p:blipFill>
          <a:blip r:embed="rId4"/>
          <a:stretch>
            <a:fillRect/>
          </a:stretch>
        </p:blipFill>
        <p:spPr>
          <a:xfrm>
            <a:off x="914400" y="942565"/>
            <a:ext cx="7239000" cy="5639141"/>
          </a:xfrm>
          <a:prstGeom prst="rect">
            <a:avLst/>
          </a:prstGeom>
        </p:spPr>
      </p:pic>
    </p:spTree>
    <p:extLst>
      <p:ext uri="{BB962C8B-B14F-4D97-AF65-F5344CB8AC3E}">
        <p14:creationId xmlns:p14="http://schemas.microsoft.com/office/powerpoint/2010/main" val="9975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September 2018 Financial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Alameda Hospital Finances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ADB4A-6FA2-46F0-966D-44FD877818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C4137A4-384C-4DB3-B0DD-46CA329D4036}"/>
              </a:ext>
            </a:extLst>
          </p:cNvPr>
          <p:cNvPicPr>
            <a:picLocks noChangeAspect="1"/>
          </p:cNvPicPr>
          <p:nvPr/>
        </p:nvPicPr>
        <p:blipFill>
          <a:blip r:embed="rId4"/>
          <a:stretch>
            <a:fillRect/>
          </a:stretch>
        </p:blipFill>
        <p:spPr>
          <a:xfrm>
            <a:off x="838200" y="942566"/>
            <a:ext cx="7239000" cy="5518562"/>
          </a:xfrm>
          <a:prstGeom prst="rect">
            <a:avLst/>
          </a:prstGeom>
        </p:spPr>
      </p:pic>
    </p:spTree>
    <p:extLst>
      <p:ext uri="{BB962C8B-B14F-4D97-AF65-F5344CB8AC3E}">
        <p14:creationId xmlns:p14="http://schemas.microsoft.com/office/powerpoint/2010/main" val="198644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September 2018 Financial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Arial" charset="0"/>
                  <a:cs typeface="Arial" charset="0"/>
                </a:rPr>
                <a:t>Alameda Hospital Finances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ADB4A-6FA2-46F0-966D-44FD877818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E1254F74-7929-461A-847D-904977A0BBF3}"/>
              </a:ext>
            </a:extLst>
          </p:cNvPr>
          <p:cNvPicPr>
            <a:picLocks noChangeAspect="1"/>
          </p:cNvPicPr>
          <p:nvPr/>
        </p:nvPicPr>
        <p:blipFill>
          <a:blip r:embed="rId4"/>
          <a:stretch>
            <a:fillRect/>
          </a:stretch>
        </p:blipFill>
        <p:spPr>
          <a:xfrm>
            <a:off x="914400" y="782515"/>
            <a:ext cx="6919191" cy="5614293"/>
          </a:xfrm>
          <a:prstGeom prst="rect">
            <a:avLst/>
          </a:prstGeom>
        </p:spPr>
      </p:pic>
    </p:spTree>
    <p:extLst>
      <p:ext uri="{BB962C8B-B14F-4D97-AF65-F5344CB8AC3E}">
        <p14:creationId xmlns:p14="http://schemas.microsoft.com/office/powerpoint/2010/main" val="22101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947669"/>
            <a:chOff x="0" y="3099357"/>
            <a:chExt cx="9144000" cy="947669"/>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123696"/>
              <a:ext cx="5663416" cy="923330"/>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AGENDA </a:t>
              </a:r>
            </a:p>
            <a:p>
              <a:endParaRPr lang="en-US" b="1" dirty="0">
                <a:latin typeface="Arial" charset="0"/>
                <a:ea typeface="Arial" charset="0"/>
                <a:cs typeface="Arial" charset="0"/>
              </a:endParaRP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4" name="Slide Number Placeholder 3"/>
          <p:cNvSpPr>
            <a:spLocks noGrp="1"/>
          </p:cNvSpPr>
          <p:nvPr>
            <p:ph type="sldNum" sz="quarter" idx="12"/>
          </p:nvPr>
        </p:nvSpPr>
        <p:spPr/>
        <p:txBody>
          <a:bodyPr/>
          <a:lstStyle/>
          <a:p>
            <a:fld id="{4CFADB4A-6FA2-46F0-966D-44FD877818BE}" type="slidenum">
              <a:rPr lang="en-US" smtClean="0"/>
              <a:pPr/>
              <a:t>2</a:t>
            </a:fld>
            <a:endParaRPr lang="en-US"/>
          </a:p>
        </p:txBody>
      </p:sp>
      <p:sp>
        <p:nvSpPr>
          <p:cNvPr id="9" name="Content Placeholder 8"/>
          <p:cNvSpPr>
            <a:spLocks noGrp="1"/>
          </p:cNvSpPr>
          <p:nvPr>
            <p:ph idx="4294967295"/>
          </p:nvPr>
        </p:nvSpPr>
        <p:spPr>
          <a:xfrm>
            <a:off x="838200" y="1447800"/>
            <a:ext cx="8229600" cy="4525963"/>
          </a:xfrm>
        </p:spPr>
        <p:txBody>
          <a:bodyPr/>
          <a:lstStyle/>
          <a:p>
            <a:r>
              <a:rPr lang="en-US" dirty="0"/>
              <a:t>September 2018 highlights</a:t>
            </a:r>
          </a:p>
          <a:p>
            <a:r>
              <a:rPr lang="en-US" dirty="0"/>
              <a:t>Alameda Hospital Finances</a:t>
            </a:r>
          </a:p>
        </p:txBody>
      </p:sp>
    </p:spTree>
    <p:extLst>
      <p:ext uri="{BB962C8B-B14F-4D97-AF65-F5344CB8AC3E}">
        <p14:creationId xmlns:p14="http://schemas.microsoft.com/office/powerpoint/2010/main" val="362879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Volume Highlights</a:t>
              </a:r>
              <a:endParaRPr lang="en-US" b="1" dirty="0">
                <a:latin typeface="Arial" charset="0"/>
                <a:ea typeface="Arial" charset="0"/>
                <a:cs typeface="Arial" charset="0"/>
              </a:endParaRP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fld id="{4CFADB4A-6FA2-46F0-966D-44FD877818BE}" type="slidenum">
              <a:rPr lang="en-US" smtClean="0"/>
              <a:pPr/>
              <a:t>3</a:t>
            </a:fld>
            <a:endParaRPr lang="en-US"/>
          </a:p>
        </p:txBody>
      </p:sp>
      <p:sp>
        <p:nvSpPr>
          <p:cNvPr id="10" name="TextBox 9">
            <a:extLst>
              <a:ext uri="{FF2B5EF4-FFF2-40B4-BE49-F238E27FC236}">
                <a16:creationId xmlns:a16="http://schemas.microsoft.com/office/drawing/2014/main" id="{D2CA5075-FB44-49E9-9185-90E0880DB4BD}"/>
              </a:ext>
            </a:extLst>
          </p:cNvPr>
          <p:cNvSpPr txBox="1"/>
          <p:nvPr/>
        </p:nvSpPr>
        <p:spPr>
          <a:xfrm>
            <a:off x="389207" y="740544"/>
            <a:ext cx="8261498" cy="2970044"/>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US" sz="1900" dirty="0">
                <a:latin typeface="Arial Narrow" pitchFamily="34" charset="0"/>
              </a:rPr>
              <a:t>Inpatient activity continues to be strong.  </a:t>
            </a:r>
          </a:p>
          <a:p>
            <a:pPr marL="342900" indent="-342900" algn="just">
              <a:spcAft>
                <a:spcPts val="600"/>
              </a:spcAft>
              <a:buFont typeface="Arial" panose="020B0604020202020204" pitchFamily="34" charset="0"/>
              <a:buChar char="•"/>
            </a:pPr>
            <a:r>
              <a:rPr lang="en-US" sz="1900" dirty="0">
                <a:latin typeface="Arial Narrow" pitchFamily="34" charset="0"/>
              </a:rPr>
              <a:t>Acute days 5.2% &gt; budget in September, 6.5% &gt; budget YTD;   </a:t>
            </a:r>
          </a:p>
          <a:p>
            <a:pPr marL="342900" indent="-342900" algn="just">
              <a:spcAft>
                <a:spcPts val="600"/>
              </a:spcAft>
              <a:buFont typeface="Arial" panose="020B0604020202020204" pitchFamily="34" charset="0"/>
              <a:buChar char="•"/>
            </a:pPr>
            <a:r>
              <a:rPr lang="en-US" sz="1900" dirty="0">
                <a:latin typeface="Arial Narrow" pitchFamily="34" charset="0"/>
              </a:rPr>
              <a:t>ALOS &gt; budget 4.4% YTD.</a:t>
            </a:r>
          </a:p>
          <a:p>
            <a:pPr marL="342900" indent="-342900" algn="just">
              <a:spcAft>
                <a:spcPts val="600"/>
              </a:spcAft>
              <a:buFont typeface="Arial" panose="020B0604020202020204" pitchFamily="34" charset="0"/>
              <a:buChar char="•"/>
            </a:pPr>
            <a:r>
              <a:rPr lang="en-US" sz="1900" dirty="0">
                <a:latin typeface="Arial Narrow" pitchFamily="34" charset="0"/>
              </a:rPr>
              <a:t>Post Acute days &lt; budget 0.3% in September, 0.6% &gt; budget YTD.</a:t>
            </a:r>
          </a:p>
          <a:p>
            <a:pPr marL="342900" indent="-342900" algn="just">
              <a:spcAft>
                <a:spcPts val="600"/>
              </a:spcAft>
              <a:buFont typeface="Arial" panose="020B0604020202020204" pitchFamily="34" charset="0"/>
              <a:buChar char="•"/>
            </a:pPr>
            <a:r>
              <a:rPr lang="en-US" sz="1900" dirty="0">
                <a:latin typeface="Arial Narrow" pitchFamily="34" charset="0"/>
              </a:rPr>
              <a:t>Clinic Visits 10.3% &lt; budget in September, 3.4% &lt; budget YTD.</a:t>
            </a:r>
          </a:p>
          <a:p>
            <a:pPr marL="342900" indent="-342900" algn="just">
              <a:spcAft>
                <a:spcPts val="600"/>
              </a:spcAft>
              <a:buFont typeface="Arial" panose="020B0604020202020204" pitchFamily="34" charset="0"/>
              <a:buChar char="•"/>
            </a:pPr>
            <a:r>
              <a:rPr lang="en-US" sz="1900" dirty="0">
                <a:latin typeface="Arial Narrow" pitchFamily="34" charset="0"/>
              </a:rPr>
              <a:t>ER visits 14.0% &lt; budget in September, 749 visits &lt; prior year.</a:t>
            </a:r>
          </a:p>
          <a:p>
            <a:pPr marL="342900" indent="-342900" algn="just">
              <a:spcAft>
                <a:spcPts val="600"/>
              </a:spcAft>
              <a:buFont typeface="Arial" panose="020B0604020202020204" pitchFamily="34" charset="0"/>
              <a:buChar char="•"/>
            </a:pPr>
            <a:r>
              <a:rPr lang="en-US" sz="1900" dirty="0">
                <a:latin typeface="Arial Narrow" pitchFamily="34" charset="0"/>
              </a:rPr>
              <a:t>Physician </a:t>
            </a:r>
            <a:r>
              <a:rPr lang="en-US" sz="1900" dirty="0" err="1">
                <a:latin typeface="Arial Narrow" pitchFamily="34" charset="0"/>
              </a:rPr>
              <a:t>wRVU’s</a:t>
            </a:r>
            <a:r>
              <a:rPr lang="en-US" sz="1900" dirty="0">
                <a:latin typeface="Arial Narrow" pitchFamily="34" charset="0"/>
              </a:rPr>
              <a:t> 2.4% &lt; budget in September, 5.5 &gt; budget YTD, 17.1% &gt; prior year.</a:t>
            </a:r>
          </a:p>
          <a:p>
            <a:pPr marL="342900" indent="-342900" algn="just">
              <a:spcAft>
                <a:spcPts val="600"/>
              </a:spcAft>
              <a:buFont typeface="Arial" panose="020B0604020202020204" pitchFamily="34" charset="0"/>
              <a:buChar char="•"/>
            </a:pPr>
            <a:endParaRPr lang="en-US" sz="1900" dirty="0">
              <a:latin typeface="Arial Narrow" pitchFamily="34" charset="0"/>
            </a:endParaRPr>
          </a:p>
        </p:txBody>
      </p:sp>
      <p:pic>
        <p:nvPicPr>
          <p:cNvPr id="11" name="Picture 10">
            <a:extLst>
              <a:ext uri="{FF2B5EF4-FFF2-40B4-BE49-F238E27FC236}">
                <a16:creationId xmlns:a16="http://schemas.microsoft.com/office/drawing/2014/main" id="{FC82D46B-F57B-4CBD-965F-2DDE01F84D8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399472"/>
            <a:ext cx="7360920" cy="3124200"/>
          </a:xfrm>
          <a:prstGeom prst="rect">
            <a:avLst/>
          </a:prstGeom>
          <a:noFill/>
          <a:ln>
            <a:noFill/>
          </a:ln>
        </p:spPr>
      </p:pic>
    </p:spTree>
    <p:extLst>
      <p:ext uri="{BB962C8B-B14F-4D97-AF65-F5344CB8AC3E}">
        <p14:creationId xmlns:p14="http://schemas.microsoft.com/office/powerpoint/2010/main" val="245607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Highlights</a:t>
              </a:r>
              <a:endParaRPr lang="en-US" b="1" dirty="0">
                <a:latin typeface="Arial" charset="0"/>
                <a:ea typeface="Arial" charset="0"/>
                <a:cs typeface="Arial" charset="0"/>
              </a:endParaRP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fld id="{4CFADB4A-6FA2-46F0-966D-44FD877818BE}" type="slidenum">
              <a:rPr lang="en-US" smtClean="0"/>
              <a:pPr/>
              <a:t>4</a:t>
            </a:fld>
            <a:endParaRPr lang="en-US"/>
          </a:p>
        </p:txBody>
      </p:sp>
      <p:sp>
        <p:nvSpPr>
          <p:cNvPr id="10" name="TextBox 9">
            <a:extLst>
              <a:ext uri="{FF2B5EF4-FFF2-40B4-BE49-F238E27FC236}">
                <a16:creationId xmlns:a16="http://schemas.microsoft.com/office/drawing/2014/main" id="{91AFD998-C59F-4DFA-BDBD-874438758689}"/>
              </a:ext>
            </a:extLst>
          </p:cNvPr>
          <p:cNvSpPr txBox="1"/>
          <p:nvPr/>
        </p:nvSpPr>
        <p:spPr>
          <a:xfrm>
            <a:off x="425302" y="739951"/>
            <a:ext cx="8261498" cy="2523768"/>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US" sz="1900" dirty="0">
                <a:latin typeface="Arial Narrow" pitchFamily="34" charset="0"/>
              </a:rPr>
              <a:t>NPSR under budget by $2.7 million, consistent with $27-29 million annual shortfall.</a:t>
            </a:r>
          </a:p>
          <a:p>
            <a:pPr marL="342900" indent="-342900" algn="just">
              <a:spcAft>
                <a:spcPts val="600"/>
              </a:spcAft>
              <a:buFont typeface="Arial" panose="020B0604020202020204" pitchFamily="34" charset="0"/>
              <a:buChar char="•"/>
            </a:pPr>
            <a:r>
              <a:rPr lang="en-US" sz="1900" dirty="0">
                <a:latin typeface="Arial Narrow" pitchFamily="34" charset="0"/>
              </a:rPr>
              <a:t>Supplemental Revenue $4.4 million over budget due to additional County capital cost reimbursement recorded for FY16. Offset by County capital transfer in non-operating. </a:t>
            </a:r>
          </a:p>
          <a:p>
            <a:pPr marL="342900" indent="-342900" algn="just">
              <a:spcAft>
                <a:spcPts val="600"/>
              </a:spcAft>
              <a:buFont typeface="Arial" panose="020B0604020202020204" pitchFamily="34" charset="0"/>
              <a:buChar char="•"/>
            </a:pPr>
            <a:r>
              <a:rPr lang="en-US" sz="1900" dirty="0">
                <a:latin typeface="Arial Narrow" pitchFamily="34" charset="0"/>
              </a:rPr>
              <a:t>Expenses under budget by $1.6 million only partially offsets revenue shortfall this month.</a:t>
            </a:r>
          </a:p>
          <a:p>
            <a:pPr marL="342900" indent="-342900" algn="just">
              <a:spcAft>
                <a:spcPts val="600"/>
              </a:spcAft>
              <a:buFont typeface="Arial" panose="020B0604020202020204" pitchFamily="34" charset="0"/>
              <a:buChar char="•"/>
            </a:pPr>
            <a:r>
              <a:rPr lang="en-US" sz="1900" dirty="0">
                <a:latin typeface="Arial Narrow" pitchFamily="34" charset="0"/>
              </a:rPr>
              <a:t>Operating Income $3.3 million over budget in September is misleading.  </a:t>
            </a:r>
          </a:p>
          <a:p>
            <a:pPr marL="342900" indent="-342900" algn="just">
              <a:spcAft>
                <a:spcPts val="600"/>
              </a:spcAft>
              <a:buFont typeface="Arial" panose="020B0604020202020204" pitchFamily="34" charset="0"/>
              <a:buChar char="•"/>
            </a:pPr>
            <a:r>
              <a:rPr lang="en-US" sz="1900" dirty="0">
                <a:latin typeface="Arial Narrow" pitchFamily="34" charset="0"/>
              </a:rPr>
              <a:t>EBIDA under budget by 1.5% in September, 0.5% YTD</a:t>
            </a:r>
          </a:p>
          <a:p>
            <a:pPr marL="342900" indent="-342900" algn="just">
              <a:spcAft>
                <a:spcPts val="600"/>
              </a:spcAft>
              <a:buFont typeface="Arial" panose="020B0604020202020204" pitchFamily="34" charset="0"/>
              <a:buChar char="•"/>
            </a:pPr>
            <a:r>
              <a:rPr lang="en-US" sz="1900" dirty="0">
                <a:latin typeface="Arial Narrow" pitchFamily="34" charset="0"/>
              </a:rPr>
              <a:t>Net Income over budget due to long term portion of Pension Expense.</a:t>
            </a:r>
          </a:p>
        </p:txBody>
      </p:sp>
      <p:pic>
        <p:nvPicPr>
          <p:cNvPr id="12" name="Picture 11">
            <a:extLst>
              <a:ext uri="{FF2B5EF4-FFF2-40B4-BE49-F238E27FC236}">
                <a16:creationId xmlns:a16="http://schemas.microsoft.com/office/drawing/2014/main" id="{459A5D51-2F8F-4EDA-9EFC-F279721D0C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302" y="3266573"/>
            <a:ext cx="7924800" cy="3275387"/>
          </a:xfrm>
          <a:prstGeom prst="rect">
            <a:avLst/>
          </a:prstGeom>
          <a:noFill/>
          <a:ln>
            <a:noFill/>
          </a:ln>
        </p:spPr>
      </p:pic>
    </p:spTree>
    <p:extLst>
      <p:ext uri="{BB962C8B-B14F-4D97-AF65-F5344CB8AC3E}">
        <p14:creationId xmlns:p14="http://schemas.microsoft.com/office/powerpoint/2010/main" val="342154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Revenue Highlights</a:t>
              </a:r>
              <a:endParaRPr lang="en-US" b="1" dirty="0">
                <a:latin typeface="Arial" charset="0"/>
                <a:ea typeface="Arial" charset="0"/>
                <a:cs typeface="Arial" charset="0"/>
              </a:endParaRP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fld id="{4CFADB4A-6FA2-46F0-966D-44FD877818BE}" type="slidenum">
              <a:rPr lang="en-US" smtClean="0"/>
              <a:pPr/>
              <a:t>5</a:t>
            </a:fld>
            <a:endParaRPr lang="en-US"/>
          </a:p>
        </p:txBody>
      </p:sp>
      <p:sp>
        <p:nvSpPr>
          <p:cNvPr id="10" name="TextBox 9">
            <a:extLst>
              <a:ext uri="{FF2B5EF4-FFF2-40B4-BE49-F238E27FC236}">
                <a16:creationId xmlns:a16="http://schemas.microsoft.com/office/drawing/2014/main" id="{91AFD998-C59F-4DFA-BDBD-874438758689}"/>
              </a:ext>
            </a:extLst>
          </p:cNvPr>
          <p:cNvSpPr txBox="1"/>
          <p:nvPr/>
        </p:nvSpPr>
        <p:spPr>
          <a:xfrm>
            <a:off x="425302" y="739951"/>
            <a:ext cx="8261498" cy="1862048"/>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US" sz="1900" dirty="0">
                <a:latin typeface="Arial Narrow" pitchFamily="34" charset="0"/>
              </a:rPr>
              <a:t>Gross Patient Service Revenue was consistent with activity for the month.</a:t>
            </a:r>
          </a:p>
          <a:p>
            <a:pPr marL="342900" indent="-342900" algn="just">
              <a:spcAft>
                <a:spcPts val="600"/>
              </a:spcAft>
              <a:buFont typeface="Arial" panose="020B0604020202020204" pitchFamily="34" charset="0"/>
              <a:buChar char="•"/>
            </a:pPr>
            <a:r>
              <a:rPr lang="en-US" sz="1900" dirty="0">
                <a:latin typeface="Arial Narrow" pitchFamily="34" charset="0"/>
              </a:rPr>
              <a:t>YTD Gross Revenue 7.8% above prior year.  Professional 40.8% above prior year.</a:t>
            </a:r>
          </a:p>
          <a:p>
            <a:pPr marL="342900" indent="-342900" algn="just">
              <a:spcAft>
                <a:spcPts val="600"/>
              </a:spcAft>
              <a:buFont typeface="Arial" panose="020B0604020202020204" pitchFamily="34" charset="0"/>
              <a:buChar char="•"/>
            </a:pPr>
            <a:r>
              <a:rPr lang="en-US" sz="1900" dirty="0">
                <a:latin typeface="Arial Narrow" pitchFamily="34" charset="0"/>
              </a:rPr>
              <a:t>NPSR 5.1% above prior year.</a:t>
            </a:r>
          </a:p>
          <a:p>
            <a:pPr marL="342900" indent="-342900" algn="just">
              <a:spcAft>
                <a:spcPts val="600"/>
              </a:spcAft>
              <a:buFont typeface="Arial" panose="020B0604020202020204" pitchFamily="34" charset="0"/>
              <a:buChar char="•"/>
            </a:pPr>
            <a:r>
              <a:rPr lang="en-US" sz="1900" dirty="0">
                <a:latin typeface="Arial Narrow" pitchFamily="34" charset="0"/>
              </a:rPr>
              <a:t>Supplemental revenue $4.4 mil over budget from County Capital Cost </a:t>
            </a:r>
            <a:r>
              <a:rPr lang="en-US" sz="1900" dirty="0" err="1">
                <a:latin typeface="Arial Narrow" pitchFamily="34" charset="0"/>
              </a:rPr>
              <a:t>Reimb</a:t>
            </a:r>
            <a:r>
              <a:rPr lang="en-US" sz="1900" dirty="0">
                <a:latin typeface="Arial Narrow" pitchFamily="34" charset="0"/>
              </a:rPr>
              <a:t> FY16.</a:t>
            </a:r>
          </a:p>
          <a:p>
            <a:pPr marL="342900" indent="-342900" algn="just">
              <a:spcAft>
                <a:spcPts val="600"/>
              </a:spcAft>
              <a:buFont typeface="Arial" panose="020B0604020202020204" pitchFamily="34" charset="0"/>
              <a:buChar char="•"/>
            </a:pPr>
            <a:endParaRPr lang="en-US" sz="1900" dirty="0">
              <a:latin typeface="Arial Narrow" pitchFamily="34" charset="0"/>
            </a:endParaRPr>
          </a:p>
        </p:txBody>
      </p:sp>
      <p:pic>
        <p:nvPicPr>
          <p:cNvPr id="11" name="Picture 10">
            <a:extLst>
              <a:ext uri="{FF2B5EF4-FFF2-40B4-BE49-F238E27FC236}">
                <a16:creationId xmlns:a16="http://schemas.microsoft.com/office/drawing/2014/main" id="{0DEF4597-BE71-41F0-8DF3-8D878355B97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960" y="2743200"/>
            <a:ext cx="7889240" cy="3592576"/>
          </a:xfrm>
          <a:prstGeom prst="rect">
            <a:avLst/>
          </a:prstGeom>
          <a:noFill/>
          <a:ln>
            <a:noFill/>
          </a:ln>
        </p:spPr>
      </p:pic>
    </p:spTree>
    <p:extLst>
      <p:ext uri="{BB962C8B-B14F-4D97-AF65-F5344CB8AC3E}">
        <p14:creationId xmlns:p14="http://schemas.microsoft.com/office/powerpoint/2010/main" val="413365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Expense Highlights</a:t>
              </a:r>
              <a:endParaRPr lang="en-US" b="1" dirty="0">
                <a:latin typeface="Arial" charset="0"/>
                <a:ea typeface="Arial" charset="0"/>
                <a:cs typeface="Arial" charset="0"/>
              </a:endParaRP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fld id="{4CFADB4A-6FA2-46F0-966D-44FD877818BE}" type="slidenum">
              <a:rPr lang="en-US" smtClean="0"/>
              <a:pPr/>
              <a:t>6</a:t>
            </a:fld>
            <a:endParaRPr lang="en-US"/>
          </a:p>
        </p:txBody>
      </p:sp>
      <p:sp>
        <p:nvSpPr>
          <p:cNvPr id="10" name="TextBox 9">
            <a:extLst>
              <a:ext uri="{FF2B5EF4-FFF2-40B4-BE49-F238E27FC236}">
                <a16:creationId xmlns:a16="http://schemas.microsoft.com/office/drawing/2014/main" id="{91AFD998-C59F-4DFA-BDBD-874438758689}"/>
              </a:ext>
            </a:extLst>
          </p:cNvPr>
          <p:cNvSpPr txBox="1"/>
          <p:nvPr/>
        </p:nvSpPr>
        <p:spPr>
          <a:xfrm>
            <a:off x="304800" y="739951"/>
            <a:ext cx="8458200" cy="1862048"/>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US" sz="1900" dirty="0">
                <a:latin typeface="Arial Narrow" pitchFamily="34" charset="0"/>
              </a:rPr>
              <a:t>FTEs under budget by 162 FTEs or 3.7% in September, 127 FTEs or 2.9% YTD</a:t>
            </a:r>
          </a:p>
          <a:p>
            <a:pPr marL="342900" indent="-342900" algn="just">
              <a:spcAft>
                <a:spcPts val="600"/>
              </a:spcAft>
              <a:buFont typeface="Arial" panose="020B0604020202020204" pitchFamily="34" charset="0"/>
              <a:buChar char="•"/>
            </a:pPr>
            <a:r>
              <a:rPr lang="en-US" sz="1900" dirty="0">
                <a:latin typeface="Arial Narrow" pitchFamily="34" charset="0"/>
              </a:rPr>
              <a:t>Labor Expense under budget $0.8 million or 1.3% in September, $3.3 Million or 1.9% YTD</a:t>
            </a:r>
          </a:p>
          <a:p>
            <a:pPr marL="342900" indent="-342900" algn="just">
              <a:spcAft>
                <a:spcPts val="600"/>
              </a:spcAft>
              <a:buFont typeface="Arial" panose="020B0604020202020204" pitchFamily="34" charset="0"/>
              <a:buChar char="•"/>
            </a:pPr>
            <a:r>
              <a:rPr lang="en-US" sz="1900" dirty="0">
                <a:latin typeface="Arial Narrow" pitchFamily="34" charset="0"/>
              </a:rPr>
              <a:t>Would have expected Labor Expense to be more consistent with FTE variance.</a:t>
            </a:r>
          </a:p>
          <a:p>
            <a:pPr marL="342900" indent="-342900" algn="just">
              <a:spcAft>
                <a:spcPts val="600"/>
              </a:spcAft>
              <a:buFont typeface="Arial" panose="020B0604020202020204" pitchFamily="34" charset="0"/>
              <a:buChar char="•"/>
            </a:pPr>
            <a:r>
              <a:rPr lang="en-US" sz="1900" dirty="0">
                <a:latin typeface="Arial Narrow" pitchFamily="34" charset="0"/>
              </a:rPr>
              <a:t>Worked Hours per APD below budget; </a:t>
            </a:r>
            <a:r>
              <a:rPr lang="en-US" sz="1900" dirty="0" err="1">
                <a:latin typeface="Arial Narrow" pitchFamily="34" charset="0"/>
              </a:rPr>
              <a:t>Comp.Ratio</a:t>
            </a:r>
            <a:r>
              <a:rPr lang="en-US" sz="1900" dirty="0">
                <a:latin typeface="Arial Narrow" pitchFamily="34" charset="0"/>
              </a:rPr>
              <a:t> skewed due to County Capital Adj. </a:t>
            </a:r>
          </a:p>
          <a:p>
            <a:pPr marL="342900" indent="-342900" algn="just">
              <a:spcAft>
                <a:spcPts val="600"/>
              </a:spcAft>
              <a:buFont typeface="Arial" panose="020B0604020202020204" pitchFamily="34" charset="0"/>
              <a:buChar char="•"/>
            </a:pPr>
            <a:r>
              <a:rPr lang="en-US" sz="1900" dirty="0">
                <a:latin typeface="Arial Narrow" pitchFamily="34" charset="0"/>
              </a:rPr>
              <a:t>YTD all Expenses under budget.</a:t>
            </a:r>
          </a:p>
        </p:txBody>
      </p:sp>
      <p:pic>
        <p:nvPicPr>
          <p:cNvPr id="12" name="Picture 11">
            <a:extLst>
              <a:ext uri="{FF2B5EF4-FFF2-40B4-BE49-F238E27FC236}">
                <a16:creationId xmlns:a16="http://schemas.microsoft.com/office/drawing/2014/main" id="{6A1EB8A7-054E-46BB-8A9A-B39039E99AA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728912"/>
            <a:ext cx="7620000" cy="3810000"/>
          </a:xfrm>
          <a:prstGeom prst="rect">
            <a:avLst/>
          </a:prstGeom>
          <a:noFill/>
          <a:ln>
            <a:noFill/>
          </a:ln>
        </p:spPr>
      </p:pic>
    </p:spTree>
    <p:extLst>
      <p:ext uri="{BB962C8B-B14F-4D97-AF65-F5344CB8AC3E}">
        <p14:creationId xmlns:p14="http://schemas.microsoft.com/office/powerpoint/2010/main" val="83510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Balance Sheet and Line of Credit</a:t>
              </a:r>
              <a:endParaRPr lang="en-US" b="1" dirty="0">
                <a:latin typeface="Arial" charset="0"/>
                <a:ea typeface="Arial" charset="0"/>
                <a:cs typeface="Arial" charset="0"/>
              </a:endParaRP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fld id="{4CFADB4A-6FA2-46F0-966D-44FD877818BE}" type="slidenum">
              <a:rPr lang="en-US" smtClean="0"/>
              <a:pPr/>
              <a:t>7</a:t>
            </a:fld>
            <a:endParaRPr lang="en-US"/>
          </a:p>
        </p:txBody>
      </p:sp>
      <p:sp>
        <p:nvSpPr>
          <p:cNvPr id="3" name="TextBox 2"/>
          <p:cNvSpPr txBox="1"/>
          <p:nvPr/>
        </p:nvSpPr>
        <p:spPr>
          <a:xfrm>
            <a:off x="304800" y="1219200"/>
            <a:ext cx="8118015" cy="384721"/>
          </a:xfrm>
          <a:prstGeom prst="rect">
            <a:avLst/>
          </a:prstGeom>
          <a:noFill/>
        </p:spPr>
        <p:txBody>
          <a:bodyPr wrap="square" rtlCol="0">
            <a:spAutoFit/>
          </a:bodyPr>
          <a:lstStyle/>
          <a:p>
            <a:r>
              <a:rPr lang="en-US" sz="1900" dirty="0">
                <a:latin typeface="Arial Narrow" pitchFamily="34" charset="0"/>
              </a:rPr>
              <a:t>Below are the key Balance Sheet metrics and the forecast for the Line of Credit.  </a:t>
            </a:r>
          </a:p>
        </p:txBody>
      </p:sp>
      <p:pic>
        <p:nvPicPr>
          <p:cNvPr id="13" name="Picture 12">
            <a:extLst>
              <a:ext uri="{FF2B5EF4-FFF2-40B4-BE49-F238E27FC236}">
                <a16:creationId xmlns:a16="http://schemas.microsoft.com/office/drawing/2014/main" id="{7162A48D-EBDD-4910-B668-A76D05601AD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636433"/>
            <a:ext cx="6675120" cy="1073150"/>
          </a:xfrm>
          <a:prstGeom prst="rect">
            <a:avLst/>
          </a:prstGeom>
          <a:noFill/>
          <a:ln>
            <a:noFill/>
          </a:ln>
        </p:spPr>
      </p:pic>
      <p:pic>
        <p:nvPicPr>
          <p:cNvPr id="14" name="Picture 13">
            <a:extLst>
              <a:ext uri="{FF2B5EF4-FFF2-40B4-BE49-F238E27FC236}">
                <a16:creationId xmlns:a16="http://schemas.microsoft.com/office/drawing/2014/main" id="{B4D68D66-1494-4471-BCF3-828CCF2337B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19400"/>
            <a:ext cx="6268085" cy="3671570"/>
          </a:xfrm>
          <a:prstGeom prst="rect">
            <a:avLst/>
          </a:prstGeom>
          <a:noFill/>
        </p:spPr>
      </p:pic>
      <p:sp>
        <p:nvSpPr>
          <p:cNvPr id="15" name="Arrow: Down 14">
            <a:extLst>
              <a:ext uri="{FF2B5EF4-FFF2-40B4-BE49-F238E27FC236}">
                <a16:creationId xmlns:a16="http://schemas.microsoft.com/office/drawing/2014/main" id="{C03959AC-6290-4789-B77E-1866AC39F5E6}"/>
              </a:ext>
            </a:extLst>
          </p:cNvPr>
          <p:cNvSpPr/>
          <p:nvPr/>
        </p:nvSpPr>
        <p:spPr>
          <a:xfrm flipH="1">
            <a:off x="5410200" y="4343400"/>
            <a:ext cx="45719" cy="262890"/>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1669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2E2956C-6380-435A-AA20-1A17B338C593}"/>
              </a:ext>
            </a:extLst>
          </p:cNvPr>
          <p:cNvGrpSpPr/>
          <p:nvPr/>
        </p:nvGrpSpPr>
        <p:grpSpPr>
          <a:xfrm>
            <a:off x="0" y="0"/>
            <a:ext cx="9144000" cy="685800"/>
            <a:chOff x="0" y="3099357"/>
            <a:chExt cx="9144000" cy="685800"/>
          </a:xfrm>
        </p:grpSpPr>
        <p:sp>
          <p:nvSpPr>
            <p:cNvPr id="26" name="Rectangle 25">
              <a:extLst>
                <a:ext uri="{FF2B5EF4-FFF2-40B4-BE49-F238E27FC236}">
                  <a16:creationId xmlns:a16="http://schemas.microsoft.com/office/drawing/2014/main" id="{F03A24FC-6309-4709-BA66-2E8D5A8CC051}"/>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27" name="Straight Connector 26">
              <a:extLst>
                <a:ext uri="{FF2B5EF4-FFF2-40B4-BE49-F238E27FC236}">
                  <a16:creationId xmlns:a16="http://schemas.microsoft.com/office/drawing/2014/main" id="{28CFB9D0-0E39-41B8-875E-89A5866739FF}"/>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AD22FD0-A608-4170-A6C5-6A6B5445EAC3}"/>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Cash Collections</a:t>
              </a:r>
            </a:p>
          </p:txBody>
        </p:sp>
        <p:pic>
          <p:nvPicPr>
            <p:cNvPr id="29" name="Picture 28">
              <a:extLst>
                <a:ext uri="{FF2B5EF4-FFF2-40B4-BE49-F238E27FC236}">
                  <a16:creationId xmlns:a16="http://schemas.microsoft.com/office/drawing/2014/main" id="{CEDD7E8D-E794-4E67-9E1B-90B47FD39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2" name="Slide Number Placeholder 1"/>
          <p:cNvSpPr>
            <a:spLocks noGrp="1"/>
          </p:cNvSpPr>
          <p:nvPr>
            <p:ph type="sldNum" sz="quarter" idx="12"/>
          </p:nvPr>
        </p:nvSpPr>
        <p:spPr/>
        <p:txBody>
          <a:bodyPr/>
          <a:lstStyle/>
          <a:p>
            <a:fld id="{4CFADB4A-6FA2-46F0-966D-44FD877818BE}" type="slidenum">
              <a:rPr lang="en-US" smtClean="0"/>
              <a:pPr/>
              <a:t>8</a:t>
            </a:fld>
            <a:endParaRPr lang="en-US"/>
          </a:p>
        </p:txBody>
      </p:sp>
      <p:pic>
        <p:nvPicPr>
          <p:cNvPr id="6" name="Picture 5">
            <a:extLst>
              <a:ext uri="{FF2B5EF4-FFF2-40B4-BE49-F238E27FC236}">
                <a16:creationId xmlns:a16="http://schemas.microsoft.com/office/drawing/2014/main" id="{C1527A23-16BD-44C6-B4E4-A60215EA5979}"/>
              </a:ext>
            </a:extLst>
          </p:cNvPr>
          <p:cNvPicPr>
            <a:picLocks noChangeAspect="1"/>
          </p:cNvPicPr>
          <p:nvPr/>
        </p:nvPicPr>
        <p:blipFill>
          <a:blip r:embed="rId4"/>
          <a:stretch>
            <a:fillRect/>
          </a:stretch>
        </p:blipFill>
        <p:spPr>
          <a:xfrm>
            <a:off x="609600" y="1707566"/>
            <a:ext cx="7783145" cy="1492834"/>
          </a:xfrm>
          <a:prstGeom prst="rect">
            <a:avLst/>
          </a:prstGeom>
        </p:spPr>
      </p:pic>
    </p:spTree>
    <p:extLst>
      <p:ext uri="{BB962C8B-B14F-4D97-AF65-F5344CB8AC3E}">
        <p14:creationId xmlns:p14="http://schemas.microsoft.com/office/powerpoint/2010/main" val="28556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EB49B04-D4A2-45E3-B850-F408E794CCF3}"/>
              </a:ext>
            </a:extLst>
          </p:cNvPr>
          <p:cNvSpPr>
            <a:spLocks noGrp="1"/>
          </p:cNvSpPr>
          <p:nvPr>
            <p:ph type="subTitle" idx="1"/>
          </p:nvPr>
        </p:nvSpPr>
        <p:spPr>
          <a:xfrm>
            <a:off x="990600" y="1447800"/>
            <a:ext cx="7239000" cy="4191000"/>
          </a:xfrm>
        </p:spPr>
        <p:txBody>
          <a:bodyPr/>
          <a:lstStyle/>
          <a:p>
            <a:pPr marL="457200" indent="-457200" algn="l">
              <a:buFont typeface="Arial" panose="020B0604020202020204" pitchFamily="34" charset="0"/>
              <a:buChar char="•"/>
            </a:pPr>
            <a:r>
              <a:rPr lang="en-US" dirty="0"/>
              <a:t>After noticing a decline in the reported net for Alameda Hospital, Finance Committee requested a “deeper dive” into Alameda Hospital’s finances. </a:t>
            </a:r>
          </a:p>
          <a:p>
            <a:pPr marL="457200" indent="-457200" algn="l">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BFBA7962-347D-4C02-857A-77896CD92B10}"/>
              </a:ext>
            </a:extLst>
          </p:cNvPr>
          <p:cNvSpPr>
            <a:spLocks noGrp="1"/>
          </p:cNvSpPr>
          <p:nvPr>
            <p:ph type="sldNum" sz="quarter" idx="12"/>
          </p:nvPr>
        </p:nvSpPr>
        <p:spPr/>
        <p:txBody>
          <a:bodyPr/>
          <a:lstStyle/>
          <a:p>
            <a:fld id="{4CFADB4A-6FA2-46F0-966D-44FD877818BE}" type="slidenum">
              <a:rPr lang="en-US" smtClean="0"/>
              <a:pPr/>
              <a:t>9</a:t>
            </a:fld>
            <a:endParaRPr lang="en-US"/>
          </a:p>
        </p:txBody>
      </p:sp>
      <p:grpSp>
        <p:nvGrpSpPr>
          <p:cNvPr id="3" name="Group 2">
            <a:extLst>
              <a:ext uri="{FF2B5EF4-FFF2-40B4-BE49-F238E27FC236}">
                <a16:creationId xmlns:a16="http://schemas.microsoft.com/office/drawing/2014/main" id="{112D990B-16F2-4B7D-9EB0-079D6D81555E}"/>
              </a:ext>
            </a:extLst>
          </p:cNvPr>
          <p:cNvGrpSpPr/>
          <p:nvPr/>
        </p:nvGrpSpPr>
        <p:grpSpPr>
          <a:xfrm>
            <a:off x="0" y="0"/>
            <a:ext cx="9144000" cy="685800"/>
            <a:chOff x="0" y="3099357"/>
            <a:chExt cx="9144000" cy="685800"/>
          </a:xfrm>
        </p:grpSpPr>
        <p:sp>
          <p:nvSpPr>
            <p:cNvPr id="4" name="Rectangle 3">
              <a:extLst>
                <a:ext uri="{FF2B5EF4-FFF2-40B4-BE49-F238E27FC236}">
                  <a16:creationId xmlns:a16="http://schemas.microsoft.com/office/drawing/2014/main" id="{A5408068-90AE-44FC-B308-F0A9E6142E73}"/>
                </a:ext>
              </a:extLst>
            </p:cNvPr>
            <p:cNvSpPr/>
            <p:nvPr/>
          </p:nvSpPr>
          <p:spPr>
            <a:xfrm>
              <a:off x="0" y="3099357"/>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5" name="Straight Connector 4">
              <a:extLst>
                <a:ext uri="{FF2B5EF4-FFF2-40B4-BE49-F238E27FC236}">
                  <a16:creationId xmlns:a16="http://schemas.microsoft.com/office/drawing/2014/main" id="{CF15D33E-F1D0-4D8B-A415-EF2286A4BEFC}"/>
                </a:ext>
              </a:extLst>
            </p:cNvPr>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A0D577E-CA53-4AE5-A706-6BD37E3CD386}"/>
                </a:ext>
              </a:extLst>
            </p:cNvPr>
            <p:cNvSpPr txBox="1"/>
            <p:nvPr/>
          </p:nvSpPr>
          <p:spPr>
            <a:xfrm>
              <a:off x="3291565" y="3099357"/>
              <a:ext cx="5663416" cy="646331"/>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September 2018 Financial Report</a:t>
              </a:r>
            </a:p>
            <a:p>
              <a:r>
                <a:rPr lang="en-US" b="1" dirty="0">
                  <a:solidFill>
                    <a:schemeClr val="bg1"/>
                  </a:solidFill>
                  <a:latin typeface="Arial" charset="0"/>
                  <a:ea typeface="Arial" charset="0"/>
                  <a:cs typeface="Arial" charset="0"/>
                </a:rPr>
                <a:t>Alameda Hospital Finances</a:t>
              </a:r>
            </a:p>
          </p:txBody>
        </p:sp>
        <p:pic>
          <p:nvPicPr>
            <p:cNvPr id="7" name="Picture 6">
              <a:extLst>
                <a:ext uri="{FF2B5EF4-FFF2-40B4-BE49-F238E27FC236}">
                  <a16:creationId xmlns:a16="http://schemas.microsoft.com/office/drawing/2014/main" id="{1BECD781-5733-45CA-987B-659F7F0B74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Tree>
    <p:extLst>
      <p:ext uri="{BB962C8B-B14F-4D97-AF65-F5344CB8AC3E}">
        <p14:creationId xmlns:p14="http://schemas.microsoft.com/office/powerpoint/2010/main" val="168677611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25269</TotalTime>
  <Words>2813</Words>
  <Application>Microsoft Office PowerPoint</Application>
  <PresentationFormat>On-screen Show (4:3)</PresentationFormat>
  <Paragraphs>236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Gotham Medium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 18 Estimation of Support Service Allocation</vt:lpstr>
      <vt:lpstr>PowerPoint Presentation</vt:lpstr>
      <vt:lpstr>Allocation of Supplemental Revenue</vt:lpstr>
      <vt:lpstr>PowerPoint Presentation</vt:lpstr>
      <vt:lpstr>PowerPoint Presentation</vt:lpstr>
      <vt:lpstr>PowerPoint Presentation</vt:lpstr>
    </vt:vector>
  </TitlesOfParts>
  <Company>Alameda County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Jojola Gonsalves, Ronna</cp:lastModifiedBy>
  <cp:revision>1185</cp:revision>
  <cp:lastPrinted>2018-09-13T14:35:25Z</cp:lastPrinted>
  <dcterms:created xsi:type="dcterms:W3CDTF">2013-07-18T17:43:46Z</dcterms:created>
  <dcterms:modified xsi:type="dcterms:W3CDTF">2018-11-07T21:01:22Z</dcterms:modified>
</cp:coreProperties>
</file>