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857" r:id="rId2"/>
    <p:sldId id="859" r:id="rId3"/>
    <p:sldId id="860" r:id="rId4"/>
    <p:sldId id="861" r:id="rId5"/>
    <p:sldId id="889" r:id="rId6"/>
    <p:sldId id="865" r:id="rId7"/>
    <p:sldId id="890" r:id="rId8"/>
    <p:sldId id="880" r:id="rId9"/>
    <p:sldId id="891" r:id="rId10"/>
    <p:sldId id="892" r:id="rId11"/>
    <p:sldId id="868" r:id="rId12"/>
    <p:sldId id="873" r:id="rId13"/>
    <p:sldId id="894" r:id="rId14"/>
    <p:sldId id="895" r:id="rId15"/>
    <p:sldId id="881" r:id="rId1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ir Y. Panchal" initials="SYP" lastIdx="1" clrIdx="0"/>
  <p:cmAuthor id="1" name="Finley, Delvecchio" initials="FD" lastIdx="7" clrIdx="1">
    <p:extLst>
      <p:ext uri="{19B8F6BF-5375-455C-9EA6-DF929625EA0E}">
        <p15:presenceInfo xmlns:p15="http://schemas.microsoft.com/office/powerpoint/2012/main" userId="S-1-5-21-250615845-1865614301-1042822891-103701" providerId="AD"/>
      </p:ext>
    </p:extLst>
  </p:cmAuthor>
  <p:cmAuthor id="2" name="Kaatz, Nancy" initials="KN" lastIdx="1" clrIdx="2">
    <p:extLst>
      <p:ext uri="{19B8F6BF-5375-455C-9EA6-DF929625EA0E}">
        <p15:presenceInfo xmlns:p15="http://schemas.microsoft.com/office/powerpoint/2012/main" userId="S-1-5-21-250615845-1865614301-1042822891-1725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1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61" autoAdjust="0"/>
    <p:restoredTop sz="94660"/>
  </p:normalViewPr>
  <p:slideViewPr>
    <p:cSldViewPr>
      <p:cViewPr varScale="1">
        <p:scale>
          <a:sx n="74" d="100"/>
          <a:sy n="74" d="100"/>
        </p:scale>
        <p:origin x="46" y="91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9" d="100"/>
          <a:sy n="89" d="100"/>
        </p:scale>
        <p:origin x="1826" y="6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979" cy="465773"/>
          </a:xfrm>
          <a:prstGeom prst="rect">
            <a:avLst/>
          </a:prstGeom>
        </p:spPr>
        <p:txBody>
          <a:bodyPr vert="horz" lIns="91555" tIns="45776" rIns="91555" bIns="45776" rtlCol="0"/>
          <a:lstStyle>
            <a:lvl1pPr algn="l">
              <a:defRPr sz="1200"/>
            </a:lvl1pPr>
          </a:lstStyle>
          <a:p>
            <a:endParaRPr lang="en-US"/>
          </a:p>
        </p:txBody>
      </p:sp>
      <p:sp>
        <p:nvSpPr>
          <p:cNvPr id="3" name="Date Placeholder 2"/>
          <p:cNvSpPr>
            <a:spLocks noGrp="1"/>
          </p:cNvSpPr>
          <p:nvPr>
            <p:ph type="dt" sz="quarter" idx="1"/>
          </p:nvPr>
        </p:nvSpPr>
        <p:spPr>
          <a:xfrm>
            <a:off x="3977532" y="2"/>
            <a:ext cx="3043979" cy="465773"/>
          </a:xfrm>
          <a:prstGeom prst="rect">
            <a:avLst/>
          </a:prstGeom>
        </p:spPr>
        <p:txBody>
          <a:bodyPr vert="horz" lIns="91555" tIns="45776" rIns="91555" bIns="45776" rtlCol="0"/>
          <a:lstStyle>
            <a:lvl1pPr algn="r">
              <a:defRPr sz="1200"/>
            </a:lvl1pPr>
          </a:lstStyle>
          <a:p>
            <a:fld id="{23E6BDDE-A252-4FAA-8016-553191CE161E}" type="datetimeFigureOut">
              <a:rPr lang="en-US" smtClean="0"/>
              <a:pPr/>
              <a:t>9/13/2018</a:t>
            </a:fld>
            <a:endParaRPr lang="en-US"/>
          </a:p>
        </p:txBody>
      </p:sp>
      <p:sp>
        <p:nvSpPr>
          <p:cNvPr id="4" name="Footer Placeholder 3"/>
          <p:cNvSpPr>
            <a:spLocks noGrp="1"/>
          </p:cNvSpPr>
          <p:nvPr>
            <p:ph type="ftr" sz="quarter" idx="2"/>
          </p:nvPr>
        </p:nvSpPr>
        <p:spPr>
          <a:xfrm>
            <a:off x="3" y="8841740"/>
            <a:ext cx="3043979" cy="465773"/>
          </a:xfrm>
          <a:prstGeom prst="rect">
            <a:avLst/>
          </a:prstGeom>
        </p:spPr>
        <p:txBody>
          <a:bodyPr vert="horz" lIns="91555" tIns="45776" rIns="91555" bIns="45776" rtlCol="0" anchor="b"/>
          <a:lstStyle>
            <a:lvl1pPr algn="l">
              <a:defRPr sz="1200"/>
            </a:lvl1pPr>
          </a:lstStyle>
          <a:p>
            <a:endParaRPr lang="en-US"/>
          </a:p>
        </p:txBody>
      </p:sp>
      <p:sp>
        <p:nvSpPr>
          <p:cNvPr id="5" name="Slide Number Placeholder 4"/>
          <p:cNvSpPr>
            <a:spLocks noGrp="1"/>
          </p:cNvSpPr>
          <p:nvPr>
            <p:ph type="sldNum" sz="quarter" idx="3"/>
          </p:nvPr>
        </p:nvSpPr>
        <p:spPr>
          <a:xfrm>
            <a:off x="3977532" y="8841740"/>
            <a:ext cx="3043979" cy="465773"/>
          </a:xfrm>
          <a:prstGeom prst="rect">
            <a:avLst/>
          </a:prstGeom>
        </p:spPr>
        <p:txBody>
          <a:bodyPr vert="horz" lIns="91555" tIns="45776" rIns="91555" bIns="45776" rtlCol="0" anchor="b"/>
          <a:lstStyle>
            <a:lvl1pPr algn="r">
              <a:defRPr sz="1200"/>
            </a:lvl1pPr>
          </a:lstStyle>
          <a:p>
            <a:fld id="{2E40E3F4-DFD7-4C0A-80EB-1049728C06B8}" type="slidenum">
              <a:rPr lang="en-US" smtClean="0"/>
              <a:pPr/>
              <a:t>‹#›</a:t>
            </a:fld>
            <a:endParaRPr lang="en-US"/>
          </a:p>
        </p:txBody>
      </p:sp>
    </p:spTree>
    <p:extLst>
      <p:ext uri="{BB962C8B-B14F-4D97-AF65-F5344CB8AC3E}">
        <p14:creationId xmlns:p14="http://schemas.microsoft.com/office/powerpoint/2010/main" val="3711094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979" cy="465773"/>
          </a:xfrm>
          <a:prstGeom prst="rect">
            <a:avLst/>
          </a:prstGeom>
        </p:spPr>
        <p:txBody>
          <a:bodyPr vert="horz" lIns="91555" tIns="45776" rIns="91555" bIns="45776" rtlCol="0"/>
          <a:lstStyle>
            <a:lvl1pPr algn="l">
              <a:defRPr sz="1200"/>
            </a:lvl1pPr>
          </a:lstStyle>
          <a:p>
            <a:endParaRPr lang="en-US"/>
          </a:p>
        </p:txBody>
      </p:sp>
      <p:sp>
        <p:nvSpPr>
          <p:cNvPr id="3" name="Date Placeholder 2"/>
          <p:cNvSpPr>
            <a:spLocks noGrp="1"/>
          </p:cNvSpPr>
          <p:nvPr>
            <p:ph type="dt" idx="1"/>
          </p:nvPr>
        </p:nvSpPr>
        <p:spPr>
          <a:xfrm>
            <a:off x="3977532" y="2"/>
            <a:ext cx="3043979" cy="465773"/>
          </a:xfrm>
          <a:prstGeom prst="rect">
            <a:avLst/>
          </a:prstGeom>
        </p:spPr>
        <p:txBody>
          <a:bodyPr vert="horz" lIns="91555" tIns="45776" rIns="91555" bIns="45776" rtlCol="0"/>
          <a:lstStyle>
            <a:lvl1pPr algn="r">
              <a:defRPr sz="1200"/>
            </a:lvl1pPr>
          </a:lstStyle>
          <a:p>
            <a:fld id="{3C447911-73C0-4C76-8F69-453C0B80F177}" type="datetimeFigureOut">
              <a:rPr lang="en-US" smtClean="0"/>
              <a:pPr/>
              <a:t>9/13/2018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55" tIns="45776" rIns="91555" bIns="45776" rtlCol="0" anchor="ctr"/>
          <a:lstStyle/>
          <a:p>
            <a:endParaRPr lang="en-US"/>
          </a:p>
        </p:txBody>
      </p:sp>
      <p:sp>
        <p:nvSpPr>
          <p:cNvPr id="5" name="Notes Placeholder 4"/>
          <p:cNvSpPr>
            <a:spLocks noGrp="1"/>
          </p:cNvSpPr>
          <p:nvPr>
            <p:ph type="body" sz="quarter" idx="3"/>
          </p:nvPr>
        </p:nvSpPr>
        <p:spPr>
          <a:xfrm>
            <a:off x="702947" y="4422459"/>
            <a:ext cx="5617208" cy="4188778"/>
          </a:xfrm>
          <a:prstGeom prst="rect">
            <a:avLst/>
          </a:prstGeom>
        </p:spPr>
        <p:txBody>
          <a:bodyPr vert="horz" lIns="91555" tIns="45776" rIns="91555" bIns="457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41740"/>
            <a:ext cx="3043979" cy="465773"/>
          </a:xfrm>
          <a:prstGeom prst="rect">
            <a:avLst/>
          </a:prstGeom>
        </p:spPr>
        <p:txBody>
          <a:bodyPr vert="horz" lIns="91555" tIns="45776" rIns="91555" bIns="45776" rtlCol="0" anchor="b"/>
          <a:lstStyle>
            <a:lvl1pPr algn="l">
              <a:defRPr sz="1200"/>
            </a:lvl1pPr>
          </a:lstStyle>
          <a:p>
            <a:endParaRPr lang="en-US"/>
          </a:p>
        </p:txBody>
      </p:sp>
      <p:sp>
        <p:nvSpPr>
          <p:cNvPr id="7" name="Slide Number Placeholder 6"/>
          <p:cNvSpPr>
            <a:spLocks noGrp="1"/>
          </p:cNvSpPr>
          <p:nvPr>
            <p:ph type="sldNum" sz="quarter" idx="5"/>
          </p:nvPr>
        </p:nvSpPr>
        <p:spPr>
          <a:xfrm>
            <a:off x="3977532" y="8841740"/>
            <a:ext cx="3043979" cy="465773"/>
          </a:xfrm>
          <a:prstGeom prst="rect">
            <a:avLst/>
          </a:prstGeom>
        </p:spPr>
        <p:txBody>
          <a:bodyPr vert="horz" lIns="91555" tIns="45776" rIns="91555" bIns="45776" rtlCol="0" anchor="b"/>
          <a:lstStyle>
            <a:lvl1pPr algn="r">
              <a:defRPr sz="1200"/>
            </a:lvl1pPr>
          </a:lstStyle>
          <a:p>
            <a:fld id="{A0AD46B3-558C-47A8-B200-073E7D2921EE}" type="slidenum">
              <a:rPr lang="en-US" smtClean="0"/>
              <a:pPr/>
              <a:t>‹#›</a:t>
            </a:fld>
            <a:endParaRPr lang="en-US"/>
          </a:p>
        </p:txBody>
      </p:sp>
    </p:spTree>
    <p:extLst>
      <p:ext uri="{BB962C8B-B14F-4D97-AF65-F5344CB8AC3E}">
        <p14:creationId xmlns:p14="http://schemas.microsoft.com/office/powerpoint/2010/main" val="311070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D4974D-FCA8-484E-BFF5-2848CEA62881}" type="slidenum">
              <a:rPr lang="en-US" smtClean="0"/>
              <a:pPr/>
              <a:t>1</a:t>
            </a:fld>
            <a:endParaRPr lang="en-US" dirty="0"/>
          </a:p>
        </p:txBody>
      </p:sp>
    </p:spTree>
    <p:extLst>
      <p:ext uri="{BB962C8B-B14F-4D97-AF65-F5344CB8AC3E}">
        <p14:creationId xmlns:p14="http://schemas.microsoft.com/office/powerpoint/2010/main" val="338150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7" y="4612858"/>
            <a:ext cx="5617208" cy="3807980"/>
          </a:xfrm>
        </p:spPr>
        <p:txBody>
          <a:bodyPr>
            <a:normAutofit/>
          </a:bodyPr>
          <a:lstStyle/>
          <a:p>
            <a:r>
              <a:rPr lang="en-US" dirty="0"/>
              <a:t>FTE’s were 2% below budget for the year, but Salaries and wages  and registry were 1.6% over budget.    YTD  Labor expense </a:t>
            </a:r>
            <a:r>
              <a:rPr lang="en-US" dirty="0" err="1"/>
              <a:t>incl</a:t>
            </a:r>
            <a:r>
              <a:rPr lang="en-US" dirty="0"/>
              <a:t> benefits was 14 mill over budget.  Most of this is due to the structural issue in the budget discussed previously.</a:t>
            </a:r>
          </a:p>
          <a:p>
            <a:endParaRPr lang="en-US" dirty="0"/>
          </a:p>
          <a:p>
            <a:r>
              <a:rPr lang="en-US" dirty="0"/>
              <a:t>YTD total operating expense was 12.4 mill over budget.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10</a:t>
            </a:fld>
            <a:endParaRPr lang="en-US"/>
          </a:p>
        </p:txBody>
      </p:sp>
    </p:spTree>
    <p:extLst>
      <p:ext uri="{BB962C8B-B14F-4D97-AF65-F5344CB8AC3E}">
        <p14:creationId xmlns:p14="http://schemas.microsoft.com/office/powerpoint/2010/main" val="3991955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Key balance sheet metrics are improved across the board.   Days in AR moving down, and Days in AP down.  Gross days in AR ended the year lower at its lowest for the year. </a:t>
            </a:r>
          </a:p>
          <a:p>
            <a:endParaRPr lang="en-US" dirty="0"/>
          </a:p>
          <a:p>
            <a:r>
              <a:rPr lang="en-US" dirty="0"/>
              <a:t>We were complaint with the terms of our line of credit agreement with the county at the end of the year.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2150"/>
            <a:ext cx="4654550" cy="3490913"/>
          </a:xfrm>
        </p:spPr>
      </p:sp>
      <p:sp>
        <p:nvSpPr>
          <p:cNvPr id="3" name="Notes Placeholder 2"/>
          <p:cNvSpPr>
            <a:spLocks noGrp="1"/>
          </p:cNvSpPr>
          <p:nvPr>
            <p:ph type="body" idx="1"/>
          </p:nvPr>
        </p:nvSpPr>
        <p:spPr>
          <a:xfrm>
            <a:off x="996950" y="4634627"/>
            <a:ext cx="5617208" cy="4188778"/>
          </a:xfrm>
        </p:spPr>
        <p:txBody>
          <a:bodyPr>
            <a:normAutofit/>
          </a:bodyPr>
          <a:lstStyle/>
          <a:p>
            <a:r>
              <a:rPr lang="en-US" dirty="0"/>
              <a:t>Moving on to July</a:t>
            </a:r>
          </a:p>
          <a:p>
            <a:endParaRPr lang="en-US" dirty="0"/>
          </a:p>
          <a:p>
            <a:r>
              <a:rPr lang="en-US" dirty="0"/>
              <a:t>Patient Activity was strong.</a:t>
            </a:r>
          </a:p>
          <a:p>
            <a:endParaRPr lang="en-US" dirty="0"/>
          </a:p>
          <a:p>
            <a:r>
              <a:rPr lang="en-US" dirty="0"/>
              <a:t>Acute Patient days were 6.5% above budget.  Discharges were below budget so the ALOS was 2.4% over budget.  </a:t>
            </a:r>
          </a:p>
          <a:p>
            <a:endParaRPr lang="en-US" dirty="0"/>
          </a:p>
          <a:p>
            <a:r>
              <a:rPr lang="en-US" dirty="0"/>
              <a:t>Post acute days </a:t>
            </a:r>
            <a:r>
              <a:rPr lang="en-US" dirty="0" err="1"/>
              <a:t>wer</a:t>
            </a:r>
            <a:r>
              <a:rPr lang="en-US" dirty="0"/>
              <a:t> on budget.</a:t>
            </a:r>
          </a:p>
          <a:p>
            <a:r>
              <a:rPr lang="en-US" dirty="0"/>
              <a:t>Clinic visits were 3.8% above budget which is great progress.  6% above prior yr..</a:t>
            </a:r>
          </a:p>
          <a:p>
            <a:endParaRPr lang="en-US" dirty="0"/>
          </a:p>
          <a:p>
            <a:r>
              <a:rPr lang="en-US" dirty="0"/>
              <a:t>ER visits continue to drop.   They were 10.3% below budget for the month.</a:t>
            </a:r>
          </a:p>
          <a:p>
            <a:endParaRPr lang="en-US" dirty="0"/>
          </a:p>
          <a:p>
            <a:r>
              <a:rPr lang="en-US" dirty="0"/>
              <a:t>Physician </a:t>
            </a:r>
            <a:r>
              <a:rPr lang="en-US" dirty="0" err="1"/>
              <a:t>wRVUS</a:t>
            </a:r>
            <a:r>
              <a:rPr lang="en-US" dirty="0"/>
              <a:t>….we have a budget now, and they were 1.7% above budget.</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Normally, with activity over budget, we would expect NPSR to be above budget.  </a:t>
            </a:r>
          </a:p>
          <a:p>
            <a:r>
              <a:rPr lang="en-US" dirty="0"/>
              <a:t>Unfortunately, that’s not the case.  NPRS was under budget by $2mil.</a:t>
            </a:r>
          </a:p>
          <a:p>
            <a:endParaRPr lang="en-US" dirty="0"/>
          </a:p>
          <a:p>
            <a:r>
              <a:rPr lang="en-US" dirty="0"/>
              <a:t>As we saw in our revenue for May and June, when we revisited the Net patient services revenue budget calculation for FY 19, we determined that the ZBA’s used were too high, and in fact we have a $27-29 million shortfall with the updated calculation.</a:t>
            </a:r>
          </a:p>
          <a:p>
            <a:endParaRPr lang="en-US" dirty="0"/>
          </a:p>
          <a:p>
            <a:r>
              <a:rPr lang="en-US" dirty="0"/>
              <a:t>This is confirmed by the Estimated NPSR calculation we did for July services. </a:t>
            </a:r>
          </a:p>
          <a:p>
            <a:endParaRPr lang="en-US" dirty="0"/>
          </a:p>
          <a:p>
            <a:r>
              <a:rPr lang="en-US" dirty="0"/>
              <a:t>The month of July looks ok because Operating expenses were under budget by 1.7 million, offsetting the revenue shortfall., however we foresee problems ahead without intervention.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13</a:t>
            </a:fld>
            <a:endParaRPr lang="en-US"/>
          </a:p>
        </p:txBody>
      </p:sp>
    </p:spTree>
    <p:extLst>
      <p:ext uri="{BB962C8B-B14F-4D97-AF65-F5344CB8AC3E}">
        <p14:creationId xmlns:p14="http://schemas.microsoft.com/office/powerpoint/2010/main" val="2025374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shows a summary of the 12 month projection – that happens to be FY 19, compared to the budget.</a:t>
            </a:r>
          </a:p>
          <a:p>
            <a:endParaRPr lang="en-US" dirty="0"/>
          </a:p>
          <a:p>
            <a:r>
              <a:rPr lang="en-US" dirty="0"/>
              <a:t>As you can see revenues are projected to be about $27 million below what was budgeted. </a:t>
            </a:r>
          </a:p>
          <a:p>
            <a:endParaRPr lang="en-US" dirty="0"/>
          </a:p>
          <a:p>
            <a:r>
              <a:rPr lang="en-US" dirty="0"/>
              <a:t>We have made some adjustments to expenses for this forecast, however executive leadership is working on a ways to address this shortfall which we plan to bring back to the October committee..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14</a:t>
            </a:fld>
            <a:endParaRPr lang="en-US"/>
          </a:p>
        </p:txBody>
      </p:sp>
    </p:spTree>
    <p:extLst>
      <p:ext uri="{BB962C8B-B14F-4D97-AF65-F5344CB8AC3E}">
        <p14:creationId xmlns:p14="http://schemas.microsoft.com/office/powerpoint/2010/main" val="23470226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Assumptions for this forecast :</a:t>
            </a:r>
          </a:p>
          <a:p>
            <a:endParaRPr lang="en-US" dirty="0"/>
          </a:p>
          <a:p>
            <a:pPr marL="285750" indent="-285750">
              <a:buFont typeface="Arial" panose="020B0604020202020204" pitchFamily="34" charset="0"/>
              <a:buChar char="•"/>
            </a:pPr>
            <a:r>
              <a:rPr lang="en-US" dirty="0"/>
              <a:t>Used FY19 Budget spread :</a:t>
            </a:r>
          </a:p>
          <a:p>
            <a:pPr marL="742950" lvl="1" indent="-285750">
              <a:buFont typeface="Arial" panose="020B0604020202020204" pitchFamily="34" charset="0"/>
              <a:buChar char="•"/>
            </a:pPr>
            <a:r>
              <a:rPr lang="en-US" dirty="0"/>
              <a:t>Volumes adjusted by historical seasonality</a:t>
            </a:r>
          </a:p>
          <a:p>
            <a:pPr marL="742950" lvl="1" indent="-285750">
              <a:buFont typeface="Arial" panose="020B0604020202020204" pitchFamily="34" charset="0"/>
              <a:buChar char="•"/>
            </a:pPr>
            <a:r>
              <a:rPr lang="en-US" dirty="0"/>
              <a:t>Salaries and supplies spread by volume</a:t>
            </a:r>
          </a:p>
          <a:p>
            <a:pPr marL="742950" lvl="1" indent="-285750">
              <a:buFont typeface="Arial" panose="020B0604020202020204" pitchFamily="34" charset="0"/>
              <a:buChar char="•"/>
            </a:pPr>
            <a:r>
              <a:rPr lang="en-US" dirty="0"/>
              <a:t>Salaries adjusted for holidays and contractual increases</a:t>
            </a:r>
          </a:p>
          <a:p>
            <a:pPr marL="742950" lvl="1" indent="-285750">
              <a:buFont typeface="Arial" panose="020B0604020202020204" pitchFamily="34" charset="0"/>
              <a:buChar char="•"/>
            </a:pPr>
            <a:endParaRPr lang="en-US" dirty="0"/>
          </a:p>
          <a:p>
            <a:pPr marL="171450" indent="-171450">
              <a:buFont typeface="Arial" panose="020B0604020202020204" pitchFamily="34" charset="0"/>
              <a:buChar char="•"/>
            </a:pPr>
            <a:r>
              <a:rPr lang="en-US" dirty="0"/>
              <a:t>Revenues adjusted based on reduced collection %’s </a:t>
            </a:r>
          </a:p>
          <a:p>
            <a:pPr marL="171450" indent="-171450">
              <a:buFont typeface="Arial" panose="020B0604020202020204" pitchFamily="34" charset="0"/>
              <a:buChar char="•"/>
            </a:pPr>
            <a:r>
              <a:rPr lang="en-US" dirty="0"/>
              <a:t>A Salary savings factor applied based on potential to hold vacancies of approximately 100 FTE – this is a best case scenario without specific actions.</a:t>
            </a:r>
          </a:p>
          <a:p>
            <a:pPr marL="171450" indent="-171450">
              <a:buFont typeface="Arial" panose="020B0604020202020204" pitchFamily="34" charset="0"/>
              <a:buChar char="•"/>
            </a:pPr>
            <a:r>
              <a:rPr lang="en-US" dirty="0"/>
              <a:t>Assumed 1% savings on purchased services</a:t>
            </a:r>
          </a:p>
          <a:p>
            <a:pPr lvl="1"/>
            <a:endParaRPr lang="en-US" dirty="0"/>
          </a:p>
          <a:p>
            <a:pPr marL="285750" indent="-285750">
              <a:buFont typeface="Arial" panose="020B0604020202020204" pitchFamily="34" charset="0"/>
              <a:buChar char="•"/>
            </a:pPr>
            <a:r>
              <a:rPr lang="en-US" dirty="0"/>
              <a:t>This would reduce Net Operating Income by $12.8 million, and reduce the EBIDA margin from 4.6% to 3.4%</a:t>
            </a:r>
          </a:p>
          <a:p>
            <a:pPr lvl="1"/>
            <a:endParaRPr lang="en-US" dirty="0"/>
          </a:p>
          <a:p>
            <a:pPr marL="285750" indent="-285750">
              <a:buFont typeface="Arial" panose="020B0604020202020204" pitchFamily="34" charset="0"/>
              <a:buChar char="•"/>
            </a:pPr>
            <a:r>
              <a:rPr lang="en-US" dirty="0"/>
              <a:t>Again, Executive Leadership  has a Budget Oversite Committee meeting weekly and working on a plan to mitigate this issue and will bring it back to the committee in October.</a:t>
            </a:r>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15</a:t>
            </a:fld>
            <a:endParaRPr lang="en-US"/>
          </a:p>
        </p:txBody>
      </p:sp>
    </p:spTree>
    <p:extLst>
      <p:ext uri="{BB962C8B-B14F-4D97-AF65-F5344CB8AC3E}">
        <p14:creationId xmlns:p14="http://schemas.microsoft.com/office/powerpoint/2010/main" val="1393116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8208" y="4422459"/>
            <a:ext cx="6164721" cy="4188778"/>
          </a:xfrm>
        </p:spPr>
        <p:txBody>
          <a:bodyPr/>
          <a:lstStyle/>
          <a:p>
            <a:r>
              <a:rPr lang="en-US" dirty="0"/>
              <a:t>+</a:t>
            </a:r>
          </a:p>
        </p:txBody>
      </p:sp>
      <p:sp>
        <p:nvSpPr>
          <p:cNvPr id="4" name="Slide Number Placeholder 3"/>
          <p:cNvSpPr>
            <a:spLocks noGrp="1"/>
          </p:cNvSpPr>
          <p:nvPr>
            <p:ph type="sldNum" sz="quarter" idx="10"/>
          </p:nvPr>
        </p:nvSpPr>
        <p:spPr/>
        <p:txBody>
          <a:bodyPr/>
          <a:lstStyle/>
          <a:p>
            <a:fld id="{A0AD46B3-558C-47A8-B200-073E7D2921EE}" type="slidenum">
              <a:rPr lang="en-US" smtClean="0"/>
              <a:pPr/>
              <a:t>2</a:t>
            </a:fld>
            <a:endParaRPr lang="en-US"/>
          </a:p>
        </p:txBody>
      </p:sp>
    </p:spTree>
    <p:extLst>
      <p:ext uri="{BB962C8B-B14F-4D97-AF65-F5344CB8AC3E}">
        <p14:creationId xmlns:p14="http://schemas.microsoft.com/office/powerpoint/2010/main" val="45876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normAutofit/>
          </a:bodyPr>
          <a:lstStyle/>
          <a:p>
            <a:r>
              <a:rPr lang="en-US" dirty="0"/>
              <a:t>As you know we had noticed a significant variance in Revenues from expected in May, and did not report on the Financials in July  - taking additional time to review what had happened.</a:t>
            </a:r>
          </a:p>
          <a:p>
            <a:endParaRPr lang="en-US" dirty="0"/>
          </a:p>
          <a:p>
            <a:r>
              <a:rPr lang="en-US" dirty="0"/>
              <a:t>So to give you a brief overview of May…</a:t>
            </a:r>
          </a:p>
          <a:p>
            <a:endParaRPr lang="en-US" dirty="0"/>
          </a:p>
          <a:p>
            <a:r>
              <a:rPr lang="en-US" dirty="0"/>
              <a:t>Volumes were relatively consistent with what we had been seeing.  IP days were pretty much on budget, but acute discharges were below budget and length of stay above budget. </a:t>
            </a:r>
          </a:p>
          <a:p>
            <a:r>
              <a:rPr lang="en-US" dirty="0"/>
              <a:t>Clinic visits were below budget as well as ER visits.</a:t>
            </a:r>
          </a:p>
          <a:p>
            <a:endParaRPr lang="en-US" dirty="0"/>
          </a:p>
          <a:p>
            <a:r>
              <a:rPr lang="en-US" dirty="0"/>
              <a:t>Physician RVUs were low for the month…they had been running  closer to 78,000 per month. </a:t>
            </a:r>
          </a:p>
          <a:p>
            <a:endParaRPr lang="en-US" dirty="0"/>
          </a:p>
          <a:p>
            <a:r>
              <a:rPr lang="en-US" dirty="0"/>
              <a:t>On the plus side Expenses were under budget and also under what was projected.  </a:t>
            </a:r>
          </a:p>
          <a:p>
            <a:endParaRPr lang="en-US" dirty="0"/>
          </a:p>
          <a:p>
            <a:r>
              <a:rPr lang="en-US" dirty="0"/>
              <a:t>A large part of the lower gross revenues from projected had to do with a delay in getting Operating Room charges entered.  Those charges were taken into consideration for revenue calculation.  </a:t>
            </a:r>
          </a:p>
          <a:p>
            <a:endParaRPr lang="en-US" dirty="0"/>
          </a:p>
          <a:p>
            <a:r>
              <a:rPr lang="en-US" dirty="0"/>
              <a:t>As you can see here, Net Patient Services revenues was significantly lower than both budget and what we had projected.   </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8088" y="660400"/>
            <a:ext cx="4652962" cy="3490913"/>
          </a:xfrm>
        </p:spPr>
      </p:sp>
      <p:sp>
        <p:nvSpPr>
          <p:cNvPr id="3" name="Notes Placeholder 2"/>
          <p:cNvSpPr>
            <a:spLocks noGrp="1"/>
          </p:cNvSpPr>
          <p:nvPr>
            <p:ph type="body" idx="1"/>
          </p:nvPr>
        </p:nvSpPr>
        <p:spPr>
          <a:xfrm>
            <a:off x="725965" y="4730750"/>
            <a:ext cx="5617208" cy="4110990"/>
          </a:xfrm>
        </p:spPr>
        <p:txBody>
          <a:bodyPr>
            <a:normAutofit fontScale="92500"/>
          </a:bodyPr>
          <a:lstStyle/>
          <a:p>
            <a:r>
              <a:rPr lang="en-US" dirty="0"/>
              <a:t>So we started digging into the all of the calculations associated with revenue reporting. </a:t>
            </a:r>
          </a:p>
          <a:p>
            <a:endParaRPr lang="en-US" dirty="0"/>
          </a:p>
          <a:p>
            <a:r>
              <a:rPr lang="en-US" dirty="0"/>
              <a:t>As I have explained, net revenue has always been booked </a:t>
            </a:r>
            <a:r>
              <a:rPr lang="en-US" dirty="0" err="1"/>
              <a:t>soley</a:t>
            </a:r>
            <a:r>
              <a:rPr lang="en-US" dirty="0"/>
              <a:t> using the Balance Sheet approach,  meaning that no calculation was done to determine what Net Revenue should have been based on the services provided.  It was basically what ever fell out from what Patient Business services collected or posted to accounts, and a valuation of receivables.   Then if revenues looked too low, an adjustment was made to make them closer to budget .   The balance sheet review has to be done , but you how do you know if we are collecting all that we should?    So, the first thing we did, was calculate a NPSR based on actual services provided.  We calculated </a:t>
            </a:r>
            <a:r>
              <a:rPr lang="en-US" dirty="0" err="1"/>
              <a:t>Mcare</a:t>
            </a:r>
            <a:r>
              <a:rPr lang="en-US" dirty="0"/>
              <a:t> IP revenue based on discharges and DRGs., we calculated </a:t>
            </a:r>
            <a:r>
              <a:rPr lang="en-US" dirty="0" err="1"/>
              <a:t>Medi-cal</a:t>
            </a:r>
            <a:r>
              <a:rPr lang="en-US" dirty="0"/>
              <a:t> IP based on days, and the appropriate per – diem rate based on eligibility status.   We calculated FQHC revenues based on allowable visits by site.</a:t>
            </a:r>
          </a:p>
          <a:p>
            <a:endParaRPr lang="en-US" dirty="0"/>
          </a:p>
          <a:p>
            <a:r>
              <a:rPr lang="en-US" dirty="0"/>
              <a:t>For other payers we used updated payment %’s.  </a:t>
            </a:r>
          </a:p>
          <a:p>
            <a:endParaRPr lang="en-US" dirty="0"/>
          </a:p>
          <a:p>
            <a:r>
              <a:rPr lang="en-US" dirty="0"/>
              <a:t>Once we Calculated the expected net revenue, we compared it to collections to date and amounts still sitting in AR to identify any potential issues.</a:t>
            </a:r>
          </a:p>
          <a:p>
            <a:endParaRPr lang="en-US" dirty="0"/>
          </a:p>
          <a:p>
            <a:r>
              <a:rPr lang="en-US" dirty="0"/>
              <a:t>In doing this we also reviewed the calculation of Zero Balance accounts and determined that we were missing a large portion of accounts that had been substantially paid.  When we updated the calculations to include small dollar balances and credit balances, our collection %’s were lower than previously calculated.    Remember  - Collection %’s are applied to Gross charges – which we have over  $3 billion, so  1% times a big number is a big number. </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8088" y="660400"/>
            <a:ext cx="4652962" cy="3490913"/>
          </a:xfrm>
        </p:spPr>
      </p:sp>
      <p:sp>
        <p:nvSpPr>
          <p:cNvPr id="3" name="Notes Placeholder 2"/>
          <p:cNvSpPr>
            <a:spLocks noGrp="1"/>
          </p:cNvSpPr>
          <p:nvPr>
            <p:ph type="body" idx="1"/>
          </p:nvPr>
        </p:nvSpPr>
        <p:spPr>
          <a:xfrm>
            <a:off x="692150" y="4616349"/>
            <a:ext cx="5617208" cy="3807980"/>
          </a:xfrm>
        </p:spPr>
        <p:txBody>
          <a:bodyPr>
            <a:normAutofit/>
          </a:bodyPr>
          <a:lstStyle/>
          <a:p>
            <a:r>
              <a:rPr lang="en-US" dirty="0"/>
              <a:t>What we found was that the collection % that had been booked through April was 19.9%, but what we calculated for the year was 19.6%.  </a:t>
            </a:r>
          </a:p>
          <a:p>
            <a:endParaRPr lang="en-US" dirty="0"/>
          </a:p>
          <a:p>
            <a:r>
              <a:rPr lang="en-US" dirty="0"/>
              <a:t>.3% times our gross revenue is only a 10 mil variance, but we found a few other things…</a:t>
            </a:r>
          </a:p>
          <a:p>
            <a:endParaRPr lang="en-US" dirty="0"/>
          </a:p>
          <a:p>
            <a:r>
              <a:rPr lang="en-US" dirty="0"/>
              <a:t>We had projected net revenue to be $666 mill for the year.</a:t>
            </a:r>
          </a:p>
          <a:p>
            <a:r>
              <a:rPr lang="en-US" dirty="0"/>
              <a:t>May and June lower charges  at the 20.6% we projected</a:t>
            </a:r>
          </a:p>
          <a:p>
            <a:r>
              <a:rPr lang="en-US" dirty="0"/>
              <a:t>Then adjusting for the lower </a:t>
            </a:r>
            <a:r>
              <a:rPr lang="en-US" dirty="0" err="1"/>
              <a:t>pmt</a:t>
            </a:r>
            <a:r>
              <a:rPr lang="en-US" dirty="0"/>
              <a:t> % for may and June</a:t>
            </a:r>
          </a:p>
          <a:p>
            <a:r>
              <a:rPr lang="en-US" dirty="0"/>
              <a:t>We identified errors in the valuations for AH and AHP </a:t>
            </a:r>
          </a:p>
          <a:p>
            <a:r>
              <a:rPr lang="en-US" dirty="0"/>
              <a:t>And then we had an unanticipated adjustment to our Medicare/</a:t>
            </a:r>
            <a:r>
              <a:rPr lang="en-US" dirty="0" err="1"/>
              <a:t>medi-cal</a:t>
            </a:r>
            <a:r>
              <a:rPr lang="en-US" dirty="0"/>
              <a:t> cost report </a:t>
            </a:r>
          </a:p>
          <a:p>
            <a:r>
              <a:rPr lang="en-US" dirty="0"/>
              <a:t>Receivables that run </a:t>
            </a:r>
            <a:r>
              <a:rPr lang="en-US" dirty="0" err="1"/>
              <a:t>throught</a:t>
            </a:r>
            <a:r>
              <a:rPr lang="en-US" dirty="0"/>
              <a:t> NPSR.  </a:t>
            </a:r>
          </a:p>
          <a:p>
            <a:endParaRPr lang="en-US" dirty="0"/>
          </a:p>
          <a:p>
            <a:r>
              <a:rPr lang="en-US" dirty="0"/>
              <a:t>This got us down to our  “calculated “ NPSR.  </a:t>
            </a:r>
          </a:p>
          <a:p>
            <a:endParaRPr lang="en-US" dirty="0"/>
          </a:p>
          <a:p>
            <a:r>
              <a:rPr lang="en-US" dirty="0"/>
              <a:t>Final NPSR for the year – using both balance sheet / income statement approach came out to $637 million  which was a 8.9 mill  or 1.4% variance in our total.</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5</a:t>
            </a:fld>
            <a:endParaRPr lang="en-US"/>
          </a:p>
        </p:txBody>
      </p:sp>
    </p:spTree>
    <p:extLst>
      <p:ext uri="{BB962C8B-B14F-4D97-AF65-F5344CB8AC3E}">
        <p14:creationId xmlns:p14="http://schemas.microsoft.com/office/powerpoint/2010/main" val="2701510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7" y="4612858"/>
            <a:ext cx="5617208" cy="3807980"/>
          </a:xfrm>
        </p:spPr>
        <p:txBody>
          <a:bodyPr>
            <a:normAutofit/>
          </a:bodyPr>
          <a:lstStyle/>
          <a:p>
            <a:r>
              <a:rPr lang="en-US" dirty="0"/>
              <a:t>Why would net revenue be less than we calculated?</a:t>
            </a:r>
          </a:p>
          <a:p>
            <a:endParaRPr lang="en-US" dirty="0"/>
          </a:p>
          <a:p>
            <a:pPr marL="228600" indent="-228600">
              <a:buAutoNum type="arabicParenR"/>
            </a:pPr>
            <a:r>
              <a:rPr lang="en-US" dirty="0"/>
              <a:t>There are services that are not billable, but they are included in the charges .  For example…services that are bundled for physician billing.  Charges are there for all services , however some services may be bundled together for billing.   Or we may be contracted for a </a:t>
            </a:r>
            <a:r>
              <a:rPr lang="en-US" dirty="0" err="1"/>
              <a:t>perdiem</a:t>
            </a:r>
            <a:r>
              <a:rPr lang="en-US" dirty="0"/>
              <a:t> for an insurance payor, and we are using a % of charges calculation.</a:t>
            </a:r>
          </a:p>
          <a:p>
            <a:pPr marL="228600" indent="-228600">
              <a:buAutoNum type="arabicParenR"/>
            </a:pPr>
            <a:r>
              <a:rPr lang="en-US" dirty="0"/>
              <a:t>When we calculate </a:t>
            </a:r>
            <a:r>
              <a:rPr lang="en-US" dirty="0" err="1"/>
              <a:t>Medi-cal</a:t>
            </a:r>
            <a:r>
              <a:rPr lang="en-US" dirty="0"/>
              <a:t> net revenue we anticipate a % denial/admin day factor, however it’s an overall average, and we may see more or less depending on the mix of patients.   We also use insurance plans to determine the mix of pre and post ACA eligible patients as they are paid at different rates, but they are not always accurate.  There many nuances that we cannot always account for  in our calculations.</a:t>
            </a:r>
          </a:p>
          <a:p>
            <a:pPr marL="228600" indent="-228600">
              <a:buAutoNum type="arabicParenR"/>
            </a:pPr>
            <a:endParaRPr lang="en-US" dirty="0"/>
          </a:p>
          <a:p>
            <a:pPr marL="228600" indent="-228600">
              <a:buAutoNum type="arabicParenR"/>
            </a:pPr>
            <a:r>
              <a:rPr lang="en-US" dirty="0"/>
              <a:t>There are system and processing errors that are not always corrected timely.  These are being addressed, however during FY 18 we continued to see  some services written off for untimely billing. </a:t>
            </a:r>
          </a:p>
          <a:p>
            <a:pPr marL="228600" indent="-228600">
              <a:buAutoNum type="arabicParenR"/>
            </a:pPr>
            <a:endParaRPr lang="en-US" dirty="0"/>
          </a:p>
          <a:p>
            <a:pPr marL="228600" indent="-228600">
              <a:buAutoNum type="arabicParenR"/>
            </a:pPr>
            <a:r>
              <a:rPr lang="en-US" dirty="0"/>
              <a:t>In general, payment %’s </a:t>
            </a:r>
            <a:r>
              <a:rPr lang="en-US" dirty="0" err="1"/>
              <a:t>wil</a:t>
            </a:r>
            <a:r>
              <a:rPr lang="en-US" dirty="0"/>
              <a:t> have variance from actual payments due to variations in services….Insurance plans with limited volume don’t have reliable %’s…. Etc. </a:t>
            </a:r>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7" y="4612858"/>
            <a:ext cx="5617208" cy="3807980"/>
          </a:xfrm>
        </p:spPr>
        <p:txBody>
          <a:bodyPr>
            <a:normAutofit/>
          </a:bodyPr>
          <a:lstStyle/>
          <a:p>
            <a:r>
              <a:rPr lang="en-US" dirty="0"/>
              <a:t>Going forward….what are we doing to address this?</a:t>
            </a:r>
          </a:p>
          <a:p>
            <a:endParaRPr lang="en-US" dirty="0"/>
          </a:p>
          <a:p>
            <a:pPr marL="342900" indent="-342900" algn="just">
              <a:spcAft>
                <a:spcPts val="600"/>
              </a:spcAft>
              <a:buFont typeface="Arial" panose="020B0604020202020204" pitchFamily="34" charset="0"/>
              <a:buChar char="•"/>
            </a:pPr>
            <a:r>
              <a:rPr lang="en-US" dirty="0"/>
              <a:t>NPSR will be calculated based on services provided by site and by payor.</a:t>
            </a:r>
          </a:p>
          <a:p>
            <a:pPr marL="342900" indent="-342900" algn="just">
              <a:spcAft>
                <a:spcPts val="600"/>
              </a:spcAft>
              <a:buFont typeface="Arial" panose="020B0604020202020204" pitchFamily="34" charset="0"/>
              <a:buChar char="•"/>
            </a:pPr>
            <a:r>
              <a:rPr lang="en-US" dirty="0"/>
              <a:t>Calculated estimates will be given to Patient Financial Services as their cash goals for two months later.  (July net = Sept Cash Goal)</a:t>
            </a:r>
          </a:p>
          <a:p>
            <a:pPr marL="342900" indent="-342900" algn="just">
              <a:spcAft>
                <a:spcPts val="600"/>
              </a:spcAft>
              <a:buFont typeface="Arial" panose="020B0604020202020204" pitchFamily="34" charset="0"/>
              <a:buChar char="•"/>
            </a:pPr>
            <a:r>
              <a:rPr lang="en-US" dirty="0"/>
              <a:t>Variance from calculated revenue will be analyzed and calculations adjusted as appropriate.   Any significant adjustments effecting our revenues in a month will be identified and noted.</a:t>
            </a:r>
          </a:p>
          <a:p>
            <a:pPr marL="342900" indent="-342900" algn="just">
              <a:spcAft>
                <a:spcPts val="600"/>
              </a:spcAft>
              <a:buFont typeface="Arial" panose="020B0604020202020204" pitchFamily="34" charset="0"/>
              <a:buChar char="•"/>
            </a:pPr>
            <a:r>
              <a:rPr lang="en-US" dirty="0"/>
              <a:t>Reimbursement staff will be monitoring collections vs estimates, and communicating with Patient Financial Services regarding variances to be investigated.</a:t>
            </a:r>
          </a:p>
          <a:p>
            <a:pPr marL="342900" indent="-342900" algn="just">
              <a:spcAft>
                <a:spcPts val="600"/>
              </a:spcAft>
              <a:buFont typeface="Arial" panose="020B0604020202020204" pitchFamily="34" charset="0"/>
              <a:buChar char="•"/>
            </a:pPr>
            <a:r>
              <a:rPr lang="en-US" dirty="0"/>
              <a:t>Increased focus on denials management, determining root causes, and identifying underpayments.</a:t>
            </a:r>
          </a:p>
          <a:p>
            <a:pPr algn="just">
              <a:spcAft>
                <a:spcPts val="600"/>
              </a:spcAft>
            </a:pPr>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7</a:t>
            </a:fld>
            <a:endParaRPr lang="en-US"/>
          </a:p>
        </p:txBody>
      </p:sp>
    </p:spTree>
    <p:extLst>
      <p:ext uri="{BB962C8B-B14F-4D97-AF65-F5344CB8AC3E}">
        <p14:creationId xmlns:p14="http://schemas.microsoft.com/office/powerpoint/2010/main" val="3310431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7" y="4612858"/>
            <a:ext cx="5617208" cy="3807980"/>
          </a:xfrm>
        </p:spPr>
        <p:txBody>
          <a:bodyPr>
            <a:normAutofit/>
          </a:bodyPr>
          <a:lstStyle/>
          <a:p>
            <a:r>
              <a:rPr lang="en-US" dirty="0"/>
              <a:t>. Highlights for June / year to date</a:t>
            </a:r>
          </a:p>
          <a:p>
            <a:endParaRPr lang="en-US" dirty="0"/>
          </a:p>
          <a:p>
            <a:r>
              <a:rPr lang="en-US" dirty="0"/>
              <a:t>NPSR was below budget for the month.  </a:t>
            </a:r>
          </a:p>
          <a:p>
            <a:r>
              <a:rPr lang="en-US" dirty="0"/>
              <a:t>This was offset by increased supplemental revenues.</a:t>
            </a:r>
          </a:p>
          <a:p>
            <a:r>
              <a:rPr lang="en-US" dirty="0"/>
              <a:t>I’m happy to report that we did better than anticipated for both GPP and Prime.</a:t>
            </a:r>
          </a:p>
          <a:p>
            <a:r>
              <a:rPr lang="en-US" dirty="0"/>
              <a:t>For GPP we were just about at 100% of our </a:t>
            </a:r>
            <a:r>
              <a:rPr lang="en-US" dirty="0" err="1"/>
              <a:t>threshholds</a:t>
            </a:r>
            <a:r>
              <a:rPr lang="en-US" dirty="0"/>
              <a:t> and for Prime we achieved 55 out of 57 measures due to great work by the staff. </a:t>
            </a:r>
          </a:p>
          <a:p>
            <a:r>
              <a:rPr lang="en-US" dirty="0"/>
              <a:t>We had a positive bottom line for the month.</a:t>
            </a:r>
          </a:p>
          <a:p>
            <a:endParaRPr lang="en-US" dirty="0"/>
          </a:p>
          <a:p>
            <a:r>
              <a:rPr lang="en-US" dirty="0"/>
              <a:t>YTD revenue and expenses were both below budget in total and per adjusted patient day.  Operating income was just under $20 million under budget.  YTD EBITA is 2.7% compared to the 3.5% we had projected.  </a:t>
            </a:r>
          </a:p>
          <a:p>
            <a:endParaRPr lang="en-US" dirty="0"/>
          </a:p>
          <a:p>
            <a:r>
              <a:rPr lang="en-US" dirty="0"/>
              <a:t>Note – these numbers will change.  These financials are as of 8/31 and are not final or audited.  There will be additional adjustments for finalization of Actuarial reports for the Pension plans and some county revenues.</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8</a:t>
            </a:fld>
            <a:endParaRPr lang="en-US"/>
          </a:p>
        </p:txBody>
      </p:sp>
    </p:spTree>
    <p:extLst>
      <p:ext uri="{BB962C8B-B14F-4D97-AF65-F5344CB8AC3E}">
        <p14:creationId xmlns:p14="http://schemas.microsoft.com/office/powerpoint/2010/main" val="1354779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7" y="4612858"/>
            <a:ext cx="5617208" cy="3807980"/>
          </a:xfrm>
        </p:spPr>
        <p:txBody>
          <a:bodyPr>
            <a:normAutofit/>
          </a:bodyPr>
          <a:lstStyle/>
          <a:p>
            <a:r>
              <a:rPr lang="en-US" dirty="0"/>
              <a:t>Overall volumes for the year were just over budget for IP days….although ALOS was 4.5% over budget for the year.  </a:t>
            </a:r>
          </a:p>
          <a:p>
            <a:endParaRPr lang="en-US" dirty="0"/>
          </a:p>
          <a:p>
            <a:r>
              <a:rPr lang="en-US" dirty="0"/>
              <a:t>Clinic visits were 4.1% below budget for the year.</a:t>
            </a:r>
          </a:p>
          <a:p>
            <a:endParaRPr lang="en-US" dirty="0"/>
          </a:p>
          <a:p>
            <a:r>
              <a:rPr lang="en-US" dirty="0"/>
              <a:t>ER visits were 4.2% below for the year. </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9</a:t>
            </a:fld>
            <a:endParaRPr lang="en-US"/>
          </a:p>
        </p:txBody>
      </p:sp>
    </p:spTree>
    <p:extLst>
      <p:ext uri="{BB962C8B-B14F-4D97-AF65-F5344CB8AC3E}">
        <p14:creationId xmlns:p14="http://schemas.microsoft.com/office/powerpoint/2010/main" val="4040383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970060-061B-41CA-91C9-BBE3A9029F32}" type="datetime1">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88155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231053-AAC7-4A60-A707-9D92679F1B68}" type="datetime1">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80278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DCA4-93E6-4ECB-BBB9-A07E0DA0CD1E}" type="datetime1">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506936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B69772-B4FE-4691-A175-84C30A1E05B0}" type="datetime1">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96954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654477-6E1F-4765-A276-5B6C62293E18}" type="datetime1">
              <a:rPr lang="en-US" smtClean="0"/>
              <a:pPr/>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300531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B935E0-408D-4D1E-B730-B3B0356080F0}" type="datetime1">
              <a:rPr lang="en-US" smtClean="0"/>
              <a:pPr/>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422363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4A073D0-0563-431E-B883-E91765A26CF3}" type="datetime1">
              <a:rPr lang="en-US" smtClean="0"/>
              <a:pPr/>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160094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CA1C18-0099-451C-97ED-F601DED60959}" type="datetime1">
              <a:rPr lang="en-US" smtClean="0"/>
              <a:pPr/>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74913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FEEC4-2737-42C8-AD0C-AE87BCA0387D}" type="datetime1">
              <a:rPr lang="en-US" smtClean="0"/>
              <a:pPr/>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463478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54ED3C-7229-40E3-AFD4-5D05F00206B8}" type="datetime1">
              <a:rPr lang="en-US" smtClean="0"/>
              <a:pPr/>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056757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23D63C-4CE4-4C86-BD6A-C775F5878C94}" type="datetime1">
              <a:rPr lang="en-US" smtClean="0"/>
              <a:pPr/>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860768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717CC-B44B-4105-AC04-85C06832D567}" type="datetime1">
              <a:rPr lang="en-US" smtClean="0"/>
              <a:pPr/>
              <a:t>9/13/2018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ADB4A-6FA2-46F0-966D-44FD877818BE}" type="slidenum">
              <a:rPr lang="en-US" smtClean="0"/>
              <a:pPr/>
              <a:t>‹#›</a:t>
            </a:fld>
            <a:endParaRPr lang="en-US"/>
          </a:p>
        </p:txBody>
      </p:sp>
    </p:spTree>
    <p:extLst>
      <p:ext uri="{BB962C8B-B14F-4D97-AF65-F5344CB8AC3E}">
        <p14:creationId xmlns:p14="http://schemas.microsoft.com/office/powerpoint/2010/main" val="30380208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5.emf"/><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12225"/>
            <a:ext cx="9140389" cy="6858000"/>
          </a:xfrm>
          <a:prstGeom prst="rect">
            <a:avLst/>
          </a:prstGeom>
        </p:spPr>
      </p:pic>
      <p:grpSp>
        <p:nvGrpSpPr>
          <p:cNvPr id="8" name="Group 7"/>
          <p:cNvGrpSpPr/>
          <p:nvPr/>
        </p:nvGrpSpPr>
        <p:grpSpPr>
          <a:xfrm>
            <a:off x="0" y="2815384"/>
            <a:ext cx="9144000" cy="956510"/>
            <a:chOff x="0" y="3099357"/>
            <a:chExt cx="9144000" cy="685800"/>
          </a:xfrm>
        </p:grpSpPr>
        <p:sp>
          <p:nvSpPr>
            <p:cNvPr id="9" name="Rectangle 8"/>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10" name="Straight Connector 9"/>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480584" y="3177067"/>
              <a:ext cx="5659805" cy="595809"/>
            </a:xfrm>
            <a:prstGeom prst="rect">
              <a:avLst/>
            </a:prstGeom>
            <a:noFill/>
          </p:spPr>
          <p:txBody>
            <a:bodyPr wrap="square" rtlCol="0">
              <a:spAutoFit/>
            </a:bodyPr>
            <a:lstStyle/>
            <a:p>
              <a:r>
                <a:rPr lang="en-US" sz="2400" b="1" dirty="0">
                  <a:solidFill>
                    <a:schemeClr val="bg1"/>
                  </a:solidFill>
                  <a:latin typeface="Arial" charset="0"/>
                  <a:ea typeface="Arial" charset="0"/>
                  <a:cs typeface="Arial" charset="0"/>
                </a:rPr>
                <a:t>Finance Committee</a:t>
              </a:r>
            </a:p>
            <a:p>
              <a:r>
                <a:rPr lang="en-US" sz="2400" b="1" dirty="0">
                  <a:solidFill>
                    <a:schemeClr val="bg1"/>
                  </a:solidFill>
                  <a:latin typeface="Arial" charset="0"/>
                  <a:ea typeface="Arial" charset="0"/>
                  <a:cs typeface="Arial" charset="0"/>
                </a:rPr>
                <a:t>September 2018</a:t>
              </a:r>
              <a:endParaRPr lang="en-US" sz="2400" b="1" dirty="0">
                <a:latin typeface="Arial" charset="0"/>
                <a:ea typeface="Arial" charset="0"/>
                <a:cs typeface="Arial" charset="0"/>
              </a:endParaRPr>
            </a:p>
          </p:txBody>
        </p:sp>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3" name="Slide Number Placeholder 2"/>
          <p:cNvSpPr>
            <a:spLocks noGrp="1"/>
          </p:cNvSpPr>
          <p:nvPr>
            <p:ph type="sldNum" sz="quarter" idx="12"/>
          </p:nvPr>
        </p:nvSpPr>
        <p:spPr/>
        <p:txBody>
          <a:bodyPr/>
          <a:lstStyle/>
          <a:p>
            <a:fld id="{4CFADB4A-6FA2-46F0-966D-44FD877818BE}" type="slidenum">
              <a:rPr lang="en-US" smtClean="0"/>
              <a:pPr/>
              <a:t>1</a:t>
            </a:fld>
            <a:endParaRPr lang="en-US"/>
          </a:p>
        </p:txBody>
      </p:sp>
    </p:spTree>
    <p:extLst>
      <p:ext uri="{BB962C8B-B14F-4D97-AF65-F5344CB8AC3E}">
        <p14:creationId xmlns:p14="http://schemas.microsoft.com/office/powerpoint/2010/main" val="4136749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June 2018 Financial Report (not final/unaudited)</a:t>
              </a:r>
            </a:p>
            <a:p>
              <a:r>
                <a:rPr lang="en-US" b="1" dirty="0">
                  <a:solidFill>
                    <a:schemeClr val="bg1"/>
                  </a:solidFill>
                  <a:latin typeface="Arial" charset="0"/>
                  <a:ea typeface="Arial" charset="0"/>
                  <a:cs typeface="Arial" charset="0"/>
                </a:rPr>
                <a:t>Highlights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10</a:t>
            </a:fld>
            <a:endParaRPr lang="en-US"/>
          </a:p>
        </p:txBody>
      </p:sp>
      <p:sp>
        <p:nvSpPr>
          <p:cNvPr id="4" name="TextBox 3"/>
          <p:cNvSpPr txBox="1"/>
          <p:nvPr/>
        </p:nvSpPr>
        <p:spPr>
          <a:xfrm>
            <a:off x="389207" y="740544"/>
            <a:ext cx="8261498" cy="1862048"/>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endParaRPr lang="en-US" sz="1900" dirty="0">
              <a:latin typeface="Arial Narrow" pitchFamily="34" charset="0"/>
            </a:endParaRPr>
          </a:p>
          <a:p>
            <a:pPr marL="342900" indent="-342900" algn="just">
              <a:spcAft>
                <a:spcPts val="600"/>
              </a:spcAft>
              <a:buFont typeface="Arial" panose="020B0604020202020204" pitchFamily="34" charset="0"/>
              <a:buChar char="•"/>
            </a:pPr>
            <a:r>
              <a:rPr lang="en-US" sz="1900" dirty="0">
                <a:latin typeface="Arial Narrow" pitchFamily="34" charset="0"/>
              </a:rPr>
              <a:t>FTE’s below budget by 89 YTD or 2.0%, but Salaries/Registry 1.6% over budget.</a:t>
            </a:r>
          </a:p>
          <a:p>
            <a:pPr marL="342900" indent="-342900" algn="just">
              <a:spcAft>
                <a:spcPts val="600"/>
              </a:spcAft>
              <a:buFont typeface="Arial" panose="020B0604020202020204" pitchFamily="34" charset="0"/>
              <a:buChar char="•"/>
            </a:pPr>
            <a:r>
              <a:rPr lang="en-US" sz="1900" dirty="0">
                <a:latin typeface="Arial Narrow" pitchFamily="34" charset="0"/>
              </a:rPr>
              <a:t>YTD Labor Expense $14.0 mill over budget – mostly due to structural issue in budget.</a:t>
            </a:r>
          </a:p>
          <a:p>
            <a:pPr marL="342900" indent="-342900" algn="just">
              <a:spcAft>
                <a:spcPts val="600"/>
              </a:spcAft>
              <a:buFont typeface="Arial" panose="020B0604020202020204" pitchFamily="34" charset="0"/>
              <a:buChar char="•"/>
            </a:pPr>
            <a:r>
              <a:rPr lang="en-US" sz="1900" dirty="0">
                <a:latin typeface="Arial Narrow" pitchFamily="34" charset="0"/>
              </a:rPr>
              <a:t>YTD Total Operating expenses $12.4 mill over budget (1.3%).</a:t>
            </a:r>
          </a:p>
          <a:p>
            <a:pPr marL="342900" indent="-342900" algn="just">
              <a:spcAft>
                <a:spcPts val="600"/>
              </a:spcAft>
              <a:buFont typeface="Arial" panose="020B0604020202020204" pitchFamily="34" charset="0"/>
              <a:buChar char="•"/>
            </a:pPr>
            <a:endParaRPr lang="en-US" sz="1900" dirty="0">
              <a:latin typeface="Arial Narrow" pitchFamily="34" charset="0"/>
            </a:endParaRPr>
          </a:p>
        </p:txBody>
      </p:sp>
      <p:pic>
        <p:nvPicPr>
          <p:cNvPr id="3" name="Picture 2">
            <a:extLst>
              <a:ext uri="{FF2B5EF4-FFF2-40B4-BE49-F238E27FC236}">
                <a16:creationId xmlns:a16="http://schemas.microsoft.com/office/drawing/2014/main" id="{0E84F243-6153-407D-B3E1-ECDFB7726FFD}"/>
              </a:ext>
            </a:extLst>
          </p:cNvPr>
          <p:cNvPicPr>
            <a:picLocks noChangeAspect="1"/>
          </p:cNvPicPr>
          <p:nvPr/>
        </p:nvPicPr>
        <p:blipFill>
          <a:blip r:embed="rId4"/>
          <a:stretch>
            <a:fillRect/>
          </a:stretch>
        </p:blipFill>
        <p:spPr>
          <a:xfrm>
            <a:off x="457200" y="2993256"/>
            <a:ext cx="7995050" cy="3124200"/>
          </a:xfrm>
          <a:prstGeom prst="rect">
            <a:avLst/>
          </a:prstGeom>
        </p:spPr>
      </p:pic>
    </p:spTree>
    <p:extLst>
      <p:ext uri="{BB962C8B-B14F-4D97-AF65-F5344CB8AC3E}">
        <p14:creationId xmlns:p14="http://schemas.microsoft.com/office/powerpoint/2010/main" val="3691303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June 2018 Financial Report (not final/unaudited)</a:t>
              </a:r>
            </a:p>
            <a:p>
              <a:r>
                <a:rPr lang="en-US" b="1" dirty="0">
                  <a:solidFill>
                    <a:schemeClr val="bg1"/>
                  </a:solidFill>
                  <a:latin typeface="Arial" charset="0"/>
                  <a:ea typeface="Arial" charset="0"/>
                  <a:cs typeface="Arial" charset="0"/>
                </a:rPr>
                <a:t>Balance Sheet and Line of Credit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11</a:t>
            </a:fld>
            <a:endParaRPr lang="en-US"/>
          </a:p>
        </p:txBody>
      </p:sp>
      <p:sp>
        <p:nvSpPr>
          <p:cNvPr id="3" name="TextBox 2"/>
          <p:cNvSpPr txBox="1"/>
          <p:nvPr/>
        </p:nvSpPr>
        <p:spPr>
          <a:xfrm>
            <a:off x="304800" y="1219200"/>
            <a:ext cx="8118015" cy="384721"/>
          </a:xfrm>
          <a:prstGeom prst="rect">
            <a:avLst/>
          </a:prstGeom>
          <a:noFill/>
        </p:spPr>
        <p:txBody>
          <a:bodyPr wrap="square" rtlCol="0">
            <a:spAutoFit/>
          </a:bodyPr>
          <a:lstStyle/>
          <a:p>
            <a:r>
              <a:rPr lang="en-US" sz="1900" dirty="0">
                <a:latin typeface="Arial Narrow" pitchFamily="34" charset="0"/>
              </a:rPr>
              <a:t>Below are the key Balance Sheet metrics and the forecast for the Line of Credit.  </a:t>
            </a:r>
          </a:p>
        </p:txBody>
      </p:sp>
      <p:sp>
        <p:nvSpPr>
          <p:cNvPr id="14" name="Down Arrow 4">
            <a:extLst>
              <a:ext uri="{FF2B5EF4-FFF2-40B4-BE49-F238E27FC236}">
                <a16:creationId xmlns:a16="http://schemas.microsoft.com/office/drawing/2014/main" id="{15908A96-E6EF-45A6-8C5E-053FAAFFB8F1}"/>
              </a:ext>
            </a:extLst>
          </p:cNvPr>
          <p:cNvSpPr/>
          <p:nvPr/>
        </p:nvSpPr>
        <p:spPr bwMode="auto">
          <a:xfrm flipH="1">
            <a:off x="4363806" y="3962400"/>
            <a:ext cx="55794" cy="156382"/>
          </a:xfrm>
          <a:prstGeom prst="downArrow">
            <a:avLst/>
          </a:prstGeom>
          <a:solidFill>
            <a:schemeClr val="tx1"/>
          </a:solidFill>
          <a:ln w="9525" cap="flat" cmpd="sng" algn="ctr">
            <a:solidFill>
              <a:srgbClr val="000000"/>
            </a:solidFill>
            <a:prstDash val="solid"/>
            <a:round/>
            <a:headEnd type="none" w="med" len="med"/>
            <a:tailEnd type="none" w="med" len="med"/>
          </a:ln>
          <a:effectLst/>
        </p:spPr>
        <p:txBody>
          <a:bodyPr wrap="square" lIns="18288" tIns="0" rIns="0" bIns="0" rtlCol="0" anchor="t" upright="1"/>
          <a:lstStyle/>
          <a:p>
            <a:endParaRPr lang="en-US"/>
          </a:p>
        </p:txBody>
      </p:sp>
      <p:pic>
        <p:nvPicPr>
          <p:cNvPr id="6" name="Picture 5">
            <a:extLst>
              <a:ext uri="{FF2B5EF4-FFF2-40B4-BE49-F238E27FC236}">
                <a16:creationId xmlns:a16="http://schemas.microsoft.com/office/drawing/2014/main" id="{5E83C1C4-FF5B-4435-91C2-A56F6E1EE715}"/>
              </a:ext>
            </a:extLst>
          </p:cNvPr>
          <p:cNvPicPr>
            <a:picLocks noChangeAspect="1"/>
          </p:cNvPicPr>
          <p:nvPr/>
        </p:nvPicPr>
        <p:blipFill>
          <a:blip r:embed="rId4"/>
          <a:stretch>
            <a:fillRect/>
          </a:stretch>
        </p:blipFill>
        <p:spPr>
          <a:xfrm>
            <a:off x="1053853" y="1699600"/>
            <a:ext cx="6675699" cy="1249788"/>
          </a:xfrm>
          <a:prstGeom prst="rect">
            <a:avLst/>
          </a:prstGeom>
        </p:spPr>
      </p:pic>
      <p:pic>
        <p:nvPicPr>
          <p:cNvPr id="7" name="Picture 6">
            <a:extLst>
              <a:ext uri="{FF2B5EF4-FFF2-40B4-BE49-F238E27FC236}">
                <a16:creationId xmlns:a16="http://schemas.microsoft.com/office/drawing/2014/main" id="{3CC80B86-AB14-451B-9B52-B63ED5E66300}"/>
              </a:ext>
            </a:extLst>
          </p:cNvPr>
          <p:cNvPicPr>
            <a:picLocks noChangeAspect="1"/>
          </p:cNvPicPr>
          <p:nvPr/>
        </p:nvPicPr>
        <p:blipFill>
          <a:blip r:embed="rId5"/>
          <a:stretch>
            <a:fillRect/>
          </a:stretch>
        </p:blipFill>
        <p:spPr>
          <a:xfrm>
            <a:off x="1053853" y="3101412"/>
            <a:ext cx="6078239" cy="3542083"/>
          </a:xfrm>
          <a:prstGeom prst="rect">
            <a:avLst/>
          </a:prstGeom>
        </p:spPr>
      </p:pic>
      <p:sp>
        <p:nvSpPr>
          <p:cNvPr id="8" name="Oval 7">
            <a:extLst>
              <a:ext uri="{FF2B5EF4-FFF2-40B4-BE49-F238E27FC236}">
                <a16:creationId xmlns:a16="http://schemas.microsoft.com/office/drawing/2014/main" id="{ECAF68CF-97E6-4BB8-A06E-73C49A7002DF}"/>
              </a:ext>
            </a:extLst>
          </p:cNvPr>
          <p:cNvSpPr/>
          <p:nvPr/>
        </p:nvSpPr>
        <p:spPr>
          <a:xfrm>
            <a:off x="4648200" y="2097461"/>
            <a:ext cx="609600" cy="18853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22D57CB-A53A-4785-8525-48AB87426E55}"/>
              </a:ext>
            </a:extLst>
          </p:cNvPr>
          <p:cNvSpPr/>
          <p:nvPr/>
        </p:nvSpPr>
        <p:spPr>
          <a:xfrm>
            <a:off x="4707416" y="2424493"/>
            <a:ext cx="609601" cy="1776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4">
            <a:extLst>
              <a:ext uri="{FF2B5EF4-FFF2-40B4-BE49-F238E27FC236}">
                <a16:creationId xmlns:a16="http://schemas.microsoft.com/office/drawing/2014/main" id="{2B4E18F6-B8E4-4577-9CA3-E913F466686D}"/>
              </a:ext>
            </a:extLst>
          </p:cNvPr>
          <p:cNvSpPr/>
          <p:nvPr/>
        </p:nvSpPr>
        <p:spPr bwMode="auto">
          <a:xfrm>
            <a:off x="4490339" y="4751168"/>
            <a:ext cx="45085" cy="242570"/>
          </a:xfrm>
          <a:prstGeom prst="downArrow">
            <a:avLst/>
          </a:prstGeom>
          <a:solidFill>
            <a:schemeClr val="tx1"/>
          </a:solidFill>
          <a:ln w="9525" cap="flat" cmpd="sng" algn="ctr">
            <a:solidFill>
              <a:srgbClr val="000000"/>
            </a:solidFill>
            <a:prstDash val="solid"/>
            <a:round/>
            <a:headEnd type="none" w="med" len="med"/>
            <a:tailEnd type="none" w="med" len="med"/>
          </a:ln>
          <a:effectLst/>
        </p:spPr>
        <p:txBody>
          <a:bodyPr wrap="square" lIns="18288" tIns="0" rIns="0" bIns="0" rtlCol="0" anchor="t" upright="1"/>
          <a:lstStyle/>
          <a:p>
            <a:endParaRPr lang="en-US"/>
          </a:p>
        </p:txBody>
      </p:sp>
    </p:spTree>
    <p:extLst>
      <p:ext uri="{BB962C8B-B14F-4D97-AF65-F5344CB8AC3E}">
        <p14:creationId xmlns:p14="http://schemas.microsoft.com/office/powerpoint/2010/main" val="3316693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July 2018 Financial Report</a:t>
              </a:r>
            </a:p>
            <a:p>
              <a:r>
                <a:rPr lang="en-US" b="1" dirty="0">
                  <a:solidFill>
                    <a:schemeClr val="bg1"/>
                  </a:solidFill>
                  <a:latin typeface="Arial" charset="0"/>
                  <a:ea typeface="Arial" charset="0"/>
                  <a:cs typeface="Arial" charset="0"/>
                </a:rPr>
                <a:t>Highlights</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12</a:t>
            </a:fld>
            <a:endParaRPr lang="en-US"/>
          </a:p>
        </p:txBody>
      </p:sp>
      <p:pic>
        <p:nvPicPr>
          <p:cNvPr id="3" name="Picture 2">
            <a:extLst>
              <a:ext uri="{FF2B5EF4-FFF2-40B4-BE49-F238E27FC236}">
                <a16:creationId xmlns:a16="http://schemas.microsoft.com/office/drawing/2014/main" id="{11035096-0BDF-491B-A57A-D30EB7C4C7A2}"/>
              </a:ext>
            </a:extLst>
          </p:cNvPr>
          <p:cNvPicPr>
            <a:picLocks noChangeAspect="1"/>
          </p:cNvPicPr>
          <p:nvPr/>
        </p:nvPicPr>
        <p:blipFill>
          <a:blip r:embed="rId4"/>
          <a:stretch>
            <a:fillRect/>
          </a:stretch>
        </p:blipFill>
        <p:spPr>
          <a:xfrm>
            <a:off x="457200" y="3200400"/>
            <a:ext cx="8317906" cy="2438400"/>
          </a:xfrm>
          <a:prstGeom prst="rect">
            <a:avLst/>
          </a:prstGeom>
        </p:spPr>
      </p:pic>
      <p:sp>
        <p:nvSpPr>
          <p:cNvPr id="10" name="TextBox 9">
            <a:extLst>
              <a:ext uri="{FF2B5EF4-FFF2-40B4-BE49-F238E27FC236}">
                <a16:creationId xmlns:a16="http://schemas.microsoft.com/office/drawing/2014/main" id="{D2CA5075-FB44-49E9-9185-90E0880DB4BD}"/>
              </a:ext>
            </a:extLst>
          </p:cNvPr>
          <p:cNvSpPr txBox="1"/>
          <p:nvPr/>
        </p:nvSpPr>
        <p:spPr>
          <a:xfrm>
            <a:off x="389207" y="740544"/>
            <a:ext cx="8261498" cy="2600712"/>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sz="1900" dirty="0">
                <a:latin typeface="Arial Narrow" pitchFamily="34" charset="0"/>
              </a:rPr>
              <a:t>Patient Activity was strong.  </a:t>
            </a:r>
          </a:p>
          <a:p>
            <a:pPr marL="342900" indent="-342900" algn="just">
              <a:spcAft>
                <a:spcPts val="600"/>
              </a:spcAft>
              <a:buFont typeface="Arial" panose="020B0604020202020204" pitchFamily="34" charset="0"/>
              <a:buChar char="•"/>
            </a:pPr>
            <a:r>
              <a:rPr lang="en-US" sz="1900" dirty="0">
                <a:latin typeface="Arial Narrow" pitchFamily="34" charset="0"/>
              </a:rPr>
              <a:t>Acute days 6.5% above budget;  ALOS up 2.4%.</a:t>
            </a:r>
          </a:p>
          <a:p>
            <a:pPr marL="342900" indent="-342900" algn="just">
              <a:spcAft>
                <a:spcPts val="600"/>
              </a:spcAft>
              <a:buFont typeface="Arial" panose="020B0604020202020204" pitchFamily="34" charset="0"/>
              <a:buChar char="•"/>
            </a:pPr>
            <a:r>
              <a:rPr lang="en-US" sz="1900" dirty="0">
                <a:latin typeface="Arial Narrow" pitchFamily="34" charset="0"/>
              </a:rPr>
              <a:t>Post Acute days on budget.</a:t>
            </a:r>
          </a:p>
          <a:p>
            <a:pPr marL="342900" indent="-342900" algn="just">
              <a:spcAft>
                <a:spcPts val="600"/>
              </a:spcAft>
              <a:buFont typeface="Arial" panose="020B0604020202020204" pitchFamily="34" charset="0"/>
              <a:buChar char="•"/>
            </a:pPr>
            <a:r>
              <a:rPr lang="en-US" sz="1900" dirty="0">
                <a:latin typeface="Arial Narrow" pitchFamily="34" charset="0"/>
              </a:rPr>
              <a:t>Clinic Visits 3.8% above budget.</a:t>
            </a:r>
          </a:p>
          <a:p>
            <a:pPr marL="342900" indent="-342900" algn="just">
              <a:spcAft>
                <a:spcPts val="600"/>
              </a:spcAft>
              <a:buFont typeface="Arial" panose="020B0604020202020204" pitchFamily="34" charset="0"/>
              <a:buChar char="•"/>
            </a:pPr>
            <a:r>
              <a:rPr lang="en-US" sz="1900" dirty="0">
                <a:latin typeface="Arial Narrow" pitchFamily="34" charset="0"/>
              </a:rPr>
              <a:t>ER visits 10.3% below budget .</a:t>
            </a:r>
          </a:p>
          <a:p>
            <a:pPr marL="342900" indent="-342900" algn="just">
              <a:spcAft>
                <a:spcPts val="600"/>
              </a:spcAft>
              <a:buFont typeface="Arial" panose="020B0604020202020204" pitchFamily="34" charset="0"/>
              <a:buChar char="•"/>
            </a:pPr>
            <a:r>
              <a:rPr lang="en-US" sz="1900" dirty="0">
                <a:latin typeface="Arial Narrow" pitchFamily="34" charset="0"/>
              </a:rPr>
              <a:t>Physician </a:t>
            </a:r>
            <a:r>
              <a:rPr lang="en-US" sz="1900" dirty="0" err="1">
                <a:latin typeface="Arial Narrow" pitchFamily="34" charset="0"/>
              </a:rPr>
              <a:t>wRVU’s</a:t>
            </a:r>
            <a:r>
              <a:rPr lang="en-US" sz="1900" dirty="0">
                <a:latin typeface="Arial Narrow" pitchFamily="34" charset="0"/>
              </a:rPr>
              <a:t> 1.7% above budget.</a:t>
            </a:r>
          </a:p>
          <a:p>
            <a:pPr marL="342900" indent="-342900" algn="just">
              <a:spcAft>
                <a:spcPts val="600"/>
              </a:spcAft>
              <a:buFont typeface="Arial" panose="020B0604020202020204" pitchFamily="34" charset="0"/>
              <a:buChar char="•"/>
            </a:pPr>
            <a:endParaRPr lang="en-US" sz="1900" dirty="0">
              <a:latin typeface="Arial Narrow" pitchFamily="34" charset="0"/>
            </a:endParaRPr>
          </a:p>
        </p:txBody>
      </p:sp>
    </p:spTree>
    <p:extLst>
      <p:ext uri="{BB962C8B-B14F-4D97-AF65-F5344CB8AC3E}">
        <p14:creationId xmlns:p14="http://schemas.microsoft.com/office/powerpoint/2010/main" val="2456071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July 2018 Financial Report</a:t>
              </a:r>
            </a:p>
            <a:p>
              <a:r>
                <a:rPr lang="en-US" b="1" dirty="0">
                  <a:solidFill>
                    <a:schemeClr val="bg1"/>
                  </a:solidFill>
                  <a:latin typeface="Arial" charset="0"/>
                  <a:ea typeface="Arial" charset="0"/>
                  <a:cs typeface="Arial" charset="0"/>
                </a:rPr>
                <a:t>Highlights</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13</a:t>
            </a:fld>
            <a:endParaRPr lang="en-US"/>
          </a:p>
        </p:txBody>
      </p:sp>
      <p:pic>
        <p:nvPicPr>
          <p:cNvPr id="3" name="Picture 2">
            <a:extLst>
              <a:ext uri="{FF2B5EF4-FFF2-40B4-BE49-F238E27FC236}">
                <a16:creationId xmlns:a16="http://schemas.microsoft.com/office/drawing/2014/main" id="{3061465A-D98F-4BCA-8BD2-C0CC0D3D6E94}"/>
              </a:ext>
            </a:extLst>
          </p:cNvPr>
          <p:cNvPicPr>
            <a:picLocks noChangeAspect="1"/>
          </p:cNvPicPr>
          <p:nvPr/>
        </p:nvPicPr>
        <p:blipFill>
          <a:blip r:embed="rId4"/>
          <a:stretch>
            <a:fillRect/>
          </a:stretch>
        </p:blipFill>
        <p:spPr>
          <a:xfrm>
            <a:off x="533400" y="2895600"/>
            <a:ext cx="8109098" cy="3196184"/>
          </a:xfrm>
          <a:prstGeom prst="rect">
            <a:avLst/>
          </a:prstGeom>
        </p:spPr>
      </p:pic>
      <p:sp>
        <p:nvSpPr>
          <p:cNvPr id="10" name="TextBox 9">
            <a:extLst>
              <a:ext uri="{FF2B5EF4-FFF2-40B4-BE49-F238E27FC236}">
                <a16:creationId xmlns:a16="http://schemas.microsoft.com/office/drawing/2014/main" id="{91AFD998-C59F-4DFA-BDBD-874438758689}"/>
              </a:ext>
            </a:extLst>
          </p:cNvPr>
          <p:cNvSpPr txBox="1"/>
          <p:nvPr/>
        </p:nvSpPr>
        <p:spPr>
          <a:xfrm>
            <a:off x="381000" y="762000"/>
            <a:ext cx="8261498" cy="2600712"/>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sz="1900" dirty="0">
                <a:latin typeface="Arial Narrow" pitchFamily="34" charset="0"/>
              </a:rPr>
              <a:t>While activity was above budget, NPSR under budget by $2 million.</a:t>
            </a:r>
          </a:p>
          <a:p>
            <a:pPr marL="342900" indent="-342900" algn="just">
              <a:spcAft>
                <a:spcPts val="600"/>
              </a:spcAft>
              <a:buFont typeface="Arial" panose="020B0604020202020204" pitchFamily="34" charset="0"/>
              <a:buChar char="•"/>
            </a:pPr>
            <a:r>
              <a:rPr lang="en-US" sz="1900" dirty="0">
                <a:latin typeface="Arial Narrow" pitchFamily="34" charset="0"/>
              </a:rPr>
              <a:t>Net Operating Revenue under budget by $1.8 million. </a:t>
            </a:r>
          </a:p>
          <a:p>
            <a:pPr marL="342900" indent="-342900" algn="just">
              <a:spcAft>
                <a:spcPts val="600"/>
              </a:spcAft>
              <a:buFont typeface="Arial" panose="020B0604020202020204" pitchFamily="34" charset="0"/>
              <a:buChar char="•"/>
            </a:pPr>
            <a:r>
              <a:rPr lang="en-US" sz="1900" dirty="0">
                <a:latin typeface="Arial Narrow" pitchFamily="34" charset="0"/>
              </a:rPr>
              <a:t>Issue with Budgeted NPSR due to ZBA issues.</a:t>
            </a:r>
          </a:p>
          <a:p>
            <a:pPr marL="342900" indent="-342900" algn="just">
              <a:spcAft>
                <a:spcPts val="600"/>
              </a:spcAft>
              <a:buFont typeface="Arial" panose="020B0604020202020204" pitchFamily="34" charset="0"/>
              <a:buChar char="•"/>
            </a:pPr>
            <a:r>
              <a:rPr lang="en-US" sz="1900" dirty="0">
                <a:latin typeface="Arial Narrow" pitchFamily="34" charset="0"/>
              </a:rPr>
              <a:t>$27-29 million shortfall in annual NPSR budget</a:t>
            </a:r>
          </a:p>
          <a:p>
            <a:pPr marL="342900" indent="-342900" algn="just">
              <a:spcAft>
                <a:spcPts val="600"/>
              </a:spcAft>
              <a:buFont typeface="Arial" panose="020B0604020202020204" pitchFamily="34" charset="0"/>
              <a:buChar char="•"/>
            </a:pPr>
            <a:r>
              <a:rPr lang="en-US" sz="1900" dirty="0">
                <a:latin typeface="Arial Narrow" pitchFamily="34" charset="0"/>
              </a:rPr>
              <a:t>Expenses under budget by $1.7 million to offset revenue shortfall this month.</a:t>
            </a:r>
          </a:p>
          <a:p>
            <a:pPr algn="just">
              <a:spcAft>
                <a:spcPts val="600"/>
              </a:spcAft>
            </a:pPr>
            <a:endParaRPr lang="en-US" sz="1900" dirty="0">
              <a:latin typeface="Arial Narrow" pitchFamily="34" charset="0"/>
            </a:endParaRPr>
          </a:p>
          <a:p>
            <a:pPr marL="342900" indent="-342900" algn="just">
              <a:spcAft>
                <a:spcPts val="600"/>
              </a:spcAft>
              <a:buFont typeface="Arial" panose="020B0604020202020204" pitchFamily="34" charset="0"/>
              <a:buChar char="•"/>
            </a:pPr>
            <a:endParaRPr lang="en-US" sz="1900" dirty="0">
              <a:latin typeface="Arial Narrow" pitchFamily="34" charset="0"/>
            </a:endParaRPr>
          </a:p>
        </p:txBody>
      </p:sp>
    </p:spTree>
    <p:extLst>
      <p:ext uri="{BB962C8B-B14F-4D97-AF65-F5344CB8AC3E}">
        <p14:creationId xmlns:p14="http://schemas.microsoft.com/office/powerpoint/2010/main" val="4133653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July 2018 Financial Report</a:t>
              </a:r>
            </a:p>
            <a:p>
              <a:r>
                <a:rPr lang="en-US" b="1" dirty="0">
                  <a:solidFill>
                    <a:schemeClr val="bg1"/>
                  </a:solidFill>
                  <a:latin typeface="Arial" charset="0"/>
                  <a:ea typeface="Arial" charset="0"/>
                  <a:cs typeface="Arial" charset="0"/>
                </a:rPr>
                <a:t>FY 2019 Forecast (12 Month Rolling Forecast)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14</a:t>
            </a:fld>
            <a:endParaRPr lang="en-US"/>
          </a:p>
        </p:txBody>
      </p:sp>
      <p:pic>
        <p:nvPicPr>
          <p:cNvPr id="4" name="Picture 3">
            <a:extLst>
              <a:ext uri="{FF2B5EF4-FFF2-40B4-BE49-F238E27FC236}">
                <a16:creationId xmlns:a16="http://schemas.microsoft.com/office/drawing/2014/main" id="{C38AD85B-CD2D-44E5-945C-4CA09D879CC9}"/>
              </a:ext>
            </a:extLst>
          </p:cNvPr>
          <p:cNvPicPr>
            <a:picLocks noChangeAspect="1"/>
          </p:cNvPicPr>
          <p:nvPr/>
        </p:nvPicPr>
        <p:blipFill>
          <a:blip r:embed="rId4"/>
          <a:stretch>
            <a:fillRect/>
          </a:stretch>
        </p:blipFill>
        <p:spPr>
          <a:xfrm>
            <a:off x="1676400" y="808893"/>
            <a:ext cx="5562600" cy="5681449"/>
          </a:xfrm>
          <a:prstGeom prst="rect">
            <a:avLst/>
          </a:prstGeom>
        </p:spPr>
      </p:pic>
    </p:spTree>
    <p:extLst>
      <p:ext uri="{BB962C8B-B14F-4D97-AF65-F5344CB8AC3E}">
        <p14:creationId xmlns:p14="http://schemas.microsoft.com/office/powerpoint/2010/main" val="746491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6DF5DC-7F7E-45AD-A73E-AC5FD02DF6B1}"/>
              </a:ext>
            </a:extLst>
          </p:cNvPr>
          <p:cNvSpPr>
            <a:spLocks noGrp="1"/>
          </p:cNvSpPr>
          <p:nvPr>
            <p:ph type="sldNum" sz="quarter" idx="12"/>
          </p:nvPr>
        </p:nvSpPr>
        <p:spPr/>
        <p:txBody>
          <a:bodyPr/>
          <a:lstStyle/>
          <a:p>
            <a:fld id="{4CFADB4A-6FA2-46F0-966D-44FD877818BE}" type="slidenum">
              <a:rPr lang="en-US" smtClean="0"/>
              <a:pPr/>
              <a:t>15</a:t>
            </a:fld>
            <a:endParaRPr lang="en-US"/>
          </a:p>
        </p:txBody>
      </p:sp>
      <p:grpSp>
        <p:nvGrpSpPr>
          <p:cNvPr id="4" name="Group 3">
            <a:extLst>
              <a:ext uri="{FF2B5EF4-FFF2-40B4-BE49-F238E27FC236}">
                <a16:creationId xmlns:a16="http://schemas.microsoft.com/office/drawing/2014/main" id="{391BBD2B-3769-4236-B050-597196315B33}"/>
              </a:ext>
            </a:extLst>
          </p:cNvPr>
          <p:cNvGrpSpPr/>
          <p:nvPr/>
        </p:nvGrpSpPr>
        <p:grpSpPr>
          <a:xfrm>
            <a:off x="0" y="0"/>
            <a:ext cx="9144000" cy="685800"/>
            <a:chOff x="0" y="3099357"/>
            <a:chExt cx="9144000" cy="685800"/>
          </a:xfrm>
        </p:grpSpPr>
        <p:sp>
          <p:nvSpPr>
            <p:cNvPr id="5" name="Rectangle 4">
              <a:extLst>
                <a:ext uri="{FF2B5EF4-FFF2-40B4-BE49-F238E27FC236}">
                  <a16:creationId xmlns:a16="http://schemas.microsoft.com/office/drawing/2014/main" id="{25592751-8212-4CB0-9F87-07C4AC590A96}"/>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6" name="Straight Connector 5">
              <a:extLst>
                <a:ext uri="{FF2B5EF4-FFF2-40B4-BE49-F238E27FC236}">
                  <a16:creationId xmlns:a16="http://schemas.microsoft.com/office/drawing/2014/main" id="{E545FB1B-ACDD-442E-AB7E-6A8C13536E2C}"/>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BC29E7D2-9603-46B8-A3B6-0B67515B464E}"/>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July 2018 Financial Report</a:t>
              </a:r>
            </a:p>
            <a:p>
              <a:r>
                <a:rPr lang="en-US" b="1" dirty="0">
                  <a:solidFill>
                    <a:schemeClr val="bg1"/>
                  </a:solidFill>
                  <a:latin typeface="Arial" charset="0"/>
                  <a:ea typeface="Arial" charset="0"/>
                  <a:cs typeface="Arial" charset="0"/>
                </a:rPr>
                <a:t>FY 2019 Forecast</a:t>
              </a:r>
              <a:endParaRPr lang="en-US" b="1" dirty="0">
                <a:latin typeface="Arial" charset="0"/>
                <a:ea typeface="Arial" charset="0"/>
                <a:cs typeface="Arial" charset="0"/>
              </a:endParaRPr>
            </a:p>
          </p:txBody>
        </p:sp>
        <p:pic>
          <p:nvPicPr>
            <p:cNvPr id="8" name="Picture 7">
              <a:extLst>
                <a:ext uri="{FF2B5EF4-FFF2-40B4-BE49-F238E27FC236}">
                  <a16:creationId xmlns:a16="http://schemas.microsoft.com/office/drawing/2014/main" id="{14A9CAB0-4E4D-4EA1-853F-6D73CBB131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10" name="TextBox 9">
            <a:extLst>
              <a:ext uri="{FF2B5EF4-FFF2-40B4-BE49-F238E27FC236}">
                <a16:creationId xmlns:a16="http://schemas.microsoft.com/office/drawing/2014/main" id="{331C9E3C-BAD0-43F7-8E9A-B465D3DE07E3}"/>
              </a:ext>
            </a:extLst>
          </p:cNvPr>
          <p:cNvSpPr txBox="1"/>
          <p:nvPr/>
        </p:nvSpPr>
        <p:spPr>
          <a:xfrm>
            <a:off x="533400" y="990600"/>
            <a:ext cx="8022262" cy="4524315"/>
          </a:xfrm>
          <a:prstGeom prst="rect">
            <a:avLst/>
          </a:prstGeom>
          <a:noFill/>
        </p:spPr>
        <p:txBody>
          <a:bodyPr wrap="square" rtlCol="0">
            <a:spAutoFit/>
          </a:bodyPr>
          <a:lstStyle/>
          <a:p>
            <a:r>
              <a:rPr lang="en-US" dirty="0"/>
              <a:t>Assumptions:</a:t>
            </a:r>
          </a:p>
          <a:p>
            <a:endParaRPr lang="en-US" dirty="0"/>
          </a:p>
          <a:p>
            <a:pPr marL="285750" indent="-285750">
              <a:buFont typeface="Arial" panose="020B0604020202020204" pitchFamily="34" charset="0"/>
              <a:buChar char="•"/>
            </a:pPr>
            <a:r>
              <a:rPr lang="en-US" dirty="0"/>
              <a:t>Used FY19 Budget spread :</a:t>
            </a:r>
          </a:p>
          <a:p>
            <a:pPr marL="742950" lvl="1" indent="-285750">
              <a:buFont typeface="Arial" panose="020B0604020202020204" pitchFamily="34" charset="0"/>
              <a:buChar char="•"/>
            </a:pPr>
            <a:r>
              <a:rPr lang="en-US" dirty="0"/>
              <a:t>Volumes adjusted by historical seasonality</a:t>
            </a:r>
          </a:p>
          <a:p>
            <a:pPr marL="742950" lvl="1" indent="-285750">
              <a:buFont typeface="Arial" panose="020B0604020202020204" pitchFamily="34" charset="0"/>
              <a:buChar char="•"/>
            </a:pPr>
            <a:r>
              <a:rPr lang="en-US" dirty="0"/>
              <a:t>Salaries and supplies spread by volume</a:t>
            </a:r>
          </a:p>
          <a:p>
            <a:pPr marL="742950" lvl="1" indent="-285750">
              <a:buFont typeface="Arial" panose="020B0604020202020204" pitchFamily="34" charset="0"/>
              <a:buChar char="•"/>
            </a:pPr>
            <a:r>
              <a:rPr lang="en-US" dirty="0"/>
              <a:t>Salaries adjusted for holidays and contractual increases</a:t>
            </a:r>
          </a:p>
          <a:p>
            <a:pPr marL="742950" lvl="1" indent="-285750">
              <a:buFont typeface="Arial" panose="020B0604020202020204" pitchFamily="34" charset="0"/>
              <a:buChar char="•"/>
            </a:pPr>
            <a:r>
              <a:rPr lang="en-US" dirty="0"/>
              <a:t>Revenues adjusted based on reduced collection %’s </a:t>
            </a:r>
          </a:p>
          <a:p>
            <a:pPr marL="742950" lvl="1" indent="-285750">
              <a:buFont typeface="Arial" panose="020B0604020202020204" pitchFamily="34" charset="0"/>
              <a:buChar char="•"/>
            </a:pPr>
            <a:r>
              <a:rPr lang="en-US" dirty="0"/>
              <a:t>Salary savings factor applied based on potential to hold vacancies of approximately 100 FTE – best case scenario</a:t>
            </a:r>
          </a:p>
          <a:p>
            <a:pPr marL="742950" lvl="1" indent="-285750">
              <a:buFont typeface="Arial" panose="020B0604020202020204" pitchFamily="34" charset="0"/>
              <a:buChar char="•"/>
            </a:pPr>
            <a:r>
              <a:rPr lang="en-US" dirty="0"/>
              <a:t>Assumed 1% savings on purchased services</a:t>
            </a:r>
          </a:p>
          <a:p>
            <a:pPr lvl="1"/>
            <a:endParaRPr lang="en-US" dirty="0"/>
          </a:p>
          <a:p>
            <a:pPr marL="285750" indent="-285750">
              <a:buFont typeface="Arial" panose="020B0604020202020204" pitchFamily="34" charset="0"/>
              <a:buChar char="•"/>
            </a:pPr>
            <a:r>
              <a:rPr lang="en-US" dirty="0"/>
              <a:t>This would reduce Net Operating Income by $12.8 million, and reduce the EBIDA margin from 4.6% to 3.4%</a:t>
            </a:r>
          </a:p>
          <a:p>
            <a:pPr lvl="1"/>
            <a:endParaRPr lang="en-US" dirty="0"/>
          </a:p>
          <a:p>
            <a:pPr marL="285750" indent="-285750">
              <a:buFont typeface="Arial" panose="020B0604020202020204" pitchFamily="34" charset="0"/>
              <a:buChar char="•"/>
            </a:pPr>
            <a:r>
              <a:rPr lang="en-US" dirty="0"/>
              <a:t>Executive Leadership is working on a plan to mitigate this issue and will bring it back to the committee in October.</a:t>
            </a:r>
          </a:p>
        </p:txBody>
      </p:sp>
    </p:spTree>
    <p:extLst>
      <p:ext uri="{BB962C8B-B14F-4D97-AF65-F5344CB8AC3E}">
        <p14:creationId xmlns:p14="http://schemas.microsoft.com/office/powerpoint/2010/main" val="293487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947669"/>
            <a:chOff x="0" y="3099357"/>
            <a:chExt cx="9144000" cy="947669"/>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123696"/>
              <a:ext cx="5663416" cy="923330"/>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June/July 2018 Financial Report</a:t>
              </a:r>
            </a:p>
            <a:p>
              <a:r>
                <a:rPr lang="en-US" b="1" dirty="0">
                  <a:solidFill>
                    <a:schemeClr val="bg1"/>
                  </a:solidFill>
                  <a:latin typeface="Arial" charset="0"/>
                  <a:ea typeface="Arial" charset="0"/>
                  <a:cs typeface="Arial" charset="0"/>
                </a:rPr>
                <a:t>AGENDA </a:t>
              </a:r>
            </a:p>
            <a:p>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4" name="Slide Number Placeholder 3"/>
          <p:cNvSpPr>
            <a:spLocks noGrp="1"/>
          </p:cNvSpPr>
          <p:nvPr>
            <p:ph type="sldNum" sz="quarter" idx="12"/>
          </p:nvPr>
        </p:nvSpPr>
        <p:spPr/>
        <p:txBody>
          <a:bodyPr/>
          <a:lstStyle/>
          <a:p>
            <a:fld id="{4CFADB4A-6FA2-46F0-966D-44FD877818BE}" type="slidenum">
              <a:rPr lang="en-US" smtClean="0"/>
              <a:pPr/>
              <a:t>2</a:t>
            </a:fld>
            <a:endParaRPr lang="en-US"/>
          </a:p>
        </p:txBody>
      </p:sp>
      <p:sp>
        <p:nvSpPr>
          <p:cNvPr id="9" name="Content Placeholder 8"/>
          <p:cNvSpPr>
            <a:spLocks noGrp="1"/>
          </p:cNvSpPr>
          <p:nvPr>
            <p:ph idx="4294967295"/>
          </p:nvPr>
        </p:nvSpPr>
        <p:spPr>
          <a:xfrm>
            <a:off x="838200" y="1447800"/>
            <a:ext cx="8229600" cy="4525963"/>
          </a:xfrm>
        </p:spPr>
        <p:txBody>
          <a:bodyPr/>
          <a:lstStyle/>
          <a:p>
            <a:r>
              <a:rPr lang="en-US" dirty="0"/>
              <a:t>May 2018 Financials</a:t>
            </a:r>
          </a:p>
          <a:p>
            <a:r>
              <a:rPr lang="en-US" dirty="0"/>
              <a:t>May/June Revenue Analysis</a:t>
            </a:r>
          </a:p>
          <a:p>
            <a:r>
              <a:rPr lang="en-US" dirty="0"/>
              <a:t>FY 18 Year End Financial Status</a:t>
            </a:r>
          </a:p>
          <a:p>
            <a:r>
              <a:rPr lang="en-US" dirty="0"/>
              <a:t>July 2018 highlights</a:t>
            </a:r>
          </a:p>
          <a:p>
            <a:r>
              <a:rPr lang="en-US" dirty="0"/>
              <a:t>12 month rolling forecast</a:t>
            </a:r>
          </a:p>
        </p:txBody>
      </p:sp>
    </p:spTree>
    <p:extLst>
      <p:ext uri="{BB962C8B-B14F-4D97-AF65-F5344CB8AC3E}">
        <p14:creationId xmlns:p14="http://schemas.microsoft.com/office/powerpoint/2010/main" val="3628794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119091"/>
              <a:ext cx="5663416" cy="369332"/>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May 2018 Financials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3</a:t>
            </a:fld>
            <a:endParaRPr lang="en-US"/>
          </a:p>
        </p:txBody>
      </p:sp>
      <p:sp>
        <p:nvSpPr>
          <p:cNvPr id="3" name="TextBox 2"/>
          <p:cNvSpPr txBox="1"/>
          <p:nvPr/>
        </p:nvSpPr>
        <p:spPr>
          <a:xfrm>
            <a:off x="381000" y="753216"/>
            <a:ext cx="8534400" cy="3093154"/>
          </a:xfrm>
          <a:prstGeom prst="rect">
            <a:avLst/>
          </a:prstGeom>
          <a:noFill/>
        </p:spPr>
        <p:txBody>
          <a:bodyPr wrap="square" rtlCol="0">
            <a:spAutoFit/>
          </a:bodyPr>
          <a:lstStyle/>
          <a:p>
            <a:pPr algn="just">
              <a:spcAft>
                <a:spcPts val="600"/>
              </a:spcAft>
              <a:buFont typeface="Arial" pitchFamily="34" charset="0"/>
              <a:buChar char="•"/>
            </a:pPr>
            <a:r>
              <a:rPr lang="en-US" sz="2000" dirty="0">
                <a:latin typeface="+mj-lt"/>
                <a:cs typeface="Arial" pitchFamily="34" charset="0"/>
              </a:rPr>
              <a:t>Volumes were mixed:</a:t>
            </a:r>
          </a:p>
          <a:p>
            <a:pPr lvl="1" algn="just">
              <a:spcAft>
                <a:spcPts val="600"/>
              </a:spcAft>
              <a:buFont typeface="Arial" pitchFamily="34" charset="0"/>
              <a:buChar char="•"/>
            </a:pPr>
            <a:r>
              <a:rPr lang="en-US" sz="2000" dirty="0">
                <a:latin typeface="+mj-lt"/>
                <a:cs typeface="Arial" pitchFamily="34" charset="0"/>
              </a:rPr>
              <a:t> IP days at budget, although Acute ALOS 5.6% above Budget. </a:t>
            </a:r>
          </a:p>
          <a:p>
            <a:pPr lvl="1" algn="just">
              <a:spcAft>
                <a:spcPts val="600"/>
              </a:spcAft>
              <a:buFont typeface="Arial" pitchFamily="34" charset="0"/>
              <a:buChar char="•"/>
            </a:pPr>
            <a:r>
              <a:rPr lang="en-US" sz="2000" dirty="0">
                <a:latin typeface="+mj-lt"/>
                <a:cs typeface="Arial" pitchFamily="34" charset="0"/>
              </a:rPr>
              <a:t> Clinic visits 2.9% below budget.  </a:t>
            </a:r>
          </a:p>
          <a:p>
            <a:pPr lvl="1" algn="just">
              <a:spcAft>
                <a:spcPts val="600"/>
              </a:spcAft>
              <a:buFont typeface="Arial" pitchFamily="34" charset="0"/>
              <a:buChar char="•"/>
            </a:pPr>
            <a:r>
              <a:rPr lang="en-US" sz="2000" dirty="0">
                <a:latin typeface="+mj-lt"/>
                <a:cs typeface="Arial" pitchFamily="34" charset="0"/>
              </a:rPr>
              <a:t>Emergency Room visits continued to be under budget.</a:t>
            </a:r>
          </a:p>
          <a:p>
            <a:pPr lvl="1" algn="just">
              <a:spcAft>
                <a:spcPts val="600"/>
              </a:spcAft>
              <a:buFont typeface="Arial" pitchFamily="34" charset="0"/>
              <a:buChar char="•"/>
            </a:pPr>
            <a:r>
              <a:rPr lang="en-US" sz="2000" dirty="0">
                <a:cs typeface="Arial" pitchFamily="34" charset="0"/>
              </a:rPr>
              <a:t> Phys </a:t>
            </a:r>
            <a:r>
              <a:rPr lang="en-US" sz="2000" dirty="0" err="1">
                <a:cs typeface="Arial" pitchFamily="34" charset="0"/>
              </a:rPr>
              <a:t>wRVUs</a:t>
            </a:r>
            <a:r>
              <a:rPr lang="en-US" sz="2000" dirty="0">
                <a:cs typeface="Arial" pitchFamily="34" charset="0"/>
              </a:rPr>
              <a:t> only 47,919 for the month.</a:t>
            </a:r>
          </a:p>
          <a:p>
            <a:pPr algn="just">
              <a:spcAft>
                <a:spcPts val="600"/>
              </a:spcAft>
              <a:buFont typeface="Arial" pitchFamily="34" charset="0"/>
              <a:buChar char="•"/>
            </a:pPr>
            <a:r>
              <a:rPr lang="en-US" sz="2000" dirty="0"/>
              <a:t> Expenses were under Budget and Projected </a:t>
            </a:r>
          </a:p>
          <a:p>
            <a:pPr algn="just">
              <a:spcAft>
                <a:spcPts val="600"/>
              </a:spcAft>
              <a:buFont typeface="Arial" pitchFamily="34" charset="0"/>
              <a:buChar char="•"/>
            </a:pPr>
            <a:r>
              <a:rPr lang="en-US" sz="2000" dirty="0">
                <a:latin typeface="Calibri" panose="020F0502020204030204" pitchFamily="34" charset="0"/>
                <a:cs typeface="Arial" pitchFamily="34" charset="0"/>
              </a:rPr>
              <a:t> </a:t>
            </a:r>
            <a:r>
              <a:rPr lang="en-US" sz="1900" dirty="0">
                <a:latin typeface="Calibri" panose="020F0502020204030204" pitchFamily="34" charset="0"/>
                <a:cs typeface="Arial" pitchFamily="34" charset="0"/>
              </a:rPr>
              <a:t>NPSR was significantly under Budget and Projected</a:t>
            </a:r>
          </a:p>
          <a:p>
            <a:pPr lvl="1" algn="just">
              <a:spcAft>
                <a:spcPts val="600"/>
              </a:spcAft>
              <a:buFont typeface="Arial" pitchFamily="34" charset="0"/>
              <a:buChar char="•"/>
            </a:pPr>
            <a:endParaRPr lang="en-US" sz="2000" dirty="0">
              <a:latin typeface="+mj-lt"/>
              <a:cs typeface="Arial" pitchFamily="34" charset="0"/>
            </a:endParaRPr>
          </a:p>
        </p:txBody>
      </p:sp>
      <p:pic>
        <p:nvPicPr>
          <p:cNvPr id="6" name="Picture 5">
            <a:extLst>
              <a:ext uri="{FF2B5EF4-FFF2-40B4-BE49-F238E27FC236}">
                <a16:creationId xmlns:a16="http://schemas.microsoft.com/office/drawing/2014/main" id="{AB4B997F-312B-454C-A6E0-CF18551AD43E}"/>
              </a:ext>
            </a:extLst>
          </p:cNvPr>
          <p:cNvPicPr>
            <a:picLocks noChangeAspect="1"/>
          </p:cNvPicPr>
          <p:nvPr/>
        </p:nvPicPr>
        <p:blipFill>
          <a:blip r:embed="rId4"/>
          <a:stretch>
            <a:fillRect/>
          </a:stretch>
        </p:blipFill>
        <p:spPr>
          <a:xfrm>
            <a:off x="1143000" y="3657600"/>
            <a:ext cx="6501897" cy="2819400"/>
          </a:xfrm>
          <a:prstGeom prst="rect">
            <a:avLst/>
          </a:prstGeom>
        </p:spPr>
      </p:pic>
    </p:spTree>
    <p:extLst>
      <p:ext uri="{BB962C8B-B14F-4D97-AF65-F5344CB8AC3E}">
        <p14:creationId xmlns:p14="http://schemas.microsoft.com/office/powerpoint/2010/main" val="61399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369332"/>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May/June Revenue Analysis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4</a:t>
            </a:fld>
            <a:endParaRPr lang="en-US"/>
          </a:p>
        </p:txBody>
      </p:sp>
      <p:sp>
        <p:nvSpPr>
          <p:cNvPr id="3" name="TextBox 2"/>
          <p:cNvSpPr txBox="1"/>
          <p:nvPr/>
        </p:nvSpPr>
        <p:spPr>
          <a:xfrm>
            <a:off x="334817" y="714261"/>
            <a:ext cx="8199583" cy="4955203"/>
          </a:xfrm>
          <a:prstGeom prst="rect">
            <a:avLst/>
          </a:prstGeom>
          <a:noFill/>
        </p:spPr>
        <p:txBody>
          <a:bodyPr wrap="square" rtlCol="0">
            <a:spAutoFit/>
          </a:bodyPr>
          <a:lstStyle/>
          <a:p>
            <a:pPr>
              <a:spcAft>
                <a:spcPts val="600"/>
              </a:spcAft>
            </a:pPr>
            <a:endParaRPr lang="en-US" sz="1900" dirty="0"/>
          </a:p>
          <a:p>
            <a:pPr>
              <a:spcAft>
                <a:spcPts val="600"/>
              </a:spcAft>
            </a:pPr>
            <a:r>
              <a:rPr lang="en-US" sz="1900" dirty="0"/>
              <a:t>What we did…. (in summary)</a:t>
            </a:r>
          </a:p>
          <a:p>
            <a:pPr>
              <a:spcAft>
                <a:spcPts val="600"/>
              </a:spcAft>
              <a:buFont typeface="Arial" pitchFamily="34" charset="0"/>
              <a:buChar char="•"/>
            </a:pPr>
            <a:endParaRPr lang="en-US" sz="1900" dirty="0"/>
          </a:p>
          <a:p>
            <a:pPr>
              <a:spcAft>
                <a:spcPts val="600"/>
              </a:spcAft>
              <a:buFont typeface="Arial" pitchFamily="34" charset="0"/>
              <a:buChar char="•"/>
            </a:pPr>
            <a:r>
              <a:rPr lang="en-US" sz="1900" dirty="0"/>
              <a:t>Calculated Net Patient Service Revenues based on services by site and payor</a:t>
            </a:r>
          </a:p>
          <a:p>
            <a:pPr lvl="1">
              <a:spcAft>
                <a:spcPts val="600"/>
              </a:spcAft>
              <a:buFont typeface="Arial" pitchFamily="34" charset="0"/>
              <a:buChar char="•"/>
            </a:pPr>
            <a:r>
              <a:rPr lang="en-US" sz="1900" dirty="0" err="1"/>
              <a:t>Mcare</a:t>
            </a:r>
            <a:r>
              <a:rPr lang="en-US" sz="1900" dirty="0"/>
              <a:t> IP based on discharges and DRG’s</a:t>
            </a:r>
          </a:p>
          <a:p>
            <a:pPr lvl="1">
              <a:spcAft>
                <a:spcPts val="600"/>
              </a:spcAft>
              <a:buFont typeface="Arial" pitchFamily="34" charset="0"/>
              <a:buChar char="•"/>
            </a:pPr>
            <a:r>
              <a:rPr lang="en-US" sz="1900" dirty="0" err="1"/>
              <a:t>Mcal</a:t>
            </a:r>
            <a:r>
              <a:rPr lang="en-US" sz="1900" dirty="0"/>
              <a:t> IP based on Days and per diems</a:t>
            </a:r>
          </a:p>
          <a:p>
            <a:pPr lvl="1">
              <a:spcAft>
                <a:spcPts val="600"/>
              </a:spcAft>
              <a:buFont typeface="Arial" pitchFamily="34" charset="0"/>
              <a:buChar char="•"/>
            </a:pPr>
            <a:r>
              <a:rPr lang="en-US" sz="1900" dirty="0"/>
              <a:t>FQHC visits based on qualified visits and payors</a:t>
            </a:r>
          </a:p>
          <a:p>
            <a:pPr lvl="1">
              <a:spcAft>
                <a:spcPts val="600"/>
              </a:spcAft>
              <a:buFont typeface="Arial" pitchFamily="34" charset="0"/>
              <a:buChar char="•"/>
            </a:pPr>
            <a:r>
              <a:rPr lang="en-US" sz="1900" dirty="0"/>
              <a:t>Others based on updated payment %’s</a:t>
            </a:r>
          </a:p>
          <a:p>
            <a:pPr>
              <a:spcAft>
                <a:spcPts val="600"/>
              </a:spcAft>
              <a:buFont typeface="Arial" pitchFamily="34" charset="0"/>
              <a:buChar char="•"/>
            </a:pPr>
            <a:r>
              <a:rPr lang="en-US" sz="1900" dirty="0"/>
              <a:t> Reviewed calculated NPSR to collections to date and receivable balances to identify potential issues.</a:t>
            </a:r>
          </a:p>
          <a:p>
            <a:pPr>
              <a:spcAft>
                <a:spcPts val="600"/>
              </a:spcAft>
              <a:buFont typeface="Arial" pitchFamily="34" charset="0"/>
              <a:buChar char="•"/>
            </a:pPr>
            <a:r>
              <a:rPr lang="en-US" sz="1900" dirty="0"/>
              <a:t> Reviewed calculation of Zero Balance Account (ZBA’s) and updated to include small dollar balances and credit balance accounts, and they were lower than previously calculated.</a:t>
            </a:r>
          </a:p>
          <a:p>
            <a:pPr>
              <a:spcAft>
                <a:spcPts val="600"/>
              </a:spcAft>
            </a:pPr>
            <a:endParaRPr lang="en-US" sz="1900" b="1" dirty="0">
              <a:latin typeface="Arial Narrow" pitchFamily="34" charset="0"/>
            </a:endParaRPr>
          </a:p>
        </p:txBody>
      </p:sp>
    </p:spTree>
    <p:extLst>
      <p:ext uri="{BB962C8B-B14F-4D97-AF65-F5344CB8AC3E}">
        <p14:creationId xmlns:p14="http://schemas.microsoft.com/office/powerpoint/2010/main" val="105340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369332"/>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May/June Revenue Analysis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5</a:t>
            </a:fld>
            <a:endParaRPr lang="en-US"/>
          </a:p>
        </p:txBody>
      </p:sp>
      <p:sp>
        <p:nvSpPr>
          <p:cNvPr id="3" name="TextBox 2"/>
          <p:cNvSpPr txBox="1"/>
          <p:nvPr/>
        </p:nvSpPr>
        <p:spPr>
          <a:xfrm>
            <a:off x="334817" y="714261"/>
            <a:ext cx="8199583" cy="1123384"/>
          </a:xfrm>
          <a:prstGeom prst="rect">
            <a:avLst/>
          </a:prstGeom>
          <a:noFill/>
        </p:spPr>
        <p:txBody>
          <a:bodyPr wrap="square" rtlCol="0">
            <a:spAutoFit/>
          </a:bodyPr>
          <a:lstStyle/>
          <a:p>
            <a:pPr>
              <a:spcAft>
                <a:spcPts val="600"/>
              </a:spcAft>
            </a:pPr>
            <a:endParaRPr lang="en-US" sz="1900" dirty="0"/>
          </a:p>
          <a:p>
            <a:pPr>
              <a:spcAft>
                <a:spcPts val="600"/>
              </a:spcAft>
            </a:pPr>
            <a:r>
              <a:rPr lang="en-US" sz="1900" dirty="0"/>
              <a:t>What we found... (in summary)</a:t>
            </a:r>
          </a:p>
          <a:p>
            <a:pPr>
              <a:spcAft>
                <a:spcPts val="600"/>
              </a:spcAft>
            </a:pPr>
            <a:endParaRPr lang="en-US" sz="1900" b="1" dirty="0">
              <a:latin typeface="Arial Narrow" pitchFamily="34" charset="0"/>
            </a:endParaRPr>
          </a:p>
        </p:txBody>
      </p:sp>
      <p:pic>
        <p:nvPicPr>
          <p:cNvPr id="4" name="Picture 3">
            <a:extLst>
              <a:ext uri="{FF2B5EF4-FFF2-40B4-BE49-F238E27FC236}">
                <a16:creationId xmlns:a16="http://schemas.microsoft.com/office/drawing/2014/main" id="{8B41E64B-3DCD-4AF1-920C-7E9B5593B614}"/>
              </a:ext>
            </a:extLst>
          </p:cNvPr>
          <p:cNvPicPr>
            <a:picLocks noChangeAspect="1"/>
          </p:cNvPicPr>
          <p:nvPr/>
        </p:nvPicPr>
        <p:blipFill>
          <a:blip r:embed="rId4"/>
          <a:stretch>
            <a:fillRect/>
          </a:stretch>
        </p:blipFill>
        <p:spPr>
          <a:xfrm>
            <a:off x="381000" y="3200400"/>
            <a:ext cx="8001000" cy="2666999"/>
          </a:xfrm>
          <a:prstGeom prst="rect">
            <a:avLst/>
          </a:prstGeom>
        </p:spPr>
      </p:pic>
      <p:pic>
        <p:nvPicPr>
          <p:cNvPr id="5" name="Picture 4">
            <a:extLst>
              <a:ext uri="{FF2B5EF4-FFF2-40B4-BE49-F238E27FC236}">
                <a16:creationId xmlns:a16="http://schemas.microsoft.com/office/drawing/2014/main" id="{5DDB6120-51DD-4769-B72E-9CD5878C43EF}"/>
              </a:ext>
            </a:extLst>
          </p:cNvPr>
          <p:cNvPicPr>
            <a:picLocks noChangeAspect="1"/>
          </p:cNvPicPr>
          <p:nvPr/>
        </p:nvPicPr>
        <p:blipFill>
          <a:blip r:embed="rId5"/>
          <a:stretch>
            <a:fillRect/>
          </a:stretch>
        </p:blipFill>
        <p:spPr>
          <a:xfrm>
            <a:off x="457200" y="1784005"/>
            <a:ext cx="6934200" cy="806795"/>
          </a:xfrm>
          <a:prstGeom prst="rect">
            <a:avLst/>
          </a:prstGeom>
        </p:spPr>
      </p:pic>
      <p:sp>
        <p:nvSpPr>
          <p:cNvPr id="6" name="TextBox 5">
            <a:extLst>
              <a:ext uri="{FF2B5EF4-FFF2-40B4-BE49-F238E27FC236}">
                <a16:creationId xmlns:a16="http://schemas.microsoft.com/office/drawing/2014/main" id="{F650F85A-46B3-454C-B1BA-5AC621D40F80}"/>
              </a:ext>
            </a:extLst>
          </p:cNvPr>
          <p:cNvSpPr txBox="1"/>
          <p:nvPr/>
        </p:nvSpPr>
        <p:spPr>
          <a:xfrm>
            <a:off x="7696200" y="3176532"/>
            <a:ext cx="1094874" cy="369332"/>
          </a:xfrm>
          <a:prstGeom prst="rect">
            <a:avLst/>
          </a:prstGeom>
          <a:noFill/>
        </p:spPr>
        <p:txBody>
          <a:bodyPr wrap="square" rtlCol="0">
            <a:spAutoFit/>
          </a:bodyPr>
          <a:lstStyle/>
          <a:p>
            <a:r>
              <a:rPr lang="en-US" dirty="0">
                <a:solidFill>
                  <a:srgbClr val="FF0000"/>
                </a:solidFill>
              </a:rPr>
              <a:t>Projected</a:t>
            </a:r>
          </a:p>
        </p:txBody>
      </p:sp>
      <p:cxnSp>
        <p:nvCxnSpPr>
          <p:cNvPr id="8" name="Straight Arrow Connector 7">
            <a:extLst>
              <a:ext uri="{FF2B5EF4-FFF2-40B4-BE49-F238E27FC236}">
                <a16:creationId xmlns:a16="http://schemas.microsoft.com/office/drawing/2014/main" id="{BF935A0A-3C4E-48B4-B6E5-98DB8B9C53E4}"/>
              </a:ext>
            </a:extLst>
          </p:cNvPr>
          <p:cNvCxnSpPr>
            <a:cxnSpLocks/>
          </p:cNvCxnSpPr>
          <p:nvPr/>
        </p:nvCxnSpPr>
        <p:spPr>
          <a:xfrm flipH="1" flipV="1">
            <a:off x="7086600" y="3349156"/>
            <a:ext cx="609600" cy="83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A5437BD-14F4-447E-9C09-5F72EE058259}"/>
              </a:ext>
            </a:extLst>
          </p:cNvPr>
          <p:cNvSpPr txBox="1"/>
          <p:nvPr/>
        </p:nvSpPr>
        <p:spPr>
          <a:xfrm>
            <a:off x="7696200" y="4419600"/>
            <a:ext cx="1295400" cy="369332"/>
          </a:xfrm>
          <a:prstGeom prst="rect">
            <a:avLst/>
          </a:prstGeom>
          <a:noFill/>
        </p:spPr>
        <p:txBody>
          <a:bodyPr wrap="square" rtlCol="0">
            <a:spAutoFit/>
          </a:bodyPr>
          <a:lstStyle/>
          <a:p>
            <a:r>
              <a:rPr lang="en-US" dirty="0">
                <a:solidFill>
                  <a:srgbClr val="FF0000"/>
                </a:solidFill>
              </a:rPr>
              <a:t>Calculated</a:t>
            </a:r>
          </a:p>
        </p:txBody>
      </p:sp>
      <p:cxnSp>
        <p:nvCxnSpPr>
          <p:cNvPr id="13" name="Straight Arrow Connector 12">
            <a:extLst>
              <a:ext uri="{FF2B5EF4-FFF2-40B4-BE49-F238E27FC236}">
                <a16:creationId xmlns:a16="http://schemas.microsoft.com/office/drawing/2014/main" id="{9EFB74F8-1BA3-472A-91DA-08D7EF9678D8}"/>
              </a:ext>
            </a:extLst>
          </p:cNvPr>
          <p:cNvCxnSpPr>
            <a:cxnSpLocks/>
            <a:stCxn id="11" idx="1"/>
          </p:cNvCxnSpPr>
          <p:nvPr/>
        </p:nvCxnSpPr>
        <p:spPr>
          <a:xfrm flipH="1">
            <a:off x="7086600" y="4604266"/>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C62F2DD2-897B-4617-803D-4665E351D7D7}"/>
              </a:ext>
            </a:extLst>
          </p:cNvPr>
          <p:cNvSpPr txBox="1"/>
          <p:nvPr/>
        </p:nvSpPr>
        <p:spPr>
          <a:xfrm>
            <a:off x="7696200" y="4973598"/>
            <a:ext cx="990600" cy="369332"/>
          </a:xfrm>
          <a:prstGeom prst="rect">
            <a:avLst/>
          </a:prstGeom>
          <a:noFill/>
        </p:spPr>
        <p:txBody>
          <a:bodyPr wrap="square" rtlCol="0">
            <a:spAutoFit/>
          </a:bodyPr>
          <a:lstStyle/>
          <a:p>
            <a:r>
              <a:rPr lang="en-US" dirty="0">
                <a:solidFill>
                  <a:srgbClr val="FF0000"/>
                </a:solidFill>
              </a:rPr>
              <a:t>Final</a:t>
            </a:r>
            <a:r>
              <a:rPr lang="en-US" dirty="0"/>
              <a:t> </a:t>
            </a:r>
          </a:p>
        </p:txBody>
      </p:sp>
      <p:cxnSp>
        <p:nvCxnSpPr>
          <p:cNvPr id="17" name="Straight Arrow Connector 16">
            <a:extLst>
              <a:ext uri="{FF2B5EF4-FFF2-40B4-BE49-F238E27FC236}">
                <a16:creationId xmlns:a16="http://schemas.microsoft.com/office/drawing/2014/main" id="{09278E8B-27B0-46FC-BF5E-7D61E31ED8DD}"/>
              </a:ext>
            </a:extLst>
          </p:cNvPr>
          <p:cNvCxnSpPr/>
          <p:nvPr/>
        </p:nvCxnSpPr>
        <p:spPr>
          <a:xfrm flipH="1">
            <a:off x="7086600" y="51816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2333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369332"/>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May/June Revenue Analysis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6</a:t>
            </a:fld>
            <a:endParaRPr lang="en-US"/>
          </a:p>
        </p:txBody>
      </p:sp>
      <p:sp>
        <p:nvSpPr>
          <p:cNvPr id="4" name="TextBox 3"/>
          <p:cNvSpPr txBox="1"/>
          <p:nvPr/>
        </p:nvSpPr>
        <p:spPr>
          <a:xfrm>
            <a:off x="533400" y="990600"/>
            <a:ext cx="8261498" cy="5663089"/>
          </a:xfrm>
          <a:prstGeom prst="rect">
            <a:avLst/>
          </a:prstGeom>
          <a:noFill/>
        </p:spPr>
        <p:txBody>
          <a:bodyPr wrap="square" rtlCol="0">
            <a:spAutoFit/>
          </a:bodyPr>
          <a:lstStyle/>
          <a:p>
            <a:pPr algn="just">
              <a:spcAft>
                <a:spcPts val="600"/>
              </a:spcAft>
              <a:buFont typeface="Arial" pitchFamily="34" charset="0"/>
              <a:buChar char="•"/>
            </a:pPr>
            <a:endParaRPr lang="en-US" sz="1900" dirty="0">
              <a:latin typeface="Arial Narrow" pitchFamily="34" charset="0"/>
            </a:endParaRPr>
          </a:p>
          <a:p>
            <a:pPr algn="just">
              <a:spcAft>
                <a:spcPts val="600"/>
              </a:spcAft>
            </a:pPr>
            <a:r>
              <a:rPr lang="en-US" sz="2000" dirty="0"/>
              <a:t>Why is revenue less than we calculated?</a:t>
            </a:r>
          </a:p>
          <a:p>
            <a:pPr marL="342900" indent="-342900" algn="just">
              <a:spcAft>
                <a:spcPts val="600"/>
              </a:spcAft>
              <a:buFont typeface="Arial" panose="020B0604020202020204" pitchFamily="34" charset="0"/>
              <a:buChar char="•"/>
            </a:pPr>
            <a:r>
              <a:rPr lang="en-US" sz="2000" dirty="0"/>
              <a:t>Services not billable but payments are anticipated in the calculation.</a:t>
            </a:r>
          </a:p>
          <a:p>
            <a:pPr marL="342900" indent="-342900" algn="just">
              <a:spcAft>
                <a:spcPts val="600"/>
              </a:spcAft>
              <a:buFont typeface="Arial" panose="020B0604020202020204" pitchFamily="34" charset="0"/>
              <a:buChar char="•"/>
            </a:pPr>
            <a:r>
              <a:rPr lang="en-US" sz="2000" dirty="0"/>
              <a:t>While we try to adjust for denials and administrative days, reimbursement estimates don’t account for transfer payment reductions, inordinate numbers of denied or administrative days, variation in </a:t>
            </a:r>
            <a:r>
              <a:rPr lang="en-US" sz="2000" dirty="0" err="1"/>
              <a:t>Medi</a:t>
            </a:r>
            <a:r>
              <a:rPr lang="en-US" sz="2000" dirty="0"/>
              <a:t>-Cal aid codes and payment amounts, or patient coinsurance/deductibles.  </a:t>
            </a:r>
          </a:p>
          <a:p>
            <a:pPr marL="342900" indent="-342900" algn="just">
              <a:spcAft>
                <a:spcPts val="600"/>
              </a:spcAft>
              <a:buFont typeface="Arial" panose="020B0604020202020204" pitchFamily="34" charset="0"/>
              <a:buChar char="•"/>
            </a:pPr>
            <a:r>
              <a:rPr lang="en-US" sz="2000" dirty="0"/>
              <a:t>System and processing errors that are not corrected timely causing lower payment or write off of services.</a:t>
            </a:r>
          </a:p>
          <a:p>
            <a:pPr marL="342900" indent="-342900" algn="just">
              <a:spcAft>
                <a:spcPts val="600"/>
              </a:spcAft>
              <a:buFont typeface="Arial" panose="020B0604020202020204" pitchFamily="34" charset="0"/>
              <a:buChar char="•"/>
            </a:pPr>
            <a:r>
              <a:rPr lang="en-US" sz="2000" dirty="0"/>
              <a:t>In general, payment %’s will have variance from actual payments due to variation in services.  Insurance plans with limited volume don’t have reliable payment %’s.  </a:t>
            </a:r>
          </a:p>
          <a:p>
            <a:pPr algn="just">
              <a:spcAft>
                <a:spcPts val="600"/>
              </a:spcAft>
            </a:pPr>
            <a:endParaRPr lang="en-US" sz="2000" dirty="0"/>
          </a:p>
          <a:p>
            <a:pPr algn="just">
              <a:spcAft>
                <a:spcPts val="600"/>
              </a:spcAft>
            </a:pPr>
            <a:endParaRPr lang="en-US" sz="2000" dirty="0"/>
          </a:p>
          <a:p>
            <a:pPr algn="just">
              <a:spcAft>
                <a:spcPts val="600"/>
              </a:spcAft>
            </a:pPr>
            <a:endParaRPr lang="en-US" sz="1900" dirty="0"/>
          </a:p>
          <a:p>
            <a:pPr marL="342900" indent="-342900" algn="just">
              <a:spcAft>
                <a:spcPts val="600"/>
              </a:spcAft>
              <a:buFont typeface="Arial" panose="020B0604020202020204" pitchFamily="34" charset="0"/>
              <a:buChar char="•"/>
            </a:pPr>
            <a:endParaRPr lang="en-US" sz="1900" dirty="0"/>
          </a:p>
        </p:txBody>
      </p:sp>
    </p:spTree>
    <p:extLst>
      <p:ext uri="{BB962C8B-B14F-4D97-AF65-F5344CB8AC3E}">
        <p14:creationId xmlns:p14="http://schemas.microsoft.com/office/powerpoint/2010/main" val="1742958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369332"/>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May/June Revenue Analysis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7</a:t>
            </a:fld>
            <a:endParaRPr lang="en-US"/>
          </a:p>
        </p:txBody>
      </p:sp>
      <p:sp>
        <p:nvSpPr>
          <p:cNvPr id="4" name="TextBox 3"/>
          <p:cNvSpPr txBox="1"/>
          <p:nvPr/>
        </p:nvSpPr>
        <p:spPr>
          <a:xfrm>
            <a:off x="533400" y="990600"/>
            <a:ext cx="8261498" cy="5570756"/>
          </a:xfrm>
          <a:prstGeom prst="rect">
            <a:avLst/>
          </a:prstGeom>
          <a:noFill/>
        </p:spPr>
        <p:txBody>
          <a:bodyPr wrap="square" rtlCol="0">
            <a:spAutoFit/>
          </a:bodyPr>
          <a:lstStyle/>
          <a:p>
            <a:pPr algn="just">
              <a:spcAft>
                <a:spcPts val="600"/>
              </a:spcAft>
            </a:pPr>
            <a:r>
              <a:rPr lang="en-US" sz="1900" dirty="0"/>
              <a:t>Going forward….</a:t>
            </a:r>
          </a:p>
          <a:p>
            <a:pPr algn="just">
              <a:spcAft>
                <a:spcPts val="600"/>
              </a:spcAft>
            </a:pPr>
            <a:endParaRPr lang="en-US" sz="1900" dirty="0"/>
          </a:p>
          <a:p>
            <a:pPr marL="342900" indent="-342900" algn="just">
              <a:spcAft>
                <a:spcPts val="600"/>
              </a:spcAft>
              <a:buFont typeface="Arial" panose="020B0604020202020204" pitchFamily="34" charset="0"/>
              <a:buChar char="•"/>
            </a:pPr>
            <a:r>
              <a:rPr lang="en-US" sz="1900" dirty="0"/>
              <a:t>NPSR will be calculated based on services provided by site and by payor.</a:t>
            </a:r>
          </a:p>
          <a:p>
            <a:pPr marL="342900" indent="-342900" algn="just">
              <a:spcAft>
                <a:spcPts val="600"/>
              </a:spcAft>
              <a:buFont typeface="Arial" panose="020B0604020202020204" pitchFamily="34" charset="0"/>
              <a:buChar char="•"/>
            </a:pPr>
            <a:r>
              <a:rPr lang="en-US" sz="1900" dirty="0"/>
              <a:t>Calculated estimates will be given to Patient Financial Services as their cash goals for two months later.  (July net = Sept Cash Goal)</a:t>
            </a:r>
          </a:p>
          <a:p>
            <a:pPr marL="342900" indent="-342900" algn="just">
              <a:spcAft>
                <a:spcPts val="600"/>
              </a:spcAft>
              <a:buFont typeface="Arial" panose="020B0604020202020204" pitchFamily="34" charset="0"/>
              <a:buChar char="•"/>
            </a:pPr>
            <a:r>
              <a:rPr lang="en-US" sz="1900" dirty="0"/>
              <a:t>Variance from calculated revenue will be analyzed and calculations adjusted as appropriate.</a:t>
            </a:r>
          </a:p>
          <a:p>
            <a:pPr marL="342900" indent="-342900" algn="just">
              <a:spcAft>
                <a:spcPts val="600"/>
              </a:spcAft>
              <a:buFont typeface="Arial" panose="020B0604020202020204" pitchFamily="34" charset="0"/>
              <a:buChar char="•"/>
            </a:pPr>
            <a:r>
              <a:rPr lang="en-US" sz="1900" dirty="0"/>
              <a:t>Reimbursement staff will be monitoring collections vs estimates, and communicating with Patient Financial Services regarding variances to be investigated.</a:t>
            </a:r>
          </a:p>
          <a:p>
            <a:pPr marL="342900" indent="-342900" algn="just">
              <a:spcAft>
                <a:spcPts val="600"/>
              </a:spcAft>
              <a:buFont typeface="Arial" panose="020B0604020202020204" pitchFamily="34" charset="0"/>
              <a:buChar char="•"/>
            </a:pPr>
            <a:r>
              <a:rPr lang="en-US" sz="1900" dirty="0"/>
              <a:t>Increased focus on denials management, determining root causes, and identifying underpayments.</a:t>
            </a:r>
          </a:p>
          <a:p>
            <a:pPr algn="just">
              <a:spcAft>
                <a:spcPts val="600"/>
              </a:spcAft>
            </a:pPr>
            <a:endParaRPr lang="en-US" sz="2000" dirty="0"/>
          </a:p>
          <a:p>
            <a:pPr algn="just">
              <a:spcAft>
                <a:spcPts val="600"/>
              </a:spcAft>
            </a:pPr>
            <a:endParaRPr lang="en-US" sz="2000" dirty="0"/>
          </a:p>
          <a:p>
            <a:pPr algn="just">
              <a:spcAft>
                <a:spcPts val="600"/>
              </a:spcAft>
            </a:pPr>
            <a:endParaRPr lang="en-US" sz="1900" dirty="0"/>
          </a:p>
          <a:p>
            <a:pPr marL="342900" indent="-342900" algn="just">
              <a:spcAft>
                <a:spcPts val="600"/>
              </a:spcAft>
              <a:buFont typeface="Arial" panose="020B0604020202020204" pitchFamily="34" charset="0"/>
              <a:buChar char="•"/>
            </a:pPr>
            <a:endParaRPr lang="en-US" sz="1900" dirty="0"/>
          </a:p>
        </p:txBody>
      </p:sp>
    </p:spTree>
    <p:extLst>
      <p:ext uri="{BB962C8B-B14F-4D97-AF65-F5344CB8AC3E}">
        <p14:creationId xmlns:p14="http://schemas.microsoft.com/office/powerpoint/2010/main" val="3475955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June 2018 Financial Report (not final/unaudited)</a:t>
              </a:r>
            </a:p>
            <a:p>
              <a:r>
                <a:rPr lang="en-US" b="1" dirty="0">
                  <a:solidFill>
                    <a:schemeClr val="bg1"/>
                  </a:solidFill>
                  <a:latin typeface="Arial" charset="0"/>
                  <a:ea typeface="Arial" charset="0"/>
                  <a:cs typeface="Arial" charset="0"/>
                </a:rPr>
                <a:t>Highlights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8</a:t>
            </a:fld>
            <a:endParaRPr lang="en-US"/>
          </a:p>
        </p:txBody>
      </p:sp>
      <p:sp>
        <p:nvSpPr>
          <p:cNvPr id="4" name="TextBox 3"/>
          <p:cNvSpPr txBox="1"/>
          <p:nvPr/>
        </p:nvSpPr>
        <p:spPr>
          <a:xfrm>
            <a:off x="389207" y="740544"/>
            <a:ext cx="8261498" cy="2893100"/>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sz="1900" dirty="0">
                <a:latin typeface="Arial Narrow" pitchFamily="34" charset="0"/>
              </a:rPr>
              <a:t>NPSR below budget per prior discussion</a:t>
            </a:r>
          </a:p>
          <a:p>
            <a:pPr marL="342900" indent="-342900" algn="just">
              <a:spcAft>
                <a:spcPts val="600"/>
              </a:spcAft>
              <a:buFont typeface="Arial" panose="020B0604020202020204" pitchFamily="34" charset="0"/>
              <a:buChar char="•"/>
            </a:pPr>
            <a:r>
              <a:rPr lang="en-US" sz="1900" dirty="0">
                <a:latin typeface="Arial Narrow" pitchFamily="34" charset="0"/>
              </a:rPr>
              <a:t>Supplemental revenue over budget due to GPP and Prime </a:t>
            </a:r>
          </a:p>
          <a:p>
            <a:pPr marL="342900" indent="-342900" algn="just">
              <a:spcAft>
                <a:spcPts val="600"/>
              </a:spcAft>
              <a:buFont typeface="Arial" panose="020B0604020202020204" pitchFamily="34" charset="0"/>
              <a:buChar char="•"/>
            </a:pPr>
            <a:r>
              <a:rPr lang="en-US" sz="1900" dirty="0">
                <a:latin typeface="Arial Narrow" pitchFamily="34" charset="0"/>
              </a:rPr>
              <a:t>Positive bottom line for the month of $1 million.</a:t>
            </a:r>
          </a:p>
          <a:p>
            <a:pPr marL="342900" indent="-342900" algn="just">
              <a:spcAft>
                <a:spcPts val="600"/>
              </a:spcAft>
              <a:buFont typeface="Arial" panose="020B0604020202020204" pitchFamily="34" charset="0"/>
              <a:buChar char="•"/>
            </a:pPr>
            <a:r>
              <a:rPr lang="en-US" sz="1900" dirty="0">
                <a:latin typeface="Arial Narrow" pitchFamily="34" charset="0"/>
              </a:rPr>
              <a:t>8.5% EBIDA for month, 2.7% YTD (as of 8/31/18).</a:t>
            </a:r>
          </a:p>
          <a:p>
            <a:pPr marL="342900" indent="-342900" algn="just">
              <a:spcAft>
                <a:spcPts val="600"/>
              </a:spcAft>
              <a:buFont typeface="Arial" panose="020B0604020202020204" pitchFamily="34" charset="0"/>
              <a:buChar char="•"/>
            </a:pPr>
            <a:r>
              <a:rPr lang="en-US" sz="1900" dirty="0">
                <a:latin typeface="Arial Narrow" pitchFamily="34" charset="0"/>
              </a:rPr>
              <a:t>YTD Revenue and Expense per APD both below budget, but revenue down more than Expense. </a:t>
            </a:r>
          </a:p>
          <a:p>
            <a:pPr marL="342900" indent="-342900" algn="just">
              <a:spcAft>
                <a:spcPts val="600"/>
              </a:spcAft>
              <a:buFont typeface="Arial" panose="020B0604020202020204" pitchFamily="34" charset="0"/>
              <a:buChar char="•"/>
            </a:pPr>
            <a:r>
              <a:rPr lang="en-US" sz="1900" dirty="0">
                <a:latin typeface="Arial Narrow" pitchFamily="34" charset="0"/>
              </a:rPr>
              <a:t>Reminder that we did have to reserve approx.$25 million for prior yr. FQHC issues</a:t>
            </a:r>
          </a:p>
          <a:p>
            <a:pPr marL="342900" indent="-342900" algn="just">
              <a:spcAft>
                <a:spcPts val="600"/>
              </a:spcAft>
              <a:buFont typeface="Arial" panose="020B0604020202020204" pitchFamily="34" charset="0"/>
              <a:buChar char="•"/>
            </a:pPr>
            <a:endParaRPr lang="en-US" sz="1900" dirty="0">
              <a:latin typeface="Arial Narrow" pitchFamily="34" charset="0"/>
            </a:endParaRPr>
          </a:p>
        </p:txBody>
      </p:sp>
      <p:pic>
        <p:nvPicPr>
          <p:cNvPr id="3" name="Picture 2">
            <a:extLst>
              <a:ext uri="{FF2B5EF4-FFF2-40B4-BE49-F238E27FC236}">
                <a16:creationId xmlns:a16="http://schemas.microsoft.com/office/drawing/2014/main" id="{CED57D3C-F40E-4F45-88A6-D3609B857C18}"/>
              </a:ext>
            </a:extLst>
          </p:cNvPr>
          <p:cNvPicPr>
            <a:picLocks noChangeAspect="1"/>
          </p:cNvPicPr>
          <p:nvPr/>
        </p:nvPicPr>
        <p:blipFill>
          <a:blip r:embed="rId4"/>
          <a:stretch>
            <a:fillRect/>
          </a:stretch>
        </p:blipFill>
        <p:spPr>
          <a:xfrm>
            <a:off x="457200" y="3373048"/>
            <a:ext cx="7915924" cy="2950562"/>
          </a:xfrm>
          <a:prstGeom prst="rect">
            <a:avLst/>
          </a:prstGeom>
        </p:spPr>
      </p:pic>
    </p:spTree>
    <p:extLst>
      <p:ext uri="{BB962C8B-B14F-4D97-AF65-F5344CB8AC3E}">
        <p14:creationId xmlns:p14="http://schemas.microsoft.com/office/powerpoint/2010/main" val="165240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June 2018 Financial Report (not final/unaudited)</a:t>
              </a:r>
            </a:p>
            <a:p>
              <a:r>
                <a:rPr lang="en-US" b="1" dirty="0">
                  <a:solidFill>
                    <a:schemeClr val="bg1"/>
                  </a:solidFill>
                  <a:latin typeface="Arial" charset="0"/>
                  <a:ea typeface="Arial" charset="0"/>
                  <a:cs typeface="Arial" charset="0"/>
                </a:rPr>
                <a:t>Highlights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9</a:t>
            </a:fld>
            <a:endParaRPr lang="en-US"/>
          </a:p>
        </p:txBody>
      </p:sp>
      <p:sp>
        <p:nvSpPr>
          <p:cNvPr id="4" name="TextBox 3"/>
          <p:cNvSpPr txBox="1"/>
          <p:nvPr/>
        </p:nvSpPr>
        <p:spPr>
          <a:xfrm>
            <a:off x="389207" y="740544"/>
            <a:ext cx="8261498" cy="1862048"/>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endParaRPr lang="en-US" sz="1900" dirty="0">
              <a:latin typeface="Arial Narrow" pitchFamily="34" charset="0"/>
            </a:endParaRPr>
          </a:p>
          <a:p>
            <a:pPr marL="342900" indent="-342900" algn="just">
              <a:spcAft>
                <a:spcPts val="600"/>
              </a:spcAft>
              <a:buFont typeface="Arial" panose="020B0604020202020204" pitchFamily="34" charset="0"/>
              <a:buChar char="•"/>
            </a:pPr>
            <a:r>
              <a:rPr lang="en-US" sz="1900" dirty="0">
                <a:latin typeface="Arial Narrow" pitchFamily="34" charset="0"/>
              </a:rPr>
              <a:t>YTD IP days .3% over budget, but discharges below budget, ALOS 4.5% above budget</a:t>
            </a:r>
          </a:p>
          <a:p>
            <a:pPr marL="342900" indent="-342900" algn="just">
              <a:spcAft>
                <a:spcPts val="600"/>
              </a:spcAft>
              <a:buFont typeface="Arial" panose="020B0604020202020204" pitchFamily="34" charset="0"/>
              <a:buChar char="•"/>
            </a:pPr>
            <a:r>
              <a:rPr lang="en-US" sz="1900" dirty="0">
                <a:latin typeface="Arial Narrow" pitchFamily="34" charset="0"/>
              </a:rPr>
              <a:t>Clinic visits were 4.1% below budget YTD</a:t>
            </a:r>
          </a:p>
          <a:p>
            <a:pPr marL="342900" indent="-342900" algn="just">
              <a:spcAft>
                <a:spcPts val="600"/>
              </a:spcAft>
              <a:buFont typeface="Arial" panose="020B0604020202020204" pitchFamily="34" charset="0"/>
              <a:buChar char="•"/>
            </a:pPr>
            <a:r>
              <a:rPr lang="en-US" sz="1900" dirty="0">
                <a:latin typeface="Arial Narrow" pitchFamily="34" charset="0"/>
              </a:rPr>
              <a:t>Emergency Room Visits 4.2% below budget YTD</a:t>
            </a:r>
          </a:p>
          <a:p>
            <a:pPr marL="342900" indent="-342900" algn="just">
              <a:spcAft>
                <a:spcPts val="600"/>
              </a:spcAft>
              <a:buFont typeface="Arial" panose="020B0604020202020204" pitchFamily="34" charset="0"/>
              <a:buChar char="•"/>
            </a:pPr>
            <a:endParaRPr lang="en-US" sz="1900" dirty="0">
              <a:latin typeface="Arial Narrow" pitchFamily="34" charset="0"/>
            </a:endParaRPr>
          </a:p>
        </p:txBody>
      </p:sp>
      <p:pic>
        <p:nvPicPr>
          <p:cNvPr id="10" name="Picture 9">
            <a:extLst>
              <a:ext uri="{FF2B5EF4-FFF2-40B4-BE49-F238E27FC236}">
                <a16:creationId xmlns:a16="http://schemas.microsoft.com/office/drawing/2014/main" id="{C8F2DD1F-92FB-4B3D-9236-DD2B981654D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 y="2971800"/>
            <a:ext cx="7772400" cy="2483812"/>
          </a:xfrm>
          <a:prstGeom prst="rect">
            <a:avLst/>
          </a:prstGeom>
          <a:noFill/>
          <a:ln>
            <a:noFill/>
          </a:ln>
        </p:spPr>
      </p:pic>
    </p:spTree>
    <p:extLst>
      <p:ext uri="{BB962C8B-B14F-4D97-AF65-F5344CB8AC3E}">
        <p14:creationId xmlns:p14="http://schemas.microsoft.com/office/powerpoint/2010/main" val="3828092911"/>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24385</TotalTime>
  <Words>2606</Words>
  <Application>Microsoft Office PowerPoint</Application>
  <PresentationFormat>On-screen Show (4:3)</PresentationFormat>
  <Paragraphs>256</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Narrow</vt:lpstr>
      <vt:lpstr>Calibri</vt:lpstr>
      <vt:lpstr>Gotham Medium</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Alameda County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Kaatz, Nancy</cp:lastModifiedBy>
  <cp:revision>1123</cp:revision>
  <cp:lastPrinted>2018-09-13T14:35:25Z</cp:lastPrinted>
  <dcterms:created xsi:type="dcterms:W3CDTF">2013-07-18T17:43:46Z</dcterms:created>
  <dcterms:modified xsi:type="dcterms:W3CDTF">2018-09-13T17:25:31Z</dcterms:modified>
</cp:coreProperties>
</file>