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857" r:id="rId2"/>
    <p:sldId id="859" r:id="rId3"/>
    <p:sldId id="860" r:id="rId4"/>
    <p:sldId id="861" r:id="rId5"/>
    <p:sldId id="865" r:id="rId6"/>
    <p:sldId id="880" r:id="rId7"/>
    <p:sldId id="866" r:id="rId8"/>
    <p:sldId id="868" r:id="rId9"/>
    <p:sldId id="888" r:id="rId10"/>
    <p:sldId id="886" r:id="rId11"/>
    <p:sldId id="887" r:id="rId12"/>
    <p:sldId id="885" r:id="rId13"/>
    <p:sldId id="873" r:id="rId14"/>
    <p:sldId id="881" r:id="rId15"/>
    <p:sldId id="882" r:id="rId16"/>
    <p:sldId id="883" r:id="rId17"/>
    <p:sldId id="872"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r Y. Panchal" initials="SY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61" autoAdjust="0"/>
    <p:restoredTop sz="94660"/>
  </p:normalViewPr>
  <p:slideViewPr>
    <p:cSldViewPr>
      <p:cViewPr varScale="1">
        <p:scale>
          <a:sx n="99" d="100"/>
          <a:sy n="99" d="100"/>
        </p:scale>
        <p:origin x="502" y="4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945" y="43"/>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sz="quarter" idx="1"/>
          </p:nvPr>
        </p:nvSpPr>
        <p:spPr>
          <a:xfrm>
            <a:off x="3977532" y="2"/>
            <a:ext cx="3043979" cy="465773"/>
          </a:xfrm>
          <a:prstGeom prst="rect">
            <a:avLst/>
          </a:prstGeom>
        </p:spPr>
        <p:txBody>
          <a:bodyPr vert="horz" lIns="91555" tIns="45776" rIns="91555" bIns="45776" rtlCol="0"/>
          <a:lstStyle>
            <a:lvl1pPr algn="r">
              <a:defRPr sz="1200"/>
            </a:lvl1pPr>
          </a:lstStyle>
          <a:p>
            <a:fld id="{23E6BDDE-A252-4FAA-8016-553191CE161E}" type="datetimeFigureOut">
              <a:rPr lang="en-US" smtClean="0"/>
              <a:pPr/>
              <a:t>6/13/2018</a:t>
            </a:fld>
            <a:endParaRPr lang="en-US"/>
          </a:p>
        </p:txBody>
      </p:sp>
      <p:sp>
        <p:nvSpPr>
          <p:cNvPr id="4" name="Footer Placeholder 3"/>
          <p:cNvSpPr>
            <a:spLocks noGrp="1"/>
          </p:cNvSpPr>
          <p:nvPr>
            <p:ph type="ftr" sz="quarter" idx="2"/>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40"/>
            <a:ext cx="3043979" cy="465773"/>
          </a:xfrm>
          <a:prstGeom prst="rect">
            <a:avLst/>
          </a:prstGeom>
        </p:spPr>
        <p:txBody>
          <a:bodyPr vert="horz" lIns="91555" tIns="45776" rIns="91555" bIns="45776" rtlCol="0" anchor="b"/>
          <a:lstStyle>
            <a:lvl1pPr algn="r">
              <a:defRPr sz="1200"/>
            </a:lvl1pPr>
          </a:lstStyle>
          <a:p>
            <a:fld id="{2E40E3F4-DFD7-4C0A-80EB-1049728C06B8}" type="slidenum">
              <a:rPr lang="en-US" smtClean="0"/>
              <a:pPr/>
              <a:t>‹#›</a:t>
            </a:fld>
            <a:endParaRPr lang="en-US"/>
          </a:p>
        </p:txBody>
      </p:sp>
    </p:spTree>
    <p:extLst>
      <p:ext uri="{BB962C8B-B14F-4D97-AF65-F5344CB8AC3E}">
        <p14:creationId xmlns:p14="http://schemas.microsoft.com/office/powerpoint/2010/main" val="37110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idx="1"/>
          </p:nvPr>
        </p:nvSpPr>
        <p:spPr>
          <a:xfrm>
            <a:off x="3977532" y="2"/>
            <a:ext cx="3043979" cy="465773"/>
          </a:xfrm>
          <a:prstGeom prst="rect">
            <a:avLst/>
          </a:prstGeom>
        </p:spPr>
        <p:txBody>
          <a:bodyPr vert="horz" lIns="91555" tIns="45776" rIns="91555" bIns="45776" rtlCol="0"/>
          <a:lstStyle>
            <a:lvl1pPr algn="r">
              <a:defRPr sz="1200"/>
            </a:lvl1pPr>
          </a:lstStyle>
          <a:p>
            <a:fld id="{3C447911-73C0-4C76-8F69-453C0B80F177}" type="datetimeFigureOut">
              <a:rPr lang="en-US" smtClean="0"/>
              <a:pPr/>
              <a:t>6/13/2018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55" tIns="45776" rIns="91555" bIns="45776" rtlCol="0" anchor="ctr"/>
          <a:lstStyle/>
          <a:p>
            <a:endParaRPr lang="en-US"/>
          </a:p>
        </p:txBody>
      </p:sp>
      <p:sp>
        <p:nvSpPr>
          <p:cNvPr id="5" name="Notes Placeholder 4"/>
          <p:cNvSpPr>
            <a:spLocks noGrp="1"/>
          </p:cNvSpPr>
          <p:nvPr>
            <p:ph type="body" sz="quarter" idx="3"/>
          </p:nvPr>
        </p:nvSpPr>
        <p:spPr>
          <a:xfrm>
            <a:off x="702947" y="4422459"/>
            <a:ext cx="5617208" cy="4188778"/>
          </a:xfrm>
          <a:prstGeom prst="rect">
            <a:avLst/>
          </a:prstGeom>
        </p:spPr>
        <p:txBody>
          <a:bodyPr vert="horz" lIns="91555" tIns="45776" rIns="91555"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40"/>
            <a:ext cx="3043979" cy="465773"/>
          </a:xfrm>
          <a:prstGeom prst="rect">
            <a:avLst/>
          </a:prstGeom>
        </p:spPr>
        <p:txBody>
          <a:bodyPr vert="horz" lIns="91555" tIns="45776" rIns="91555" bIns="45776" rtlCol="0" anchor="b"/>
          <a:lstStyle>
            <a:lvl1pPr algn="r">
              <a:defRPr sz="1200"/>
            </a:lvl1pPr>
          </a:lstStyle>
          <a:p>
            <a:fld id="{A0AD46B3-558C-47A8-B200-073E7D2921EE}" type="slidenum">
              <a:rPr lang="en-US" smtClean="0"/>
              <a:pPr/>
              <a:t>‹#›</a:t>
            </a:fld>
            <a:endParaRPr lang="en-US"/>
          </a:p>
        </p:txBody>
      </p:sp>
    </p:spTree>
    <p:extLst>
      <p:ext uri="{BB962C8B-B14F-4D97-AF65-F5344CB8AC3E}">
        <p14:creationId xmlns:p14="http://schemas.microsoft.com/office/powerpoint/2010/main" val="31107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pPr/>
              <a:t>1</a:t>
            </a:fld>
            <a:endParaRPr lang="en-US" dirty="0"/>
          </a:p>
        </p:txBody>
      </p:sp>
    </p:spTree>
    <p:extLst>
      <p:ext uri="{BB962C8B-B14F-4D97-AF65-F5344CB8AC3E}">
        <p14:creationId xmlns:p14="http://schemas.microsoft.com/office/powerpoint/2010/main" val="33815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dirty="0"/>
              <a:t>This Merritt Research services Median information for all hospitals </a:t>
            </a:r>
          </a:p>
          <a:p>
            <a:r>
              <a:rPr lang="en-US" dirty="0"/>
              <a:t>Shows a 2017 median of 187.2 days.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10</a:t>
            </a:fld>
            <a:endParaRPr lang="en-US"/>
          </a:p>
        </p:txBody>
      </p:sp>
    </p:spTree>
    <p:extLst>
      <p:ext uri="{BB962C8B-B14F-4D97-AF65-F5344CB8AC3E}">
        <p14:creationId xmlns:p14="http://schemas.microsoft.com/office/powerpoint/2010/main" val="1571051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2016 OSHPD data for California Hospitals, I was able to calculate an average of 41.38 days across all California hospitals. </a:t>
            </a:r>
          </a:p>
          <a:p>
            <a:endParaRPr lang="en-US" dirty="0"/>
          </a:p>
          <a:p>
            <a:r>
              <a:rPr lang="en-US" dirty="0"/>
              <a:t>SO why does AHS only have 3.8 days in cash at the end of April???</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11</a:t>
            </a:fld>
            <a:endParaRPr lang="en-US"/>
          </a:p>
        </p:txBody>
      </p:sp>
    </p:spTree>
    <p:extLst>
      <p:ext uri="{BB962C8B-B14F-4D97-AF65-F5344CB8AC3E}">
        <p14:creationId xmlns:p14="http://schemas.microsoft.com/office/powerpoint/2010/main" val="4265038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prstClr val="black"/>
                </a:solidFill>
                <a:latin typeface="Arial Narrow" pitchFamily="34" charset="0"/>
              </a:rPr>
              <a:t>Per agreement with the County, all deposit activity is swept daily and applied against AHS’s Line of Credit or NNB.</a:t>
            </a:r>
          </a:p>
          <a:p>
            <a:r>
              <a:rPr lang="en-US" dirty="0">
                <a:solidFill>
                  <a:prstClr val="black"/>
                </a:solidFill>
                <a:latin typeface="Arial Narrow" pitchFamily="34" charset="0"/>
              </a:rPr>
              <a:t>No savings or investment accounts are held in AHS’s name only.</a:t>
            </a:r>
          </a:p>
          <a:p>
            <a:r>
              <a:rPr lang="en-US" dirty="0">
                <a:solidFill>
                  <a:prstClr val="black"/>
                </a:solidFill>
                <a:latin typeface="Arial Narrow" pitchFamily="34" charset="0"/>
              </a:rPr>
              <a:t>On a weekly basis, AHS requests funding from the County, based on the cash forecast, to cover anticipated disbursements (payroll and vendor payments).</a:t>
            </a:r>
          </a:p>
          <a:p>
            <a:r>
              <a:rPr lang="en-US" dirty="0">
                <a:solidFill>
                  <a:prstClr val="black"/>
                </a:solidFill>
                <a:latin typeface="Arial Narrow" pitchFamily="34" charset="0"/>
              </a:rPr>
              <a:t>AHS maintains a small reserve, approximately $3-5 million in the Accounts Payable checking account for unforeseen disbursements</a:t>
            </a:r>
          </a:p>
          <a:p>
            <a:endParaRPr lang="en-US" dirty="0">
              <a:solidFill>
                <a:prstClr val="black"/>
              </a:solidFill>
              <a:latin typeface="Arial Narrow" pitchFamily="34" charset="0"/>
            </a:endParaRPr>
          </a:p>
          <a:p>
            <a:r>
              <a:rPr lang="en-US" dirty="0">
                <a:solidFill>
                  <a:prstClr val="black"/>
                </a:solidFill>
                <a:latin typeface="Arial Narrow" pitchFamily="34" charset="0"/>
              </a:rPr>
              <a:t>We essentially have access to the county’s cash up to our NNB in addition the county prefunds our IGTs.  </a:t>
            </a:r>
          </a:p>
          <a:p>
            <a:endParaRPr lang="en-US" dirty="0">
              <a:solidFill>
                <a:prstClr val="black"/>
              </a:solidFill>
              <a:latin typeface="Arial Narrow" pitchFamily="34" charset="0"/>
            </a:endParaRP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12</a:t>
            </a:fld>
            <a:endParaRPr lang="en-US"/>
          </a:p>
        </p:txBody>
      </p:sp>
    </p:spTree>
    <p:extLst>
      <p:ext uri="{BB962C8B-B14F-4D97-AF65-F5344CB8AC3E}">
        <p14:creationId xmlns:p14="http://schemas.microsoft.com/office/powerpoint/2010/main" val="1784595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doing the 12 month rolling forecast, we needed to first project to year end.  So your package includes the FY 18 projection.  This was done somewhat separately from the budget forecast, so it is extremely close but not exact…..</a:t>
            </a:r>
          </a:p>
          <a:p>
            <a:endParaRPr lang="en-US" dirty="0"/>
          </a:p>
          <a:p>
            <a:r>
              <a:rPr lang="en-US" dirty="0"/>
              <a:t>It’s hard to see, so I have shrunken the last few months so you can see the numbers.</a:t>
            </a:r>
          </a:p>
          <a:p>
            <a:r>
              <a:rPr lang="en-US" dirty="0"/>
              <a:t>Just a note that the grey columns are actual, the while columns are projected.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Assumptions included here are that we have increased net patient services revenues from the AAH contract and </a:t>
            </a:r>
            <a:r>
              <a:rPr lang="en-US" dirty="0" err="1"/>
              <a:t>Oakcare</a:t>
            </a:r>
            <a:r>
              <a:rPr lang="en-US" dirty="0"/>
              <a:t> ED billing.</a:t>
            </a:r>
          </a:p>
          <a:p>
            <a:endParaRPr lang="en-US" dirty="0"/>
          </a:p>
          <a:p>
            <a:r>
              <a:rPr lang="en-US" dirty="0" err="1"/>
              <a:t>Supplementals</a:t>
            </a:r>
            <a:r>
              <a:rPr lang="en-US" dirty="0"/>
              <a:t> from GPP, Prime, EPP and QIP had additional amounts, however they are offset by a need for a prior year adjustment.  </a:t>
            </a:r>
          </a:p>
          <a:p>
            <a:endParaRPr lang="en-US" dirty="0"/>
          </a:p>
          <a:p>
            <a:r>
              <a:rPr lang="en-US" dirty="0"/>
              <a:t>We had additional supplemental funding including the receipt of the Kaiser EPIC grant…. 1 mill of this was booked to revenue, however 9mil was booked directly to the Fund balance</a:t>
            </a:r>
          </a:p>
          <a:p>
            <a:endParaRPr lang="en-US" dirty="0"/>
          </a:p>
          <a:p>
            <a:r>
              <a:rPr lang="en-US" dirty="0"/>
              <a:t>Expenses include savings from the back to budget plan, as well as some continued increases in Pharmaceuticals and higher employee benefits were projected.  </a:t>
            </a:r>
          </a:p>
          <a:p>
            <a:endParaRPr lang="en-US" dirty="0"/>
          </a:p>
          <a:p>
            <a:r>
              <a:rPr lang="en-US" dirty="0"/>
              <a:t>At this point, we are anticipating a 3.5% EBIDA.</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14</a:t>
            </a:fld>
            <a:endParaRPr lang="en-US"/>
          </a:p>
        </p:txBody>
      </p:sp>
    </p:spTree>
    <p:extLst>
      <p:ext uri="{BB962C8B-B14F-4D97-AF65-F5344CB8AC3E}">
        <p14:creationId xmlns:p14="http://schemas.microsoft.com/office/powerpoint/2010/main" val="1393116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12 month rolling forecast is from April 2018 through March 2019</a:t>
            </a:r>
          </a:p>
          <a:p>
            <a:r>
              <a:rPr lang="en-US" dirty="0"/>
              <a:t>.  This is very hard to see but you can refer to your handouts.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15</a:t>
            </a:fld>
            <a:endParaRPr lang="en-US"/>
          </a:p>
        </p:txBody>
      </p:sp>
    </p:spTree>
    <p:extLst>
      <p:ext uri="{BB962C8B-B14F-4D97-AF65-F5344CB8AC3E}">
        <p14:creationId xmlns:p14="http://schemas.microsoft.com/office/powerpoint/2010/main" val="58467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just the FY 19 projected months and the 12 month total.</a:t>
            </a:r>
          </a:p>
          <a:p>
            <a:r>
              <a:rPr lang="en-US" dirty="0"/>
              <a:t>You can see that the monthly EBIDA ranges from 2.9% to 5.8%, with a 12 month average at 5.4%.</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16</a:t>
            </a:fld>
            <a:endParaRPr lang="en-US"/>
          </a:p>
        </p:txBody>
      </p:sp>
    </p:spTree>
    <p:extLst>
      <p:ext uri="{BB962C8B-B14F-4D97-AF65-F5344CB8AC3E}">
        <p14:creationId xmlns:p14="http://schemas.microsoft.com/office/powerpoint/2010/main" val="1729897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based on the FY 19 budget presented here.</a:t>
            </a:r>
          </a:p>
          <a:p>
            <a:endParaRPr lang="en-US" dirty="0"/>
          </a:p>
          <a:p>
            <a:r>
              <a:rPr lang="en-US" dirty="0"/>
              <a:t>It is still a work in progress….We did not have the actual volumes by site, by month, seasonally adjusted, so Revenues and Expenses were adjusted by days in the month.  Labor expenses were adjusted for Holiday OT. </a:t>
            </a:r>
          </a:p>
          <a:p>
            <a:endParaRPr lang="en-US" dirty="0"/>
          </a:p>
          <a:p>
            <a:r>
              <a:rPr lang="en-US" dirty="0"/>
              <a:t>Just a note, you will see a significant increase in the supplemental line starting in </a:t>
            </a:r>
            <a:r>
              <a:rPr lang="en-US" dirty="0" err="1"/>
              <a:t>july</a:t>
            </a:r>
            <a:r>
              <a:rPr lang="en-US" dirty="0"/>
              <a:t> due to the movement of EPP and QIP from NPSR where it is currently reported.  </a:t>
            </a:r>
          </a:p>
          <a:p>
            <a:endParaRPr lang="en-US" dirty="0"/>
          </a:p>
          <a:p>
            <a:r>
              <a:rPr lang="en-US" dirty="0"/>
              <a:t>This will continue to be refined. </a:t>
            </a:r>
          </a:p>
          <a:p>
            <a:endParaRPr lang="en-US" dirty="0"/>
          </a:p>
          <a:p>
            <a:r>
              <a:rPr lang="en-US" dirty="0"/>
              <a:t>With that I’ll ask if there are any questions regarding the monthly financials.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8208" y="4422459"/>
            <a:ext cx="6164721" cy="4188778"/>
          </a:xfrm>
        </p:spPr>
        <p:txBody>
          <a:bodyPr/>
          <a:lstStyle/>
          <a:p>
            <a:r>
              <a:rPr lang="en-US" dirty="0"/>
              <a:t>+</a:t>
            </a:r>
          </a:p>
        </p:txBody>
      </p:sp>
      <p:sp>
        <p:nvSpPr>
          <p:cNvPr id="4" name="Slide Number Placeholder 3"/>
          <p:cNvSpPr>
            <a:spLocks noGrp="1"/>
          </p:cNvSpPr>
          <p:nvPr>
            <p:ph type="sldNum" sz="quarter" idx="10"/>
          </p:nvPr>
        </p:nvSpPr>
        <p:spPr/>
        <p:txBody>
          <a:bodyPr/>
          <a:lstStyle/>
          <a:p>
            <a:fld id="{A0AD46B3-558C-47A8-B200-073E7D2921EE}" type="slidenum">
              <a:rPr lang="en-US" smtClean="0"/>
              <a:pPr/>
              <a:t>2</a:t>
            </a:fld>
            <a:endParaRPr lang="en-US"/>
          </a:p>
        </p:txBody>
      </p:sp>
    </p:spTree>
    <p:extLst>
      <p:ext uri="{BB962C8B-B14F-4D97-AF65-F5344CB8AC3E}">
        <p14:creationId xmlns:p14="http://schemas.microsoft.com/office/powerpoint/2010/main" val="4587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Patient activity was mixed in April.  IP activity was above budget, but OP activity was below budget.</a:t>
            </a:r>
          </a:p>
          <a:p>
            <a:endParaRPr lang="en-US" dirty="0"/>
          </a:p>
          <a:p>
            <a:r>
              <a:rPr lang="en-US" dirty="0"/>
              <a:t>Acute ADC was up to 291, 5.1% above budget.  However Discharges were below budget</a:t>
            </a:r>
          </a:p>
          <a:p>
            <a:r>
              <a:rPr lang="en-US" dirty="0"/>
              <a:t>Increasing Length of stay to 5.9 days.   10% over for the month, 5.3% YTD and about the same YTD.</a:t>
            </a:r>
          </a:p>
          <a:p>
            <a:endParaRPr lang="en-US" dirty="0"/>
          </a:p>
          <a:p>
            <a:r>
              <a:rPr lang="en-US" dirty="0"/>
              <a:t>Post Acute ADC  1.7% over budget at 300 for the month and right on budget YTD</a:t>
            </a:r>
          </a:p>
          <a:p>
            <a:endParaRPr lang="en-US" dirty="0"/>
          </a:p>
          <a:p>
            <a:r>
              <a:rPr lang="en-US" dirty="0"/>
              <a:t>Emergency visits continue to be below budget.</a:t>
            </a:r>
          </a:p>
          <a:p>
            <a:endParaRPr lang="en-US" dirty="0"/>
          </a:p>
          <a:p>
            <a:r>
              <a:rPr lang="en-US" dirty="0"/>
              <a:t>Clinic visits were under budget 2.6% for the month.</a:t>
            </a:r>
          </a:p>
          <a:p>
            <a:endParaRPr lang="en-US" dirty="0"/>
          </a:p>
          <a:p>
            <a:r>
              <a:rPr lang="en-US" dirty="0"/>
              <a:t>Physician RVUs were 83.239 for the month compared to a monthly average of 76,716 through March. </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8088" y="660400"/>
            <a:ext cx="4652962" cy="3490913"/>
          </a:xfrm>
        </p:spPr>
      </p:sp>
      <p:sp>
        <p:nvSpPr>
          <p:cNvPr id="3" name="Notes Placeholder 2"/>
          <p:cNvSpPr>
            <a:spLocks noGrp="1"/>
          </p:cNvSpPr>
          <p:nvPr>
            <p:ph type="body" idx="1"/>
          </p:nvPr>
        </p:nvSpPr>
        <p:spPr>
          <a:xfrm>
            <a:off x="692150" y="4616349"/>
            <a:ext cx="5617208" cy="3807980"/>
          </a:xfrm>
        </p:spPr>
        <p:txBody>
          <a:bodyPr>
            <a:normAutofit/>
          </a:bodyPr>
          <a:lstStyle/>
          <a:p>
            <a:r>
              <a:rPr lang="en-US" dirty="0"/>
              <a:t>The Net Patient Service Revenues look extremely low for the month because we needed to adjust our books for the outcome of our Highland Wellness FQHC rate setting audit for FY 12 and the impact on all subsequent years.  This required an adjustment of $22.1 million which has to run through the income statement.   </a:t>
            </a:r>
          </a:p>
          <a:p>
            <a:endParaRPr lang="en-US" dirty="0"/>
          </a:p>
          <a:p>
            <a:r>
              <a:rPr lang="en-US" dirty="0"/>
              <a:t>At the same time, we adjusted current and prior year supplemental revenues for known/anticipated adjustments of 22.8 million, however they don’t all hit the same line on the income statement.  </a:t>
            </a:r>
          </a:p>
          <a:p>
            <a:endParaRPr lang="en-US" dirty="0"/>
          </a:p>
          <a:p>
            <a:r>
              <a:rPr lang="en-US" dirty="0"/>
              <a:t>Gross patients revenues were overbudget for the month, so net revenues would have been over for the month as well.  In addition we have been cleaning up our calculations.  Without the impact of the FQHC adjustment, the Collection ratio for NPSR would have been 23.2 % for the month and 20.8% YTD.</a:t>
            </a:r>
          </a:p>
          <a:p>
            <a:endParaRPr lang="en-US" dirty="0"/>
          </a:p>
          <a:p>
            <a:r>
              <a:rPr lang="en-US" dirty="0"/>
              <a:t>With improved contracted rates, the collection ratio of 20.6% is expected for the rest of the year.</a:t>
            </a:r>
          </a:p>
          <a:p>
            <a:endParaRPr lang="en-US" dirty="0"/>
          </a:p>
          <a:p>
            <a:r>
              <a:rPr lang="en-US" dirty="0"/>
              <a:t>The overall collection ratio for the month was 32.5% for the month and 31.2% YTD compared to a budgeted ration of 29.9%.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April expenses continue to be over budget, however we definitely seeing improvements from the Back to Budget Plan.  While we know we have a structural issue with the labor budget, combined Salaries, Wages and Registry together were over $500K under budget.  </a:t>
            </a:r>
          </a:p>
          <a:p>
            <a:endParaRPr lang="en-US" dirty="0"/>
          </a:p>
          <a:p>
            <a:r>
              <a:rPr lang="en-US" dirty="0"/>
              <a:t>Other large dollar variances were: </a:t>
            </a:r>
          </a:p>
          <a:p>
            <a:endParaRPr lang="en-US" dirty="0"/>
          </a:p>
          <a:p>
            <a:r>
              <a:rPr lang="en-US" dirty="0"/>
              <a:t>Benefits were over budget due to increased salaries, but mostly due to additional expenses for the AHS retirement plan. </a:t>
            </a:r>
          </a:p>
          <a:p>
            <a:endParaRPr lang="en-US" dirty="0"/>
          </a:p>
          <a:p>
            <a:r>
              <a:rPr lang="en-US" dirty="0"/>
              <a:t>Contracted physician expenses increased due to the </a:t>
            </a:r>
            <a:r>
              <a:rPr lang="en-US" dirty="0" err="1"/>
              <a:t>Oakcare</a:t>
            </a:r>
            <a:r>
              <a:rPr lang="en-US" dirty="0"/>
              <a:t> contract for ER physicians and a performance incentive payment for the hospitalist group.</a:t>
            </a:r>
          </a:p>
          <a:p>
            <a:endParaRPr lang="en-US" dirty="0"/>
          </a:p>
          <a:p>
            <a:r>
              <a:rPr lang="en-US" dirty="0"/>
              <a:t>Pharmaceuticals continue to be over budget…consistent with acute IP days being over budget.</a:t>
            </a:r>
          </a:p>
          <a:p>
            <a:endParaRPr lang="en-US" dirty="0"/>
          </a:p>
          <a:p>
            <a:r>
              <a:rPr lang="en-US" dirty="0"/>
              <a:t>Finally, General and Administration expense included increased expenses for the Foundation Gala which I hear was a great success.  I’m sorry I had to miss it.  </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Overall April results were great.</a:t>
            </a:r>
          </a:p>
          <a:p>
            <a:endParaRPr lang="en-US" dirty="0"/>
          </a:p>
          <a:p>
            <a:r>
              <a:rPr lang="en-US" dirty="0"/>
              <a:t>Operating margin exceeded budget again. </a:t>
            </a:r>
          </a:p>
          <a:p>
            <a:endParaRPr lang="en-US" dirty="0"/>
          </a:p>
          <a:p>
            <a:r>
              <a:rPr lang="en-US" dirty="0"/>
              <a:t>We had a positive overall net income of $5.2 mill for the month with a 10.0% EBIDA margin.  I wish we could see that all the time. </a:t>
            </a:r>
          </a:p>
          <a:p>
            <a:endParaRPr lang="en-US" dirty="0"/>
          </a:p>
          <a:p>
            <a:r>
              <a:rPr lang="en-US" dirty="0"/>
              <a:t>YTD the EBIDA margin is 4.0%, up from 3.1%  March YTD. </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6</a:t>
            </a:fld>
            <a:endParaRPr lang="en-US"/>
          </a:p>
        </p:txBody>
      </p:sp>
    </p:spTree>
    <p:extLst>
      <p:ext uri="{BB962C8B-B14F-4D97-AF65-F5344CB8AC3E}">
        <p14:creationId xmlns:p14="http://schemas.microsoft.com/office/powerpoint/2010/main" val="1354779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701675"/>
            <a:ext cx="4654550" cy="3490913"/>
          </a:xfrm>
        </p:spPr>
      </p:sp>
      <p:sp>
        <p:nvSpPr>
          <p:cNvPr id="3" name="Notes Placeholder 2"/>
          <p:cNvSpPr>
            <a:spLocks noGrp="1"/>
          </p:cNvSpPr>
          <p:nvPr>
            <p:ph type="body" idx="1"/>
          </p:nvPr>
        </p:nvSpPr>
        <p:spPr/>
        <p:txBody>
          <a:bodyPr>
            <a:normAutofit/>
          </a:bodyPr>
          <a:lstStyle/>
          <a:p>
            <a:endParaRPr lang="en-US" dirty="0"/>
          </a:p>
          <a:p>
            <a:r>
              <a:rPr lang="en-US" dirty="0"/>
              <a:t>Here are the summaries by strategic budget unit and facility rollups, </a:t>
            </a:r>
          </a:p>
          <a:p>
            <a:endParaRPr lang="en-US" dirty="0"/>
          </a:p>
          <a:p>
            <a:r>
              <a:rPr lang="en-US" dirty="0"/>
              <a:t>Provider delivery  and Professional rollups Ambulatory continue to be the standouts compared to budget both for the month and YTD.</a:t>
            </a:r>
          </a:p>
          <a:p>
            <a:endParaRPr lang="en-US" dirty="0"/>
          </a:p>
          <a:p>
            <a:r>
              <a:rPr lang="en-US" dirty="0"/>
              <a:t>Ambulatory shows poor performance in April due to the 22.1 mill adjustment for the Highland FQHC rate setting audit.  </a:t>
            </a:r>
          </a:p>
          <a:p>
            <a:endParaRPr lang="en-US" dirty="0"/>
          </a:p>
          <a:p>
            <a:r>
              <a:rPr lang="en-US" dirty="0"/>
              <a:t>While there gross patient services revenue was just over budget for the month, there was a large increase in deductions from revenue causing net operating revenues to be 1.7 mill under budget for the month…  As requested, we will be bringing a deeper dive into Alameda Hospital’s finances to the committee later this year.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Key balance sheet metrics are improved across the board.   Days in AR moving down, and Days in AP down.</a:t>
            </a:r>
          </a:p>
          <a:p>
            <a:endParaRPr lang="en-US" dirty="0"/>
          </a:p>
          <a:p>
            <a:r>
              <a:rPr lang="en-US" dirty="0"/>
              <a:t>We are complaint with the terms of our line of credit agreement with the county.  And we have actually received the cash for Managed care </a:t>
            </a:r>
            <a:r>
              <a:rPr lang="en-US" dirty="0" err="1"/>
              <a:t>supplementals</a:t>
            </a:r>
            <a:r>
              <a:rPr lang="en-US" dirty="0"/>
              <a:t> we’ve been waiting for, so we know for sure that we will be in a good position at year end.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last meeting, we were asked why we only had 3.1 days of cash on hand, which is general not nearly enough for an on going operation.   Think about it if you only had 3.1 days of cash in your own bank account – and you weren’t a high school student that had the bank of mom and dad… it would be concerning. </a:t>
            </a:r>
          </a:p>
          <a:p>
            <a:endParaRPr lang="en-US" dirty="0"/>
          </a:p>
          <a:p>
            <a:endParaRPr lang="en-US" dirty="0"/>
          </a:p>
          <a:p>
            <a:r>
              <a:rPr lang="en-US" dirty="0"/>
              <a:t>A quick internet search on days cash on hand for hospitals came up with the following</a:t>
            </a:r>
          </a:p>
          <a:p>
            <a:endParaRPr lang="en-US" dirty="0"/>
          </a:p>
          <a:p>
            <a:r>
              <a:rPr lang="en-US" dirty="0"/>
              <a:t>2014 Median ratios for Non profit Hospitals and Healthcare systems had a median of 203.4 days….</a:t>
            </a:r>
          </a:p>
        </p:txBody>
      </p:sp>
      <p:sp>
        <p:nvSpPr>
          <p:cNvPr id="4" name="Slide Number Placeholder 3"/>
          <p:cNvSpPr>
            <a:spLocks noGrp="1"/>
          </p:cNvSpPr>
          <p:nvPr>
            <p:ph type="sldNum" sz="quarter" idx="10"/>
          </p:nvPr>
        </p:nvSpPr>
        <p:spPr/>
        <p:txBody>
          <a:bodyPr/>
          <a:lstStyle/>
          <a:p>
            <a:fld id="{A0AD46B3-558C-47A8-B200-073E7D2921EE}" type="slidenum">
              <a:rPr lang="en-US" smtClean="0"/>
              <a:pPr/>
              <a:t>9</a:t>
            </a:fld>
            <a:endParaRPr lang="en-US"/>
          </a:p>
        </p:txBody>
      </p:sp>
    </p:spTree>
    <p:extLst>
      <p:ext uri="{BB962C8B-B14F-4D97-AF65-F5344CB8AC3E}">
        <p14:creationId xmlns:p14="http://schemas.microsoft.com/office/powerpoint/2010/main" val="171426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970060-061B-41CA-91C9-BBE3A9029F32}"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881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31053-AAC7-4A60-A707-9D92679F1B68}"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80278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DCA4-93E6-4ECB-BBB9-A07E0DA0CD1E}"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50693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772-B4FE-4691-A175-84C30A1E05B0}"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9695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54477-6E1F-4765-A276-5B6C62293E18}"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30053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935E0-408D-4D1E-B730-B3B0356080F0}"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42236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A073D0-0563-431E-B883-E91765A26CF3}" type="datetime1">
              <a:rPr lang="en-US" smtClean="0"/>
              <a:pPr/>
              <a:t>6/13/2018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16009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A1C18-0099-451C-97ED-F601DED60959}" type="datetime1">
              <a:rPr lang="en-US" smtClean="0"/>
              <a:pPr/>
              <a:t>6/13/2018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74913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FEEC4-2737-42C8-AD0C-AE87BCA0387D}" type="datetime1">
              <a:rPr lang="en-US" smtClean="0"/>
              <a:pPr/>
              <a:t>6/13/2018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46347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54ED3C-7229-40E3-AFD4-5D05F00206B8}"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05675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3D63C-4CE4-4C86-BD6A-C775F5878C94}"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86076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717CC-B44B-4105-AC04-85C06832D567}" type="datetime1">
              <a:rPr lang="en-US" smtClean="0"/>
              <a:pPr/>
              <a:t>6/13/2018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ADB4A-6FA2-46F0-966D-44FD877818BE}" type="slidenum">
              <a:rPr lang="en-US" smtClean="0"/>
              <a:pPr/>
              <a:t>‹#›</a:t>
            </a:fld>
            <a:endParaRPr lang="en-US"/>
          </a:p>
        </p:txBody>
      </p:sp>
    </p:spTree>
    <p:extLst>
      <p:ext uri="{BB962C8B-B14F-4D97-AF65-F5344CB8AC3E}">
        <p14:creationId xmlns:p14="http://schemas.microsoft.com/office/powerpoint/2010/main" val="3038020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6.em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5384"/>
            <a:ext cx="9144000" cy="956510"/>
            <a:chOff x="0" y="3099357"/>
            <a:chExt cx="9144000" cy="685800"/>
          </a:xfrm>
        </p:grpSpPr>
        <p:sp>
          <p:nvSpPr>
            <p:cNvPr id="9" name="Rectangle 8"/>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80584" y="3177067"/>
              <a:ext cx="5659805" cy="595809"/>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Finance Committee</a:t>
              </a:r>
            </a:p>
            <a:p>
              <a:r>
                <a:rPr lang="en-US" sz="2400" b="1" dirty="0">
                  <a:solidFill>
                    <a:schemeClr val="bg1"/>
                  </a:solidFill>
                  <a:latin typeface="Arial" charset="0"/>
                  <a:ea typeface="Arial" charset="0"/>
                  <a:cs typeface="Arial" charset="0"/>
                </a:rPr>
                <a:t>June 2018</a:t>
              </a:r>
              <a:endParaRPr lang="en-US" sz="2400" b="1" dirty="0">
                <a:latin typeface="Arial" charset="0"/>
                <a:ea typeface="Arial" charset="0"/>
                <a:cs typeface="Arial" charset="0"/>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3" name="Slide Number Placeholder 2"/>
          <p:cNvSpPr>
            <a:spLocks noGrp="1"/>
          </p:cNvSpPr>
          <p:nvPr>
            <p:ph type="sldNum" sz="quarter" idx="12"/>
          </p:nvPr>
        </p:nvSpPr>
        <p:spPr/>
        <p:txBody>
          <a:bodyPr/>
          <a:lstStyle/>
          <a:p>
            <a:fld id="{4CFADB4A-6FA2-46F0-966D-44FD877818BE}" type="slidenum">
              <a:rPr lang="en-US" smtClean="0"/>
              <a:pPr/>
              <a:t>1</a:t>
            </a:fld>
            <a:endParaRPr lang="en-US"/>
          </a:p>
        </p:txBody>
      </p:sp>
    </p:spTree>
    <p:extLst>
      <p:ext uri="{BB962C8B-B14F-4D97-AF65-F5344CB8AC3E}">
        <p14:creationId xmlns:p14="http://schemas.microsoft.com/office/powerpoint/2010/main" val="413674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335D1BB-7C66-4195-A32F-18FB09E0BD94}"/>
              </a:ext>
            </a:extLst>
          </p:cNvPr>
          <p:cNvSpPr>
            <a:spLocks noGrp="1"/>
          </p:cNvSpPr>
          <p:nvPr>
            <p:ph type="sldNum" sz="quarter" idx="12"/>
          </p:nvPr>
        </p:nvSpPr>
        <p:spPr/>
        <p:txBody>
          <a:bodyPr/>
          <a:lstStyle/>
          <a:p>
            <a:fld id="{4CFADB4A-6FA2-46F0-966D-44FD877818BE}" type="slidenum">
              <a:rPr lang="en-US" smtClean="0"/>
              <a:pPr/>
              <a:t>10</a:t>
            </a:fld>
            <a:endParaRPr lang="en-US"/>
          </a:p>
        </p:txBody>
      </p:sp>
      <p:pic>
        <p:nvPicPr>
          <p:cNvPr id="5" name="Picture 4">
            <a:extLst>
              <a:ext uri="{FF2B5EF4-FFF2-40B4-BE49-F238E27FC236}">
                <a16:creationId xmlns:a16="http://schemas.microsoft.com/office/drawing/2014/main" id="{505BE088-9A5F-4353-AE9E-9F257FB4D6D8}"/>
              </a:ext>
            </a:extLst>
          </p:cNvPr>
          <p:cNvPicPr>
            <a:picLocks noChangeAspect="1"/>
          </p:cNvPicPr>
          <p:nvPr/>
        </p:nvPicPr>
        <p:blipFill>
          <a:blip r:embed="rId3"/>
          <a:stretch>
            <a:fillRect/>
          </a:stretch>
        </p:blipFill>
        <p:spPr>
          <a:xfrm>
            <a:off x="457200" y="1219200"/>
            <a:ext cx="8077200" cy="5029200"/>
          </a:xfrm>
          <a:prstGeom prst="rect">
            <a:avLst/>
          </a:prstGeom>
        </p:spPr>
      </p:pic>
      <p:grpSp>
        <p:nvGrpSpPr>
          <p:cNvPr id="6" name="Group 5">
            <a:extLst>
              <a:ext uri="{FF2B5EF4-FFF2-40B4-BE49-F238E27FC236}">
                <a16:creationId xmlns:a16="http://schemas.microsoft.com/office/drawing/2014/main" id="{68125347-8437-4986-B184-8C2BB232016F}"/>
              </a:ext>
            </a:extLst>
          </p:cNvPr>
          <p:cNvGrpSpPr/>
          <p:nvPr/>
        </p:nvGrpSpPr>
        <p:grpSpPr>
          <a:xfrm>
            <a:off x="0" y="-12031"/>
            <a:ext cx="9144000" cy="685800"/>
            <a:chOff x="0" y="3099357"/>
            <a:chExt cx="9144000" cy="685800"/>
          </a:xfrm>
        </p:grpSpPr>
        <p:sp>
          <p:nvSpPr>
            <p:cNvPr id="7" name="Rectangle 6">
              <a:extLst>
                <a:ext uri="{FF2B5EF4-FFF2-40B4-BE49-F238E27FC236}">
                  <a16:creationId xmlns:a16="http://schemas.microsoft.com/office/drawing/2014/main" id="{2D8E5314-B5BD-4C7A-BF1F-8ABB0440A847}"/>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8" name="Straight Connector 7">
              <a:extLst>
                <a:ext uri="{FF2B5EF4-FFF2-40B4-BE49-F238E27FC236}">
                  <a16:creationId xmlns:a16="http://schemas.microsoft.com/office/drawing/2014/main" id="{E80A4178-0603-4A62-BA94-8D5B22213461}"/>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891E0AD-0EAA-4B59-984A-02BC09CF77EC}"/>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Days in Cash</a:t>
              </a:r>
              <a:endParaRPr lang="en-US" b="1" dirty="0">
                <a:latin typeface="Arial" charset="0"/>
                <a:ea typeface="Arial" charset="0"/>
                <a:cs typeface="Arial" charset="0"/>
              </a:endParaRPr>
            </a:p>
          </p:txBody>
        </p:sp>
        <p:pic>
          <p:nvPicPr>
            <p:cNvPr id="10" name="Picture 9">
              <a:extLst>
                <a:ext uri="{FF2B5EF4-FFF2-40B4-BE49-F238E27FC236}">
                  <a16:creationId xmlns:a16="http://schemas.microsoft.com/office/drawing/2014/main" id="{B415D265-5035-4FD6-98F8-954AB387B61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12" name="Oval 11">
            <a:extLst>
              <a:ext uri="{FF2B5EF4-FFF2-40B4-BE49-F238E27FC236}">
                <a16:creationId xmlns:a16="http://schemas.microsoft.com/office/drawing/2014/main" id="{8C15ABBF-A622-4FC5-B3D7-8AD8E13590E3}"/>
              </a:ext>
            </a:extLst>
          </p:cNvPr>
          <p:cNvSpPr/>
          <p:nvPr/>
        </p:nvSpPr>
        <p:spPr>
          <a:xfrm>
            <a:off x="5638800" y="5791200"/>
            <a:ext cx="533400" cy="152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82E895B-5419-4A09-AECF-54A6B9938034}"/>
              </a:ext>
            </a:extLst>
          </p:cNvPr>
          <p:cNvSpPr txBox="1"/>
          <p:nvPr/>
        </p:nvSpPr>
        <p:spPr>
          <a:xfrm>
            <a:off x="4267200" y="5181600"/>
            <a:ext cx="1295400" cy="1200329"/>
          </a:xfrm>
          <a:prstGeom prst="rect">
            <a:avLst/>
          </a:prstGeom>
          <a:noFill/>
        </p:spPr>
        <p:txBody>
          <a:bodyPr wrap="square" rtlCol="0">
            <a:spAutoFit/>
          </a:bodyPr>
          <a:lstStyle/>
          <a:p>
            <a:r>
              <a:rPr lang="en-US" dirty="0"/>
              <a:t>187.2 Median for  Hospitals in 2017</a:t>
            </a:r>
          </a:p>
        </p:txBody>
      </p:sp>
    </p:spTree>
    <p:extLst>
      <p:ext uri="{BB962C8B-B14F-4D97-AF65-F5344CB8AC3E}">
        <p14:creationId xmlns:p14="http://schemas.microsoft.com/office/powerpoint/2010/main" val="3182179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1A9220-8144-4A1B-88E4-C13D3BE14F14}"/>
              </a:ext>
            </a:extLst>
          </p:cNvPr>
          <p:cNvSpPr>
            <a:spLocks noGrp="1"/>
          </p:cNvSpPr>
          <p:nvPr>
            <p:ph type="sldNum" sz="quarter" idx="12"/>
          </p:nvPr>
        </p:nvSpPr>
        <p:spPr/>
        <p:txBody>
          <a:bodyPr/>
          <a:lstStyle/>
          <a:p>
            <a:fld id="{4CFADB4A-6FA2-46F0-966D-44FD877818BE}" type="slidenum">
              <a:rPr lang="en-US" smtClean="0"/>
              <a:pPr/>
              <a:t>11</a:t>
            </a:fld>
            <a:endParaRPr lang="en-US"/>
          </a:p>
        </p:txBody>
      </p:sp>
      <p:sp>
        <p:nvSpPr>
          <p:cNvPr id="3" name="Rectangle 2">
            <a:extLst>
              <a:ext uri="{FF2B5EF4-FFF2-40B4-BE49-F238E27FC236}">
                <a16:creationId xmlns:a16="http://schemas.microsoft.com/office/drawing/2014/main" id="{CF153A6B-D7EC-4E68-A4F2-3653AD6C87FF}"/>
              </a:ext>
            </a:extLst>
          </p:cNvPr>
          <p:cNvSpPr/>
          <p:nvPr/>
        </p:nvSpPr>
        <p:spPr>
          <a:xfrm>
            <a:off x="304800" y="1154926"/>
            <a:ext cx="4572000" cy="923330"/>
          </a:xfrm>
          <a:prstGeom prst="rect">
            <a:avLst/>
          </a:prstGeom>
        </p:spPr>
        <p:txBody>
          <a:bodyPr>
            <a:spAutoFit/>
          </a:bodyPr>
          <a:lstStyle/>
          <a:p>
            <a:r>
              <a:rPr lang="en-US" b="1" dirty="0">
                <a:solidFill>
                  <a:srgbClr val="001BA0"/>
                </a:solidFill>
              </a:rPr>
              <a:t>Days cash on hand calculation</a:t>
            </a:r>
          </a:p>
          <a:p>
            <a:r>
              <a:rPr lang="en-US" dirty="0">
                <a:solidFill>
                  <a:srgbClr val="001BA0"/>
                </a:solidFill>
              </a:rPr>
              <a:t>Cash/ ([operating expense - depreciation expense]/365). </a:t>
            </a:r>
            <a:endParaRPr lang="en-US" dirty="0">
              <a:solidFill>
                <a:srgbClr val="001BA0"/>
              </a:solidFill>
              <a:effectLst/>
            </a:endParaRPr>
          </a:p>
        </p:txBody>
      </p:sp>
      <p:pic>
        <p:nvPicPr>
          <p:cNvPr id="4" name="Picture 3">
            <a:extLst>
              <a:ext uri="{FF2B5EF4-FFF2-40B4-BE49-F238E27FC236}">
                <a16:creationId xmlns:a16="http://schemas.microsoft.com/office/drawing/2014/main" id="{95570FDB-B814-49EF-AC89-DFCC8C66A1D3}"/>
              </a:ext>
            </a:extLst>
          </p:cNvPr>
          <p:cNvPicPr>
            <a:picLocks noChangeAspect="1"/>
          </p:cNvPicPr>
          <p:nvPr/>
        </p:nvPicPr>
        <p:blipFill>
          <a:blip r:embed="rId3"/>
          <a:stretch>
            <a:fillRect/>
          </a:stretch>
        </p:blipFill>
        <p:spPr>
          <a:xfrm>
            <a:off x="4953000" y="1352250"/>
            <a:ext cx="3592285" cy="5029199"/>
          </a:xfrm>
          <a:prstGeom prst="rect">
            <a:avLst/>
          </a:prstGeom>
        </p:spPr>
      </p:pic>
      <p:sp>
        <p:nvSpPr>
          <p:cNvPr id="5" name="TextBox 4">
            <a:extLst>
              <a:ext uri="{FF2B5EF4-FFF2-40B4-BE49-F238E27FC236}">
                <a16:creationId xmlns:a16="http://schemas.microsoft.com/office/drawing/2014/main" id="{30685B5E-D1BA-42F7-B60E-7B58137F2FC6}"/>
              </a:ext>
            </a:extLst>
          </p:cNvPr>
          <p:cNvSpPr txBox="1"/>
          <p:nvPr/>
        </p:nvSpPr>
        <p:spPr>
          <a:xfrm>
            <a:off x="304800" y="3424172"/>
            <a:ext cx="4114800" cy="1200329"/>
          </a:xfrm>
          <a:prstGeom prst="rect">
            <a:avLst/>
          </a:prstGeom>
          <a:noFill/>
        </p:spPr>
        <p:txBody>
          <a:bodyPr wrap="square" rtlCol="0">
            <a:spAutoFit/>
          </a:bodyPr>
          <a:lstStyle/>
          <a:p>
            <a:r>
              <a:rPr lang="en-US" dirty="0"/>
              <a:t>Calculated Average for All CA Hospitals</a:t>
            </a:r>
          </a:p>
          <a:p>
            <a:endParaRPr lang="en-US" dirty="0"/>
          </a:p>
          <a:p>
            <a:r>
              <a:rPr lang="en-US" dirty="0"/>
              <a:t>Cash/Expense per day 10,573,992,403/255,546,086=</a:t>
            </a:r>
            <a:r>
              <a:rPr lang="en-US" b="1" dirty="0"/>
              <a:t>41.38 days</a:t>
            </a:r>
          </a:p>
        </p:txBody>
      </p:sp>
      <p:sp>
        <p:nvSpPr>
          <p:cNvPr id="6" name="TextBox 5">
            <a:extLst>
              <a:ext uri="{FF2B5EF4-FFF2-40B4-BE49-F238E27FC236}">
                <a16:creationId xmlns:a16="http://schemas.microsoft.com/office/drawing/2014/main" id="{C8BC3934-AFD5-475A-9527-5FEDF770B688}"/>
              </a:ext>
            </a:extLst>
          </p:cNvPr>
          <p:cNvSpPr txBox="1"/>
          <p:nvPr/>
        </p:nvSpPr>
        <p:spPr>
          <a:xfrm>
            <a:off x="228600" y="2265038"/>
            <a:ext cx="4419600" cy="923330"/>
          </a:xfrm>
          <a:prstGeom prst="rect">
            <a:avLst/>
          </a:prstGeom>
          <a:noFill/>
        </p:spPr>
        <p:txBody>
          <a:bodyPr wrap="square" rtlCol="0">
            <a:spAutoFit/>
          </a:bodyPr>
          <a:lstStyle/>
          <a:p>
            <a:r>
              <a:rPr lang="en-US" dirty="0"/>
              <a:t>(Operating Expense – Depreciation)/365=</a:t>
            </a:r>
          </a:p>
          <a:p>
            <a:r>
              <a:rPr lang="en-US" dirty="0"/>
              <a:t> (97,492,257,733-4,217,936,316)/365=</a:t>
            </a:r>
          </a:p>
          <a:p>
            <a:r>
              <a:rPr lang="en-US" dirty="0"/>
              <a:t> 255,546,086</a:t>
            </a:r>
          </a:p>
        </p:txBody>
      </p:sp>
      <p:sp>
        <p:nvSpPr>
          <p:cNvPr id="7" name="Oval 6">
            <a:extLst>
              <a:ext uri="{FF2B5EF4-FFF2-40B4-BE49-F238E27FC236}">
                <a16:creationId xmlns:a16="http://schemas.microsoft.com/office/drawing/2014/main" id="{35094466-1EB9-47E8-9D0A-ED6E95863F3A}"/>
              </a:ext>
            </a:extLst>
          </p:cNvPr>
          <p:cNvSpPr/>
          <p:nvPr/>
        </p:nvSpPr>
        <p:spPr>
          <a:xfrm>
            <a:off x="7010399" y="2819400"/>
            <a:ext cx="1534885"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0B36D0E-93B6-498A-B8BF-F88D6BF36700}"/>
              </a:ext>
            </a:extLst>
          </p:cNvPr>
          <p:cNvSpPr/>
          <p:nvPr/>
        </p:nvSpPr>
        <p:spPr>
          <a:xfrm>
            <a:off x="7010400" y="5181600"/>
            <a:ext cx="16002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97961FC-24C5-4377-8AB3-CE7CC93D57D2}"/>
              </a:ext>
            </a:extLst>
          </p:cNvPr>
          <p:cNvSpPr/>
          <p:nvPr/>
        </p:nvSpPr>
        <p:spPr>
          <a:xfrm>
            <a:off x="0" y="0"/>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grpSp>
        <p:nvGrpSpPr>
          <p:cNvPr id="10" name="Group 9">
            <a:extLst>
              <a:ext uri="{FF2B5EF4-FFF2-40B4-BE49-F238E27FC236}">
                <a16:creationId xmlns:a16="http://schemas.microsoft.com/office/drawing/2014/main" id="{C71ED9B3-44D6-4B42-89D0-2D0167FAC0C4}"/>
              </a:ext>
            </a:extLst>
          </p:cNvPr>
          <p:cNvGrpSpPr/>
          <p:nvPr/>
        </p:nvGrpSpPr>
        <p:grpSpPr>
          <a:xfrm>
            <a:off x="0" y="-12031"/>
            <a:ext cx="9144000" cy="685800"/>
            <a:chOff x="0" y="3099357"/>
            <a:chExt cx="9144000" cy="685800"/>
          </a:xfrm>
        </p:grpSpPr>
        <p:sp>
          <p:nvSpPr>
            <p:cNvPr id="11" name="Rectangle 10">
              <a:extLst>
                <a:ext uri="{FF2B5EF4-FFF2-40B4-BE49-F238E27FC236}">
                  <a16:creationId xmlns:a16="http://schemas.microsoft.com/office/drawing/2014/main" id="{16BD8595-4476-4A82-A626-46EB8A756347}"/>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2" name="Straight Connector 11">
              <a:extLst>
                <a:ext uri="{FF2B5EF4-FFF2-40B4-BE49-F238E27FC236}">
                  <a16:creationId xmlns:a16="http://schemas.microsoft.com/office/drawing/2014/main" id="{6398C8C5-FB35-494A-B100-FCDC6C2C6707}"/>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BEB84AC-A4DB-44C6-B505-C5B02A0480D2}"/>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Days in Cash</a:t>
              </a:r>
              <a:endParaRPr lang="en-US" b="1" dirty="0">
                <a:latin typeface="Arial" charset="0"/>
                <a:ea typeface="Arial" charset="0"/>
                <a:cs typeface="Arial" charset="0"/>
              </a:endParaRPr>
            </a:p>
          </p:txBody>
        </p:sp>
        <p:pic>
          <p:nvPicPr>
            <p:cNvPr id="14" name="Picture 13">
              <a:extLst>
                <a:ext uri="{FF2B5EF4-FFF2-40B4-BE49-F238E27FC236}">
                  <a16:creationId xmlns:a16="http://schemas.microsoft.com/office/drawing/2014/main" id="{23F01585-618F-468D-804D-C61B1B0CE38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15" name="TextBox 14">
            <a:extLst>
              <a:ext uri="{FF2B5EF4-FFF2-40B4-BE49-F238E27FC236}">
                <a16:creationId xmlns:a16="http://schemas.microsoft.com/office/drawing/2014/main" id="{EE3E0591-7C7C-4071-BAFF-CA501BFCC612}"/>
              </a:ext>
            </a:extLst>
          </p:cNvPr>
          <p:cNvSpPr txBox="1"/>
          <p:nvPr/>
        </p:nvSpPr>
        <p:spPr>
          <a:xfrm>
            <a:off x="4953000" y="914400"/>
            <a:ext cx="3200400" cy="381000"/>
          </a:xfrm>
          <a:prstGeom prst="rect">
            <a:avLst/>
          </a:prstGeom>
          <a:noFill/>
        </p:spPr>
        <p:txBody>
          <a:bodyPr wrap="square" rtlCol="0">
            <a:spAutoFit/>
          </a:bodyPr>
          <a:lstStyle/>
          <a:p>
            <a:r>
              <a:rPr lang="en-US" dirty="0"/>
              <a:t>2016 Calif Hospitals per OSHPD</a:t>
            </a:r>
          </a:p>
        </p:txBody>
      </p:sp>
      <p:sp>
        <p:nvSpPr>
          <p:cNvPr id="16" name="Oval 15">
            <a:extLst>
              <a:ext uri="{FF2B5EF4-FFF2-40B4-BE49-F238E27FC236}">
                <a16:creationId xmlns:a16="http://schemas.microsoft.com/office/drawing/2014/main" id="{DA900F6F-02D9-4605-8752-BF24A053475E}"/>
              </a:ext>
            </a:extLst>
          </p:cNvPr>
          <p:cNvSpPr/>
          <p:nvPr/>
        </p:nvSpPr>
        <p:spPr>
          <a:xfrm>
            <a:off x="6934200" y="6019800"/>
            <a:ext cx="1600200" cy="3365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15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Days in Cash</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6" name="Title 5">
            <a:extLst>
              <a:ext uri="{FF2B5EF4-FFF2-40B4-BE49-F238E27FC236}">
                <a16:creationId xmlns:a16="http://schemas.microsoft.com/office/drawing/2014/main" id="{00262462-88FB-4581-AD2D-0571CD8EF843}"/>
              </a:ext>
            </a:extLst>
          </p:cNvPr>
          <p:cNvSpPr>
            <a:spLocks noGrp="1"/>
          </p:cNvSpPr>
          <p:nvPr>
            <p:ph type="title"/>
          </p:nvPr>
        </p:nvSpPr>
        <p:spPr>
          <a:xfrm>
            <a:off x="457200" y="274638"/>
            <a:ext cx="8229600" cy="518257"/>
          </a:xfrm>
        </p:spPr>
        <p:txBody>
          <a:bodyPr>
            <a:normAutofit fontScale="90000"/>
          </a:bodyPr>
          <a:lstStyle/>
          <a:p>
            <a:r>
              <a:rPr lang="en-US" dirty="0"/>
              <a:t> </a:t>
            </a:r>
          </a:p>
        </p:txBody>
      </p:sp>
      <p:sp>
        <p:nvSpPr>
          <p:cNvPr id="7" name="Content Placeholder 6">
            <a:extLst>
              <a:ext uri="{FF2B5EF4-FFF2-40B4-BE49-F238E27FC236}">
                <a16:creationId xmlns:a16="http://schemas.microsoft.com/office/drawing/2014/main" id="{AB1A8E4E-8C13-4C1F-92BC-836880A97B65}"/>
              </a:ext>
            </a:extLst>
          </p:cNvPr>
          <p:cNvSpPr>
            <a:spLocks noGrp="1"/>
          </p:cNvSpPr>
          <p:nvPr>
            <p:ph idx="1"/>
          </p:nvPr>
        </p:nvSpPr>
        <p:spPr>
          <a:xfrm>
            <a:off x="533400" y="990600"/>
            <a:ext cx="8229600" cy="4525963"/>
          </a:xfrm>
        </p:spPr>
        <p:txBody>
          <a:bodyPr/>
          <a:lstStyle/>
          <a:p>
            <a:pPr marL="0" indent="0">
              <a:buNone/>
            </a:pPr>
            <a:r>
              <a:rPr lang="en-US" sz="2400" dirty="0">
                <a:solidFill>
                  <a:prstClr val="black"/>
                </a:solidFill>
                <a:latin typeface="Arial Narrow" pitchFamily="34" charset="0"/>
              </a:rPr>
              <a:t>Why do we only have 3 to 4 days of cash on hand?</a:t>
            </a:r>
          </a:p>
          <a:p>
            <a:endParaRPr lang="en-US" sz="2400" dirty="0">
              <a:solidFill>
                <a:prstClr val="black"/>
              </a:solidFill>
              <a:latin typeface="Arial Narrow" pitchFamily="34" charset="0"/>
            </a:endParaRPr>
          </a:p>
          <a:p>
            <a:r>
              <a:rPr lang="en-US" sz="2400" dirty="0">
                <a:solidFill>
                  <a:prstClr val="black"/>
                </a:solidFill>
                <a:latin typeface="Arial Narrow" pitchFamily="34" charset="0"/>
              </a:rPr>
              <a:t>Per agreement with the County, all deposit activity is swept daily and applied against AHS’s Line of Credit or NNB.</a:t>
            </a:r>
          </a:p>
          <a:p>
            <a:r>
              <a:rPr lang="en-US" sz="2400" dirty="0">
                <a:solidFill>
                  <a:prstClr val="black"/>
                </a:solidFill>
                <a:latin typeface="Arial Narrow" pitchFamily="34" charset="0"/>
              </a:rPr>
              <a:t>No savings or investment accounts are held in AHS’s name only.</a:t>
            </a:r>
          </a:p>
          <a:p>
            <a:r>
              <a:rPr lang="en-US" sz="2400" dirty="0">
                <a:solidFill>
                  <a:prstClr val="black"/>
                </a:solidFill>
                <a:latin typeface="Arial Narrow" pitchFamily="34" charset="0"/>
              </a:rPr>
              <a:t>On a weekly basis, AHS requests funding from the County, based on the cash forecast, to cover anticipated disbursements (payroll and vendor payments).</a:t>
            </a:r>
          </a:p>
          <a:p>
            <a:r>
              <a:rPr lang="en-US" sz="2400" dirty="0">
                <a:solidFill>
                  <a:prstClr val="black"/>
                </a:solidFill>
                <a:latin typeface="Arial Narrow" pitchFamily="34" charset="0"/>
              </a:rPr>
              <a:t>AHS maintains a small reserve, approximately $3-5 million in the Accounts Payable checking account for unforeseen disbursements.</a:t>
            </a:r>
            <a:endParaRPr lang="en-US" sz="4000" dirty="0"/>
          </a:p>
        </p:txBody>
      </p:sp>
      <p:sp>
        <p:nvSpPr>
          <p:cNvPr id="2" name="Slide Number Placeholder 1"/>
          <p:cNvSpPr>
            <a:spLocks noGrp="1"/>
          </p:cNvSpPr>
          <p:nvPr>
            <p:ph type="sldNum" sz="quarter" idx="12"/>
          </p:nvPr>
        </p:nvSpPr>
        <p:spPr/>
        <p:txBody>
          <a:bodyPr/>
          <a:lstStyle/>
          <a:p>
            <a:fld id="{4CFADB4A-6FA2-46F0-966D-44FD877818BE}" type="slidenum">
              <a:rPr lang="en-US" smtClean="0"/>
              <a:pPr/>
              <a:t>12</a:t>
            </a:fld>
            <a:endParaRPr lang="en-US"/>
          </a:p>
        </p:txBody>
      </p:sp>
    </p:spTree>
    <p:extLst>
      <p:ext uri="{BB962C8B-B14F-4D97-AF65-F5344CB8AC3E}">
        <p14:creationId xmlns:p14="http://schemas.microsoft.com/office/powerpoint/2010/main" val="351247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FY 2018 Forecast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13</a:t>
            </a:fld>
            <a:endParaRPr lang="en-US"/>
          </a:p>
        </p:txBody>
      </p:sp>
      <p:pic>
        <p:nvPicPr>
          <p:cNvPr id="7" name="Picture 6">
            <a:extLst>
              <a:ext uri="{FF2B5EF4-FFF2-40B4-BE49-F238E27FC236}">
                <a16:creationId xmlns:a16="http://schemas.microsoft.com/office/drawing/2014/main" id="{1531BF27-ABEB-4ABD-87EA-05B46EFBCC5D}"/>
              </a:ext>
            </a:extLst>
          </p:cNvPr>
          <p:cNvPicPr>
            <a:picLocks noChangeAspect="1"/>
          </p:cNvPicPr>
          <p:nvPr/>
        </p:nvPicPr>
        <p:blipFill>
          <a:blip r:embed="rId4"/>
          <a:stretch>
            <a:fillRect/>
          </a:stretch>
        </p:blipFill>
        <p:spPr>
          <a:xfrm>
            <a:off x="228603" y="1051356"/>
            <a:ext cx="8726378" cy="5181902"/>
          </a:xfrm>
          <a:prstGeom prst="rect">
            <a:avLst/>
          </a:prstGeom>
        </p:spPr>
      </p:pic>
    </p:spTree>
    <p:extLst>
      <p:ext uri="{BB962C8B-B14F-4D97-AF65-F5344CB8AC3E}">
        <p14:creationId xmlns:p14="http://schemas.microsoft.com/office/powerpoint/2010/main" val="245607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6DF5DC-7F7E-45AD-A73E-AC5FD02DF6B1}"/>
              </a:ext>
            </a:extLst>
          </p:cNvPr>
          <p:cNvSpPr>
            <a:spLocks noGrp="1"/>
          </p:cNvSpPr>
          <p:nvPr>
            <p:ph type="sldNum" sz="quarter" idx="12"/>
          </p:nvPr>
        </p:nvSpPr>
        <p:spPr/>
        <p:txBody>
          <a:bodyPr/>
          <a:lstStyle/>
          <a:p>
            <a:fld id="{4CFADB4A-6FA2-46F0-966D-44FD877818BE}" type="slidenum">
              <a:rPr lang="en-US" smtClean="0"/>
              <a:pPr/>
              <a:t>14</a:t>
            </a:fld>
            <a:endParaRPr lang="en-US"/>
          </a:p>
        </p:txBody>
      </p:sp>
      <p:grpSp>
        <p:nvGrpSpPr>
          <p:cNvPr id="4" name="Group 3">
            <a:extLst>
              <a:ext uri="{FF2B5EF4-FFF2-40B4-BE49-F238E27FC236}">
                <a16:creationId xmlns:a16="http://schemas.microsoft.com/office/drawing/2014/main" id="{391BBD2B-3769-4236-B050-597196315B33}"/>
              </a:ext>
            </a:extLst>
          </p:cNvPr>
          <p:cNvGrpSpPr/>
          <p:nvPr/>
        </p:nvGrpSpPr>
        <p:grpSpPr>
          <a:xfrm>
            <a:off x="0" y="0"/>
            <a:ext cx="9144000" cy="685800"/>
            <a:chOff x="0" y="3099357"/>
            <a:chExt cx="9144000" cy="685800"/>
          </a:xfrm>
        </p:grpSpPr>
        <p:sp>
          <p:nvSpPr>
            <p:cNvPr id="5" name="Rectangle 4">
              <a:extLst>
                <a:ext uri="{FF2B5EF4-FFF2-40B4-BE49-F238E27FC236}">
                  <a16:creationId xmlns:a16="http://schemas.microsoft.com/office/drawing/2014/main" id="{25592751-8212-4CB0-9F87-07C4AC590A96}"/>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E545FB1B-ACDD-442E-AB7E-6A8C13536E2C}"/>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BC29E7D2-9603-46B8-A3B6-0B67515B464E}"/>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FY 2018 Forecast</a:t>
              </a:r>
              <a:endParaRPr lang="en-US" b="1" dirty="0">
                <a:latin typeface="Arial" charset="0"/>
                <a:ea typeface="Arial" charset="0"/>
                <a:cs typeface="Arial" charset="0"/>
              </a:endParaRPr>
            </a:p>
          </p:txBody>
        </p:sp>
        <p:pic>
          <p:nvPicPr>
            <p:cNvPr id="8" name="Picture 7">
              <a:extLst>
                <a:ext uri="{FF2B5EF4-FFF2-40B4-BE49-F238E27FC236}">
                  <a16:creationId xmlns:a16="http://schemas.microsoft.com/office/drawing/2014/main" id="{14A9CAB0-4E4D-4EA1-853F-6D73CBB13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10" name="TextBox 9">
            <a:extLst>
              <a:ext uri="{FF2B5EF4-FFF2-40B4-BE49-F238E27FC236}">
                <a16:creationId xmlns:a16="http://schemas.microsoft.com/office/drawing/2014/main" id="{331C9E3C-BAD0-43F7-8E9A-B465D3DE07E3}"/>
              </a:ext>
            </a:extLst>
          </p:cNvPr>
          <p:cNvSpPr txBox="1"/>
          <p:nvPr/>
        </p:nvSpPr>
        <p:spPr>
          <a:xfrm>
            <a:off x="533400" y="990600"/>
            <a:ext cx="8022262" cy="1477328"/>
          </a:xfrm>
          <a:prstGeom prst="rect">
            <a:avLst/>
          </a:prstGeom>
          <a:noFill/>
        </p:spPr>
        <p:txBody>
          <a:bodyPr wrap="square" rtlCol="0">
            <a:spAutoFit/>
          </a:bodyPr>
          <a:lstStyle/>
          <a:p>
            <a:r>
              <a:rPr lang="en-US" dirty="0"/>
              <a:t>Assumptions:</a:t>
            </a:r>
          </a:p>
          <a:p>
            <a:pPr marL="285750" indent="-285750">
              <a:buFont typeface="Arial" panose="020B0604020202020204" pitchFamily="34" charset="0"/>
              <a:buChar char="•"/>
            </a:pPr>
            <a:r>
              <a:rPr lang="en-US" dirty="0"/>
              <a:t>Increased NPSR from AAH contract and </a:t>
            </a:r>
            <a:r>
              <a:rPr lang="en-US" dirty="0" err="1"/>
              <a:t>Oakcare</a:t>
            </a:r>
            <a:r>
              <a:rPr lang="en-US" dirty="0"/>
              <a:t> ED billing. </a:t>
            </a:r>
          </a:p>
          <a:p>
            <a:pPr marL="285750" indent="-285750">
              <a:buFont typeface="Arial" panose="020B0604020202020204" pitchFamily="34" charset="0"/>
              <a:buChar char="•"/>
            </a:pPr>
            <a:r>
              <a:rPr lang="en-US" dirty="0"/>
              <a:t>Increased GPP, Prime, EPP and QIP projections offset by prior year adjustment in April.  No big adjustments anticipated for May and June.</a:t>
            </a:r>
          </a:p>
          <a:p>
            <a:pPr marL="285750" indent="-285750">
              <a:buFont typeface="Arial" panose="020B0604020202020204" pitchFamily="34" charset="0"/>
              <a:buChar char="•"/>
            </a:pPr>
            <a:r>
              <a:rPr lang="en-US" dirty="0"/>
              <a:t>Expenses include savings from Back to Budget.</a:t>
            </a:r>
          </a:p>
        </p:txBody>
      </p:sp>
      <p:pic>
        <p:nvPicPr>
          <p:cNvPr id="3" name="Picture 2">
            <a:extLst>
              <a:ext uri="{FF2B5EF4-FFF2-40B4-BE49-F238E27FC236}">
                <a16:creationId xmlns:a16="http://schemas.microsoft.com/office/drawing/2014/main" id="{6E0335AF-9747-448C-8EB7-01D369FD1AD6}"/>
              </a:ext>
            </a:extLst>
          </p:cNvPr>
          <p:cNvPicPr>
            <a:picLocks noChangeAspect="1"/>
          </p:cNvPicPr>
          <p:nvPr/>
        </p:nvPicPr>
        <p:blipFill>
          <a:blip r:embed="rId4"/>
          <a:stretch>
            <a:fillRect/>
          </a:stretch>
        </p:blipFill>
        <p:spPr>
          <a:xfrm>
            <a:off x="914400" y="2627874"/>
            <a:ext cx="7086600" cy="3735526"/>
          </a:xfrm>
          <a:prstGeom prst="rect">
            <a:avLst/>
          </a:prstGeom>
        </p:spPr>
      </p:pic>
    </p:spTree>
    <p:extLst>
      <p:ext uri="{BB962C8B-B14F-4D97-AF65-F5344CB8AC3E}">
        <p14:creationId xmlns:p14="http://schemas.microsoft.com/office/powerpoint/2010/main" val="293487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FB17A3-1217-459D-89B6-3662AB6EF9EB}"/>
              </a:ext>
            </a:extLst>
          </p:cNvPr>
          <p:cNvSpPr>
            <a:spLocks noGrp="1"/>
          </p:cNvSpPr>
          <p:nvPr>
            <p:ph type="sldNum" sz="quarter" idx="12"/>
          </p:nvPr>
        </p:nvSpPr>
        <p:spPr/>
        <p:txBody>
          <a:bodyPr/>
          <a:lstStyle/>
          <a:p>
            <a:fld id="{4CFADB4A-6FA2-46F0-966D-44FD877818BE}" type="slidenum">
              <a:rPr lang="en-US" smtClean="0"/>
              <a:pPr/>
              <a:t>15</a:t>
            </a:fld>
            <a:endParaRPr lang="en-US"/>
          </a:p>
        </p:txBody>
      </p:sp>
      <p:grpSp>
        <p:nvGrpSpPr>
          <p:cNvPr id="3" name="Group 2">
            <a:extLst>
              <a:ext uri="{FF2B5EF4-FFF2-40B4-BE49-F238E27FC236}">
                <a16:creationId xmlns:a16="http://schemas.microsoft.com/office/drawing/2014/main" id="{99EC7671-5EBB-42C6-AAE7-BC77EB32C5C9}"/>
              </a:ext>
            </a:extLst>
          </p:cNvPr>
          <p:cNvGrpSpPr/>
          <p:nvPr/>
        </p:nvGrpSpPr>
        <p:grpSpPr>
          <a:xfrm>
            <a:off x="0" y="0"/>
            <a:ext cx="9144000" cy="923330"/>
            <a:chOff x="0" y="3099357"/>
            <a:chExt cx="9144000" cy="923330"/>
          </a:xfrm>
        </p:grpSpPr>
        <p:sp>
          <p:nvSpPr>
            <p:cNvPr id="4" name="Rectangle 3">
              <a:extLst>
                <a:ext uri="{FF2B5EF4-FFF2-40B4-BE49-F238E27FC236}">
                  <a16:creationId xmlns:a16="http://schemas.microsoft.com/office/drawing/2014/main" id="{BDB8EE1F-9087-429C-9196-62C818A77B96}"/>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5" name="Straight Connector 4">
              <a:extLst>
                <a:ext uri="{FF2B5EF4-FFF2-40B4-BE49-F238E27FC236}">
                  <a16:creationId xmlns:a16="http://schemas.microsoft.com/office/drawing/2014/main" id="{33811F74-DEF8-4A08-B273-E07B451A6EEA}"/>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4DDFBFF-BB99-455E-9471-C0A3C646F101}"/>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7" name="Picture 6">
              <a:extLst>
                <a:ext uri="{FF2B5EF4-FFF2-40B4-BE49-F238E27FC236}">
                  <a16:creationId xmlns:a16="http://schemas.microsoft.com/office/drawing/2014/main" id="{C8CD9807-2372-494F-93CA-6B9EF584792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pic>
        <p:nvPicPr>
          <p:cNvPr id="8" name="Picture 7">
            <a:extLst>
              <a:ext uri="{FF2B5EF4-FFF2-40B4-BE49-F238E27FC236}">
                <a16:creationId xmlns:a16="http://schemas.microsoft.com/office/drawing/2014/main" id="{21E51968-C51A-49C6-8E20-EA2F24F8AC03}"/>
              </a:ext>
            </a:extLst>
          </p:cNvPr>
          <p:cNvPicPr>
            <a:picLocks noChangeAspect="1"/>
          </p:cNvPicPr>
          <p:nvPr/>
        </p:nvPicPr>
        <p:blipFill>
          <a:blip r:embed="rId4"/>
          <a:stretch>
            <a:fillRect/>
          </a:stretch>
        </p:blipFill>
        <p:spPr>
          <a:xfrm>
            <a:off x="111770" y="1046423"/>
            <a:ext cx="8839200" cy="5284401"/>
          </a:xfrm>
          <a:prstGeom prst="rect">
            <a:avLst/>
          </a:prstGeom>
        </p:spPr>
      </p:pic>
    </p:spTree>
    <p:extLst>
      <p:ext uri="{BB962C8B-B14F-4D97-AF65-F5344CB8AC3E}">
        <p14:creationId xmlns:p14="http://schemas.microsoft.com/office/powerpoint/2010/main" val="217793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9D6D42-9C76-4C87-B032-26B46DB31F75}"/>
              </a:ext>
            </a:extLst>
          </p:cNvPr>
          <p:cNvSpPr>
            <a:spLocks noGrp="1"/>
          </p:cNvSpPr>
          <p:nvPr>
            <p:ph type="sldNum" sz="quarter" idx="12"/>
          </p:nvPr>
        </p:nvSpPr>
        <p:spPr/>
        <p:txBody>
          <a:bodyPr/>
          <a:lstStyle/>
          <a:p>
            <a:fld id="{4CFADB4A-6FA2-46F0-966D-44FD877818BE}" type="slidenum">
              <a:rPr lang="en-US" smtClean="0"/>
              <a:pPr/>
              <a:t>16</a:t>
            </a:fld>
            <a:endParaRPr lang="en-US"/>
          </a:p>
        </p:txBody>
      </p:sp>
      <p:grpSp>
        <p:nvGrpSpPr>
          <p:cNvPr id="6" name="Group 5">
            <a:extLst>
              <a:ext uri="{FF2B5EF4-FFF2-40B4-BE49-F238E27FC236}">
                <a16:creationId xmlns:a16="http://schemas.microsoft.com/office/drawing/2014/main" id="{E0FBF4F3-4AE6-4E2A-9629-FC056B29FCAB}"/>
              </a:ext>
            </a:extLst>
          </p:cNvPr>
          <p:cNvGrpSpPr/>
          <p:nvPr/>
        </p:nvGrpSpPr>
        <p:grpSpPr>
          <a:xfrm>
            <a:off x="0" y="0"/>
            <a:ext cx="9144000" cy="923330"/>
            <a:chOff x="0" y="3099357"/>
            <a:chExt cx="9144000" cy="923330"/>
          </a:xfrm>
        </p:grpSpPr>
        <p:sp>
          <p:nvSpPr>
            <p:cNvPr id="7" name="Rectangle 6">
              <a:extLst>
                <a:ext uri="{FF2B5EF4-FFF2-40B4-BE49-F238E27FC236}">
                  <a16:creationId xmlns:a16="http://schemas.microsoft.com/office/drawing/2014/main" id="{2CA10E04-39AC-41C8-B0CA-134611858092}"/>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8" name="Straight Connector 7">
              <a:extLst>
                <a:ext uri="{FF2B5EF4-FFF2-40B4-BE49-F238E27FC236}">
                  <a16:creationId xmlns:a16="http://schemas.microsoft.com/office/drawing/2014/main" id="{38AC5398-44DE-4729-80BD-4AF21C663343}"/>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813DB21-C33F-456B-925D-03A80F5A5C95}"/>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10" name="Picture 9">
              <a:extLst>
                <a:ext uri="{FF2B5EF4-FFF2-40B4-BE49-F238E27FC236}">
                  <a16:creationId xmlns:a16="http://schemas.microsoft.com/office/drawing/2014/main" id="{B8BCDC45-6764-4BE3-8073-5E07DF7C120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pic>
        <p:nvPicPr>
          <p:cNvPr id="4" name="Picture 3">
            <a:extLst>
              <a:ext uri="{FF2B5EF4-FFF2-40B4-BE49-F238E27FC236}">
                <a16:creationId xmlns:a16="http://schemas.microsoft.com/office/drawing/2014/main" id="{85324DFF-8470-439E-A7EB-C78BE694FE2F}"/>
              </a:ext>
            </a:extLst>
          </p:cNvPr>
          <p:cNvPicPr>
            <a:picLocks noChangeAspect="1"/>
          </p:cNvPicPr>
          <p:nvPr/>
        </p:nvPicPr>
        <p:blipFill>
          <a:blip r:embed="rId4"/>
          <a:stretch>
            <a:fillRect/>
          </a:stretch>
        </p:blipFill>
        <p:spPr>
          <a:xfrm>
            <a:off x="243603" y="1600200"/>
            <a:ext cx="8519397" cy="3505200"/>
          </a:xfrm>
          <a:prstGeom prst="rect">
            <a:avLst/>
          </a:prstGeom>
        </p:spPr>
      </p:pic>
    </p:spTree>
    <p:extLst>
      <p:ext uri="{BB962C8B-B14F-4D97-AF65-F5344CB8AC3E}">
        <p14:creationId xmlns:p14="http://schemas.microsoft.com/office/powerpoint/2010/main" val="3507825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923330"/>
            <a:chOff x="0" y="3099357"/>
            <a:chExt cx="9144000" cy="92333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6" name="Content Placeholder 5"/>
          <p:cNvSpPr>
            <a:spLocks noGrp="1"/>
          </p:cNvSpPr>
          <p:nvPr>
            <p:ph idx="1"/>
          </p:nvPr>
        </p:nvSpPr>
        <p:spPr/>
        <p:txBody>
          <a:bodyPr/>
          <a:lstStyle/>
          <a:p>
            <a:pPr marL="0" indent="0">
              <a:buNone/>
            </a:pPr>
            <a:r>
              <a:rPr lang="en-US" dirty="0"/>
              <a:t>Assumptions:</a:t>
            </a:r>
          </a:p>
          <a:p>
            <a:r>
              <a:rPr lang="en-US" dirty="0"/>
              <a:t>Based on FY 19 budget.</a:t>
            </a:r>
          </a:p>
          <a:p>
            <a:r>
              <a:rPr lang="en-US" dirty="0"/>
              <a:t>Work in Progress.</a:t>
            </a:r>
          </a:p>
          <a:p>
            <a:r>
              <a:rPr lang="en-US" dirty="0"/>
              <a:t>Revenues and Expense adjusted by days in month – Not yet based on specific volumes and seasonal adjustments.</a:t>
            </a:r>
          </a:p>
          <a:p>
            <a:r>
              <a:rPr lang="en-US" dirty="0"/>
              <a:t>Labor adjusted for holiday OT.</a:t>
            </a:r>
          </a:p>
          <a:p>
            <a:pPr marL="0" indent="0">
              <a:buNone/>
            </a:pPr>
            <a:endParaRPr lang="en-US" dirty="0"/>
          </a:p>
          <a:p>
            <a:pPr lvl="1"/>
            <a:endParaRPr lang="en-US" dirty="0"/>
          </a:p>
        </p:txBody>
      </p:sp>
      <p:sp>
        <p:nvSpPr>
          <p:cNvPr id="2" name="Slide Number Placeholder 1"/>
          <p:cNvSpPr>
            <a:spLocks noGrp="1"/>
          </p:cNvSpPr>
          <p:nvPr>
            <p:ph type="sldNum" sz="quarter" idx="12"/>
          </p:nvPr>
        </p:nvSpPr>
        <p:spPr/>
        <p:txBody>
          <a:bodyPr/>
          <a:lstStyle/>
          <a:p>
            <a:fld id="{4CFADB4A-6FA2-46F0-966D-44FD877818BE}" type="slidenum">
              <a:rPr lang="en-US" smtClean="0"/>
              <a:pPr/>
              <a:t>17</a:t>
            </a:fld>
            <a:endParaRPr lang="en-US"/>
          </a:p>
        </p:txBody>
      </p:sp>
    </p:spTree>
    <p:extLst>
      <p:ext uri="{BB962C8B-B14F-4D97-AF65-F5344CB8AC3E}">
        <p14:creationId xmlns:p14="http://schemas.microsoft.com/office/powerpoint/2010/main" val="245607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23696"/>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Financial Report </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4" name="Slide Number Placeholder 3"/>
          <p:cNvSpPr>
            <a:spLocks noGrp="1"/>
          </p:cNvSpPr>
          <p:nvPr>
            <p:ph type="sldNum" sz="quarter" idx="12"/>
          </p:nvPr>
        </p:nvSpPr>
        <p:spPr/>
        <p:txBody>
          <a:bodyPr/>
          <a:lstStyle/>
          <a:p>
            <a:fld id="{4CFADB4A-6FA2-46F0-966D-44FD877818BE}" type="slidenum">
              <a:rPr lang="en-US" smtClean="0"/>
              <a:pPr/>
              <a:t>2</a:t>
            </a:fld>
            <a:endParaRPr lang="en-US"/>
          </a:p>
        </p:txBody>
      </p:sp>
      <p:sp>
        <p:nvSpPr>
          <p:cNvPr id="9" name="Content Placeholder 8"/>
          <p:cNvSpPr>
            <a:spLocks noGrp="1"/>
          </p:cNvSpPr>
          <p:nvPr>
            <p:ph idx="4294967295"/>
          </p:nvPr>
        </p:nvSpPr>
        <p:spPr>
          <a:xfrm>
            <a:off x="838200" y="1447800"/>
            <a:ext cx="8229600" cy="4525963"/>
          </a:xfrm>
        </p:spPr>
        <p:txBody>
          <a:bodyPr/>
          <a:lstStyle/>
          <a:p>
            <a:r>
              <a:rPr lang="en-US" dirty="0"/>
              <a:t>April highlights</a:t>
            </a:r>
          </a:p>
          <a:p>
            <a:r>
              <a:rPr lang="en-US" dirty="0"/>
              <a:t>Cash on Hand</a:t>
            </a:r>
          </a:p>
          <a:p>
            <a:r>
              <a:rPr lang="en-US" dirty="0"/>
              <a:t>12 month rolling forecast</a:t>
            </a:r>
          </a:p>
        </p:txBody>
      </p:sp>
    </p:spTree>
    <p:extLst>
      <p:ext uri="{BB962C8B-B14F-4D97-AF65-F5344CB8AC3E}">
        <p14:creationId xmlns:p14="http://schemas.microsoft.com/office/powerpoint/2010/main" val="362879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19091"/>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Patient Activity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3</a:t>
            </a:fld>
            <a:endParaRPr lang="en-US"/>
          </a:p>
        </p:txBody>
      </p:sp>
      <p:sp>
        <p:nvSpPr>
          <p:cNvPr id="3" name="TextBox 2"/>
          <p:cNvSpPr txBox="1"/>
          <p:nvPr/>
        </p:nvSpPr>
        <p:spPr>
          <a:xfrm>
            <a:off x="381000" y="762000"/>
            <a:ext cx="8458200" cy="2970044"/>
          </a:xfrm>
          <a:prstGeom prst="rect">
            <a:avLst/>
          </a:prstGeom>
          <a:noFill/>
        </p:spPr>
        <p:txBody>
          <a:bodyPr wrap="square" rtlCol="0">
            <a:spAutoFit/>
          </a:bodyPr>
          <a:lstStyle/>
          <a:p>
            <a:pPr algn="just">
              <a:spcAft>
                <a:spcPts val="600"/>
              </a:spcAft>
              <a:buFont typeface="Arial" pitchFamily="34" charset="0"/>
              <a:buChar char="•"/>
            </a:pPr>
            <a:r>
              <a:rPr lang="en-US" dirty="0"/>
              <a:t> </a:t>
            </a:r>
            <a:r>
              <a:rPr lang="en-US" sz="1900" b="1" dirty="0">
                <a:latin typeface="Arial Narrow" pitchFamily="34" charset="0"/>
                <a:cs typeface="Arial" pitchFamily="34" charset="0"/>
              </a:rPr>
              <a:t>Patient Activity: IP &gt; Budget, OP &lt; Budget </a:t>
            </a:r>
          </a:p>
          <a:p>
            <a:pPr algn="just">
              <a:spcAft>
                <a:spcPts val="600"/>
              </a:spcAft>
              <a:buFont typeface="Arial" pitchFamily="34" charset="0"/>
              <a:buChar char="•"/>
            </a:pPr>
            <a:r>
              <a:rPr lang="en-US" sz="1900" dirty="0">
                <a:latin typeface="Arial Narrow" pitchFamily="34" charset="0"/>
                <a:cs typeface="Arial" pitchFamily="34" charset="0"/>
              </a:rPr>
              <a:t> Acute ADC was 291, 5.1% &gt; Budget ;  YTD 0.5% &gt; Budget</a:t>
            </a:r>
          </a:p>
          <a:p>
            <a:pPr algn="just">
              <a:spcAft>
                <a:spcPts val="600"/>
              </a:spcAft>
              <a:buFont typeface="Arial" pitchFamily="34" charset="0"/>
              <a:buChar char="•"/>
            </a:pPr>
            <a:r>
              <a:rPr lang="en-US" sz="1900" dirty="0">
                <a:latin typeface="Arial Narrow" pitchFamily="34" charset="0"/>
                <a:cs typeface="Arial" pitchFamily="34" charset="0"/>
              </a:rPr>
              <a:t> ALOS up to 5.9 days, 10% &gt; Budget ;  YTD 5.3% &gt; Budget</a:t>
            </a:r>
          </a:p>
          <a:p>
            <a:pPr algn="just">
              <a:spcAft>
                <a:spcPts val="600"/>
              </a:spcAft>
              <a:buFont typeface="Arial" pitchFamily="34" charset="0"/>
              <a:buChar char="•"/>
            </a:pPr>
            <a:r>
              <a:rPr lang="en-US" sz="1900" dirty="0">
                <a:latin typeface="Arial Narrow" pitchFamily="34" charset="0"/>
                <a:cs typeface="Arial" pitchFamily="34" charset="0"/>
              </a:rPr>
              <a:t> Post Acute ADC was 300, 1.7% &gt; Budget ;  YTD = Budget</a:t>
            </a:r>
          </a:p>
          <a:p>
            <a:pPr algn="just">
              <a:spcAft>
                <a:spcPts val="600"/>
              </a:spcAft>
              <a:buFont typeface="Arial" pitchFamily="34" charset="0"/>
              <a:buChar char="•"/>
            </a:pPr>
            <a:r>
              <a:rPr lang="en-US" sz="1900" dirty="0">
                <a:latin typeface="Arial Narrow" pitchFamily="34" charset="0"/>
                <a:cs typeface="Arial" pitchFamily="34" charset="0"/>
              </a:rPr>
              <a:t> Emergency Department Visits (not shown below) were 10,817, 5.3% &lt; Budget.</a:t>
            </a:r>
          </a:p>
          <a:p>
            <a:pPr algn="just">
              <a:spcAft>
                <a:spcPts val="600"/>
              </a:spcAft>
              <a:buFont typeface="Arial" pitchFamily="34" charset="0"/>
              <a:buChar char="•"/>
            </a:pPr>
            <a:r>
              <a:rPr lang="en-US" sz="1900" dirty="0">
                <a:latin typeface="Arial Narrow" pitchFamily="34" charset="0"/>
                <a:cs typeface="Arial" pitchFamily="34" charset="0"/>
              </a:rPr>
              <a:t> Clinic Visits were 29,611, 2.6% &lt; Budget ;  YTD 4.2% &lt; Budget</a:t>
            </a:r>
          </a:p>
          <a:p>
            <a:pPr algn="just">
              <a:spcAft>
                <a:spcPts val="600"/>
              </a:spcAft>
              <a:buFont typeface="Arial" pitchFamily="34" charset="0"/>
              <a:buChar char="•"/>
            </a:pPr>
            <a:r>
              <a:rPr lang="en-US" sz="1900" dirty="0">
                <a:latin typeface="Arial Narrow" pitchFamily="34" charset="0"/>
                <a:cs typeface="Arial" pitchFamily="34" charset="0"/>
              </a:rPr>
              <a:t> Physician </a:t>
            </a:r>
            <a:r>
              <a:rPr lang="en-US" sz="1900" dirty="0" err="1">
                <a:latin typeface="Arial Narrow" pitchFamily="34" charset="0"/>
                <a:cs typeface="Arial" pitchFamily="34" charset="0"/>
              </a:rPr>
              <a:t>wRVUs</a:t>
            </a:r>
            <a:r>
              <a:rPr lang="en-US" sz="1900" dirty="0">
                <a:latin typeface="Arial Narrow" pitchFamily="34" charset="0"/>
                <a:cs typeface="Arial" pitchFamily="34" charset="0"/>
              </a:rPr>
              <a:t> were 83,239; Prior monthly average 76,716</a:t>
            </a:r>
          </a:p>
          <a:p>
            <a:pPr algn="just">
              <a:spcAft>
                <a:spcPts val="600"/>
              </a:spcAft>
              <a:buFont typeface="Arial" pitchFamily="34" charset="0"/>
              <a:buChar char="•"/>
            </a:pPr>
            <a:endParaRPr lang="en-US" sz="1900" dirty="0">
              <a:latin typeface="Arial Narrow" pitchFamily="34" charset="0"/>
              <a:cs typeface="Arial" pitchFamily="34" charset="0"/>
            </a:endParaRPr>
          </a:p>
        </p:txBody>
      </p:sp>
      <p:pic>
        <p:nvPicPr>
          <p:cNvPr id="5" name="Picture 4">
            <a:extLst>
              <a:ext uri="{FF2B5EF4-FFF2-40B4-BE49-F238E27FC236}">
                <a16:creationId xmlns:a16="http://schemas.microsoft.com/office/drawing/2014/main" id="{49A001C9-E534-4108-B72A-AFAD89C703C0}"/>
              </a:ext>
            </a:extLst>
          </p:cNvPr>
          <p:cNvPicPr>
            <a:picLocks noChangeAspect="1"/>
          </p:cNvPicPr>
          <p:nvPr/>
        </p:nvPicPr>
        <p:blipFill>
          <a:blip r:embed="rId4"/>
          <a:stretch>
            <a:fillRect/>
          </a:stretch>
        </p:blipFill>
        <p:spPr>
          <a:xfrm>
            <a:off x="246450" y="3581400"/>
            <a:ext cx="8651100" cy="2499983"/>
          </a:xfrm>
          <a:prstGeom prst="rect">
            <a:avLst/>
          </a:prstGeom>
        </p:spPr>
      </p:pic>
    </p:spTree>
    <p:extLst>
      <p:ext uri="{BB962C8B-B14F-4D97-AF65-F5344CB8AC3E}">
        <p14:creationId xmlns:p14="http://schemas.microsoft.com/office/powerpoint/2010/main" val="61399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Revenue</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4</a:t>
            </a:fld>
            <a:endParaRPr lang="en-US"/>
          </a:p>
        </p:txBody>
      </p:sp>
      <p:sp>
        <p:nvSpPr>
          <p:cNvPr id="3" name="TextBox 2"/>
          <p:cNvSpPr txBox="1"/>
          <p:nvPr/>
        </p:nvSpPr>
        <p:spPr>
          <a:xfrm>
            <a:off x="334817" y="714261"/>
            <a:ext cx="8474366" cy="1862048"/>
          </a:xfrm>
          <a:prstGeom prst="rect">
            <a:avLst/>
          </a:prstGeom>
          <a:noFill/>
        </p:spPr>
        <p:txBody>
          <a:bodyPr wrap="square" rtlCol="0">
            <a:spAutoFit/>
          </a:bodyPr>
          <a:lstStyle/>
          <a:p>
            <a:pPr>
              <a:spcAft>
                <a:spcPts val="600"/>
              </a:spcAft>
              <a:buFont typeface="Arial" pitchFamily="34" charset="0"/>
              <a:buChar char="•"/>
            </a:pPr>
            <a:r>
              <a:rPr lang="en-US" sz="1900" dirty="0">
                <a:latin typeface="Arial Narrow" pitchFamily="34" charset="0"/>
              </a:rPr>
              <a:t> Net Patient Service Revenues (NPSR) includes $22.1 million adjustment for prior </a:t>
            </a:r>
            <a:r>
              <a:rPr lang="en-US" sz="1900" dirty="0" err="1">
                <a:latin typeface="Arial Narrow" pitchFamily="34" charset="0"/>
              </a:rPr>
              <a:t>yr</a:t>
            </a:r>
            <a:r>
              <a:rPr lang="en-US" sz="1900" dirty="0">
                <a:latin typeface="Arial Narrow" pitchFamily="34" charset="0"/>
              </a:rPr>
              <a:t> FQHC.</a:t>
            </a:r>
          </a:p>
          <a:p>
            <a:pPr>
              <a:spcAft>
                <a:spcPts val="600"/>
              </a:spcAft>
              <a:buFont typeface="Arial" pitchFamily="34" charset="0"/>
              <a:buChar char="•"/>
            </a:pPr>
            <a:r>
              <a:rPr lang="en-US" sz="1900" dirty="0">
                <a:latin typeface="Arial Narrow" pitchFamily="34" charset="0"/>
              </a:rPr>
              <a:t> The Collection Ratio NPSR  was 15.6% for the month, but 23.2% w/o FQHC adj.  </a:t>
            </a:r>
          </a:p>
          <a:p>
            <a:pPr>
              <a:spcAft>
                <a:spcPts val="600"/>
              </a:spcAft>
              <a:buFont typeface="Arial" pitchFamily="34" charset="0"/>
              <a:buChar char="•"/>
            </a:pPr>
            <a:r>
              <a:rPr lang="en-US" sz="1900" dirty="0">
                <a:latin typeface="Arial Narrow" pitchFamily="34" charset="0"/>
              </a:rPr>
              <a:t> The Budgeted Collection Ratio of 20.6% w/o FQHC </a:t>
            </a:r>
            <a:r>
              <a:rPr lang="en-US" sz="1900" dirty="0" err="1">
                <a:latin typeface="Arial Narrow" pitchFamily="34" charset="0"/>
              </a:rPr>
              <a:t>adj</a:t>
            </a:r>
            <a:r>
              <a:rPr lang="en-US" sz="1900" dirty="0">
                <a:latin typeface="Arial Narrow" pitchFamily="34" charset="0"/>
              </a:rPr>
              <a:t> to be achieved by June 30</a:t>
            </a:r>
            <a:r>
              <a:rPr lang="en-US" sz="1900" baseline="30000" dirty="0">
                <a:latin typeface="Arial Narrow" pitchFamily="34" charset="0"/>
              </a:rPr>
              <a:t>th.</a:t>
            </a:r>
            <a:r>
              <a:rPr lang="en-US" sz="1900" dirty="0">
                <a:latin typeface="Arial Narrow" pitchFamily="34" charset="0"/>
              </a:rPr>
              <a:t>  </a:t>
            </a:r>
          </a:p>
          <a:p>
            <a:pPr>
              <a:spcAft>
                <a:spcPts val="600"/>
              </a:spcAft>
              <a:buFont typeface="Arial" pitchFamily="34" charset="0"/>
              <a:buChar char="•"/>
            </a:pPr>
            <a:r>
              <a:rPr lang="en-US" sz="1900" dirty="0">
                <a:latin typeface="Arial Narrow" pitchFamily="34" charset="0"/>
              </a:rPr>
              <a:t> Supplemental Revenue $22.6 mill &gt; Budget.</a:t>
            </a:r>
          </a:p>
          <a:p>
            <a:pPr>
              <a:spcAft>
                <a:spcPts val="600"/>
              </a:spcAft>
              <a:buFont typeface="Arial" pitchFamily="34" charset="0"/>
              <a:buChar char="•"/>
            </a:pPr>
            <a:r>
              <a:rPr lang="en-US" sz="1900" dirty="0">
                <a:latin typeface="Arial Narrow" pitchFamily="34" charset="0"/>
              </a:rPr>
              <a:t> </a:t>
            </a:r>
            <a:r>
              <a:rPr lang="en-US" sz="1900" b="1" dirty="0">
                <a:latin typeface="Arial Narrow" pitchFamily="34" charset="0"/>
              </a:rPr>
              <a:t>Overall Collection Ratio 31.2% YTD, 1.3% &gt; Budget</a:t>
            </a:r>
          </a:p>
        </p:txBody>
      </p:sp>
      <p:pic>
        <p:nvPicPr>
          <p:cNvPr id="4" name="Picture 3">
            <a:extLst>
              <a:ext uri="{FF2B5EF4-FFF2-40B4-BE49-F238E27FC236}">
                <a16:creationId xmlns:a16="http://schemas.microsoft.com/office/drawing/2014/main" id="{B8848580-62F4-448A-8F27-B82A828B8A68}"/>
              </a:ext>
            </a:extLst>
          </p:cNvPr>
          <p:cNvPicPr>
            <a:picLocks noChangeAspect="1"/>
          </p:cNvPicPr>
          <p:nvPr/>
        </p:nvPicPr>
        <p:blipFill>
          <a:blip r:embed="rId4"/>
          <a:stretch>
            <a:fillRect/>
          </a:stretch>
        </p:blipFill>
        <p:spPr>
          <a:xfrm>
            <a:off x="218116" y="2635716"/>
            <a:ext cx="8615401" cy="3327101"/>
          </a:xfrm>
          <a:prstGeom prst="rect">
            <a:avLst/>
          </a:prstGeom>
        </p:spPr>
      </p:pic>
    </p:spTree>
    <p:extLst>
      <p:ext uri="{BB962C8B-B14F-4D97-AF65-F5344CB8AC3E}">
        <p14:creationId xmlns:p14="http://schemas.microsoft.com/office/powerpoint/2010/main" val="105340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Operating Expenses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5</a:t>
            </a:fld>
            <a:endParaRPr lang="en-US"/>
          </a:p>
        </p:txBody>
      </p:sp>
      <p:sp>
        <p:nvSpPr>
          <p:cNvPr id="4" name="TextBox 3"/>
          <p:cNvSpPr txBox="1"/>
          <p:nvPr/>
        </p:nvSpPr>
        <p:spPr>
          <a:xfrm>
            <a:off x="425302" y="762000"/>
            <a:ext cx="8261498" cy="2292935"/>
          </a:xfrm>
          <a:prstGeom prst="rect">
            <a:avLst/>
          </a:prstGeom>
          <a:noFill/>
        </p:spPr>
        <p:txBody>
          <a:bodyPr wrap="square" rtlCol="0">
            <a:spAutoFit/>
          </a:bodyPr>
          <a:lstStyle/>
          <a:p>
            <a:pPr algn="just">
              <a:spcAft>
                <a:spcPts val="600"/>
              </a:spcAft>
              <a:buFont typeface="Arial" pitchFamily="34" charset="0"/>
              <a:buChar char="•"/>
            </a:pPr>
            <a:r>
              <a:rPr lang="en-US" sz="1900" dirty="0">
                <a:latin typeface="Arial Narrow" pitchFamily="34" charset="0"/>
              </a:rPr>
              <a:t>  April Operating Expenses were $84.8, $2.6 million (3.1%)  &gt; Budget.</a:t>
            </a:r>
          </a:p>
          <a:p>
            <a:pPr algn="just">
              <a:spcAft>
                <a:spcPts val="600"/>
              </a:spcAft>
              <a:buFont typeface="Arial" pitchFamily="34" charset="0"/>
              <a:buChar char="•"/>
            </a:pPr>
            <a:r>
              <a:rPr lang="en-US" sz="1900" dirty="0">
                <a:latin typeface="Arial Narrow" pitchFamily="34" charset="0"/>
              </a:rPr>
              <a:t>  </a:t>
            </a:r>
            <a:r>
              <a:rPr lang="en-US" sz="1900" b="1" dirty="0">
                <a:latin typeface="Arial Narrow" pitchFamily="34" charset="0"/>
              </a:rPr>
              <a:t>Salaries, Wages and Registry together were UNDER budget.</a:t>
            </a:r>
          </a:p>
          <a:p>
            <a:pPr algn="just">
              <a:buFont typeface="Arial" pitchFamily="34" charset="0"/>
              <a:buChar char="•"/>
            </a:pPr>
            <a:r>
              <a:rPr lang="en-US" sz="1900" dirty="0">
                <a:latin typeface="Arial Narrow" pitchFamily="34" charset="0"/>
              </a:rPr>
              <a:t>  Benefits over for AHS Retirement plan $700K.</a:t>
            </a:r>
          </a:p>
          <a:p>
            <a:pPr algn="just">
              <a:buFont typeface="Arial" pitchFamily="34" charset="0"/>
              <a:buChar char="•"/>
            </a:pPr>
            <a:r>
              <a:rPr lang="en-US" sz="1900" dirty="0">
                <a:latin typeface="Arial Narrow" pitchFamily="34" charset="0"/>
              </a:rPr>
              <a:t>  Contracted services include a performance incentive payment.</a:t>
            </a:r>
          </a:p>
          <a:p>
            <a:pPr algn="just">
              <a:buFont typeface="Arial" pitchFamily="34" charset="0"/>
              <a:buChar char="•"/>
            </a:pPr>
            <a:r>
              <a:rPr lang="en-US" sz="1900" dirty="0">
                <a:latin typeface="Arial Narrow" pitchFamily="34" charset="0"/>
              </a:rPr>
              <a:t>  Pharmaceuticals continue to be &gt; budget, consistent with higher IP activity.</a:t>
            </a:r>
          </a:p>
          <a:p>
            <a:pPr algn="just">
              <a:buFont typeface="Arial" pitchFamily="34" charset="0"/>
              <a:buChar char="•"/>
            </a:pPr>
            <a:r>
              <a:rPr lang="en-US" sz="1900" dirty="0">
                <a:latin typeface="Arial Narrow" pitchFamily="34" charset="0"/>
              </a:rPr>
              <a:t>  General and Admin expense includes increased expense for Foundation Gala.</a:t>
            </a:r>
          </a:p>
          <a:p>
            <a:pPr algn="just">
              <a:buFont typeface="Arial" pitchFamily="34" charset="0"/>
              <a:buChar char="•"/>
            </a:pPr>
            <a:endParaRPr lang="en-US" sz="1900" dirty="0">
              <a:latin typeface="Arial Narrow" pitchFamily="34" charset="0"/>
            </a:endParaRPr>
          </a:p>
        </p:txBody>
      </p:sp>
      <p:pic>
        <p:nvPicPr>
          <p:cNvPr id="3" name="Picture 2">
            <a:extLst>
              <a:ext uri="{FF2B5EF4-FFF2-40B4-BE49-F238E27FC236}">
                <a16:creationId xmlns:a16="http://schemas.microsoft.com/office/drawing/2014/main" id="{82A8ECC6-AAF5-49EF-A08E-41DBDC2F16E3}"/>
              </a:ext>
            </a:extLst>
          </p:cNvPr>
          <p:cNvPicPr>
            <a:picLocks noChangeAspect="1"/>
          </p:cNvPicPr>
          <p:nvPr/>
        </p:nvPicPr>
        <p:blipFill>
          <a:blip r:embed="rId4"/>
          <a:stretch>
            <a:fillRect/>
          </a:stretch>
        </p:blipFill>
        <p:spPr>
          <a:xfrm>
            <a:off x="215466" y="3141165"/>
            <a:ext cx="8681170" cy="3124200"/>
          </a:xfrm>
          <a:prstGeom prst="rect">
            <a:avLst/>
          </a:prstGeom>
        </p:spPr>
      </p:pic>
    </p:spTree>
    <p:extLst>
      <p:ext uri="{BB962C8B-B14F-4D97-AF65-F5344CB8AC3E}">
        <p14:creationId xmlns:p14="http://schemas.microsoft.com/office/powerpoint/2010/main" val="1742958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Net Income</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6</a:t>
            </a:fld>
            <a:endParaRPr lang="en-US"/>
          </a:p>
        </p:txBody>
      </p:sp>
      <p:sp>
        <p:nvSpPr>
          <p:cNvPr id="4" name="TextBox 3"/>
          <p:cNvSpPr txBox="1"/>
          <p:nvPr/>
        </p:nvSpPr>
        <p:spPr>
          <a:xfrm>
            <a:off x="389207" y="740544"/>
            <a:ext cx="8261498" cy="1492716"/>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Operating margin was 10.0%, exceeding Budget by 7.2%. </a:t>
            </a:r>
          </a:p>
          <a:p>
            <a:pPr marL="342900" indent="-342900" algn="just">
              <a:spcAft>
                <a:spcPts val="600"/>
              </a:spcAft>
              <a:buFont typeface="Arial" panose="020B0604020202020204" pitchFamily="34" charset="0"/>
              <a:buChar char="•"/>
            </a:pPr>
            <a:r>
              <a:rPr lang="en-US" sz="1900" dirty="0">
                <a:latin typeface="Arial Narrow" pitchFamily="34" charset="0"/>
              </a:rPr>
              <a:t>Positive bottom line for the month of $5.2 million.</a:t>
            </a:r>
          </a:p>
          <a:p>
            <a:pPr marL="342900" indent="-342900" algn="just">
              <a:spcAft>
                <a:spcPts val="600"/>
              </a:spcAft>
              <a:buFont typeface="Arial" panose="020B0604020202020204" pitchFamily="34" charset="0"/>
              <a:buChar char="•"/>
            </a:pPr>
            <a:r>
              <a:rPr lang="en-US" sz="1900" dirty="0">
                <a:latin typeface="Arial Narrow" pitchFamily="34" charset="0"/>
              </a:rPr>
              <a:t>11.1% EBIDA for month, 4.0% YTD.</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5" name="Picture 4">
            <a:extLst>
              <a:ext uri="{FF2B5EF4-FFF2-40B4-BE49-F238E27FC236}">
                <a16:creationId xmlns:a16="http://schemas.microsoft.com/office/drawing/2014/main" id="{831C3768-0DE1-4280-9474-EA28DAB88ACB}"/>
              </a:ext>
            </a:extLst>
          </p:cNvPr>
          <p:cNvPicPr>
            <a:picLocks noChangeAspect="1"/>
          </p:cNvPicPr>
          <p:nvPr/>
        </p:nvPicPr>
        <p:blipFill>
          <a:blip r:embed="rId4"/>
          <a:stretch>
            <a:fillRect/>
          </a:stretch>
        </p:blipFill>
        <p:spPr>
          <a:xfrm>
            <a:off x="228600" y="2320088"/>
            <a:ext cx="8647838" cy="3036100"/>
          </a:xfrm>
          <a:prstGeom prst="rect">
            <a:avLst/>
          </a:prstGeom>
        </p:spPr>
      </p:pic>
    </p:spTree>
    <p:extLst>
      <p:ext uri="{BB962C8B-B14F-4D97-AF65-F5344CB8AC3E}">
        <p14:creationId xmlns:p14="http://schemas.microsoft.com/office/powerpoint/2010/main" val="16524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Contribution Variance Summary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7</a:t>
            </a:fld>
            <a:endParaRPr lang="en-US"/>
          </a:p>
        </p:txBody>
      </p:sp>
      <p:sp>
        <p:nvSpPr>
          <p:cNvPr id="3" name="TextBox 2"/>
          <p:cNvSpPr txBox="1"/>
          <p:nvPr/>
        </p:nvSpPr>
        <p:spPr>
          <a:xfrm>
            <a:off x="304800" y="914400"/>
            <a:ext cx="8534400" cy="677108"/>
          </a:xfrm>
          <a:prstGeom prst="rect">
            <a:avLst/>
          </a:prstGeom>
          <a:noFill/>
        </p:spPr>
        <p:txBody>
          <a:bodyPr wrap="square" rtlCol="0">
            <a:spAutoFit/>
          </a:bodyPr>
          <a:lstStyle/>
          <a:p>
            <a:r>
              <a:rPr lang="en-US" sz="1900" dirty="0">
                <a:latin typeface="Arial Narrow" pitchFamily="34" charset="0"/>
              </a:rPr>
              <a:t>The Contribution Variance Summary provides the ability to see variances in contribution to budget at the SBU and Facility level</a:t>
            </a:r>
            <a:r>
              <a:rPr lang="en-US" dirty="0"/>
              <a:t>.</a:t>
            </a:r>
          </a:p>
        </p:txBody>
      </p:sp>
      <p:pic>
        <p:nvPicPr>
          <p:cNvPr id="4" name="Picture 3">
            <a:extLst>
              <a:ext uri="{FF2B5EF4-FFF2-40B4-BE49-F238E27FC236}">
                <a16:creationId xmlns:a16="http://schemas.microsoft.com/office/drawing/2014/main" id="{3FD13598-8C05-4AD2-9D8D-4FAA6E16902A}"/>
              </a:ext>
            </a:extLst>
          </p:cNvPr>
          <p:cNvPicPr>
            <a:picLocks noChangeAspect="1"/>
          </p:cNvPicPr>
          <p:nvPr/>
        </p:nvPicPr>
        <p:blipFill>
          <a:blip r:embed="rId4"/>
          <a:stretch>
            <a:fillRect/>
          </a:stretch>
        </p:blipFill>
        <p:spPr>
          <a:xfrm>
            <a:off x="228600" y="1881962"/>
            <a:ext cx="8582963" cy="4183934"/>
          </a:xfrm>
          <a:prstGeom prst="rect">
            <a:avLst/>
          </a:prstGeom>
        </p:spPr>
      </p:pic>
    </p:spTree>
    <p:extLst>
      <p:ext uri="{BB962C8B-B14F-4D97-AF65-F5344CB8AC3E}">
        <p14:creationId xmlns:p14="http://schemas.microsoft.com/office/powerpoint/2010/main" val="2783183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Balance Sheet and Line of Credit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8</a:t>
            </a:fld>
            <a:endParaRPr lang="en-US"/>
          </a:p>
        </p:txBody>
      </p:sp>
      <p:sp>
        <p:nvSpPr>
          <p:cNvPr id="3" name="TextBox 2"/>
          <p:cNvSpPr txBox="1"/>
          <p:nvPr/>
        </p:nvSpPr>
        <p:spPr>
          <a:xfrm>
            <a:off x="304800" y="1219200"/>
            <a:ext cx="8118015" cy="384721"/>
          </a:xfrm>
          <a:prstGeom prst="rect">
            <a:avLst/>
          </a:prstGeom>
          <a:noFill/>
        </p:spPr>
        <p:txBody>
          <a:bodyPr wrap="square" rtlCol="0">
            <a:spAutoFit/>
          </a:bodyPr>
          <a:lstStyle/>
          <a:p>
            <a:r>
              <a:rPr lang="en-US" sz="1900" dirty="0">
                <a:latin typeface="Arial Narrow" pitchFamily="34" charset="0"/>
              </a:rPr>
              <a:t>Below are the key Balance Sheet metrics and the forecast for the Line of Credit.  </a:t>
            </a:r>
          </a:p>
        </p:txBody>
      </p:sp>
      <p:pic>
        <p:nvPicPr>
          <p:cNvPr id="4" name="Picture 3">
            <a:extLst>
              <a:ext uri="{FF2B5EF4-FFF2-40B4-BE49-F238E27FC236}">
                <a16:creationId xmlns:a16="http://schemas.microsoft.com/office/drawing/2014/main" id="{E0B52321-4F7A-4A34-ABFA-DC8BB2FD3ADC}"/>
              </a:ext>
            </a:extLst>
          </p:cNvPr>
          <p:cNvPicPr>
            <a:picLocks noChangeAspect="1"/>
          </p:cNvPicPr>
          <p:nvPr/>
        </p:nvPicPr>
        <p:blipFill>
          <a:blip r:embed="rId4"/>
          <a:stretch>
            <a:fillRect/>
          </a:stretch>
        </p:blipFill>
        <p:spPr>
          <a:xfrm>
            <a:off x="1407128" y="1752600"/>
            <a:ext cx="5913357" cy="950600"/>
          </a:xfrm>
          <a:prstGeom prst="rect">
            <a:avLst/>
          </a:prstGeom>
        </p:spPr>
      </p:pic>
      <p:pic>
        <p:nvPicPr>
          <p:cNvPr id="5" name="Picture 4">
            <a:extLst>
              <a:ext uri="{FF2B5EF4-FFF2-40B4-BE49-F238E27FC236}">
                <a16:creationId xmlns:a16="http://schemas.microsoft.com/office/drawing/2014/main" id="{810721CF-3C0B-4229-8EAE-3E2308E1AD5F}"/>
              </a:ext>
            </a:extLst>
          </p:cNvPr>
          <p:cNvPicPr>
            <a:picLocks noChangeAspect="1"/>
          </p:cNvPicPr>
          <p:nvPr/>
        </p:nvPicPr>
        <p:blipFill>
          <a:blip r:embed="rId5"/>
          <a:stretch>
            <a:fillRect/>
          </a:stretch>
        </p:blipFill>
        <p:spPr>
          <a:xfrm>
            <a:off x="1447800" y="2895600"/>
            <a:ext cx="5685099" cy="3623926"/>
          </a:xfrm>
          <a:prstGeom prst="rect">
            <a:avLst/>
          </a:prstGeom>
        </p:spPr>
      </p:pic>
      <p:sp>
        <p:nvSpPr>
          <p:cNvPr id="14" name="Down Arrow 4">
            <a:extLst>
              <a:ext uri="{FF2B5EF4-FFF2-40B4-BE49-F238E27FC236}">
                <a16:creationId xmlns:a16="http://schemas.microsoft.com/office/drawing/2014/main" id="{15908A96-E6EF-45A6-8C5E-053FAAFFB8F1}"/>
              </a:ext>
            </a:extLst>
          </p:cNvPr>
          <p:cNvSpPr/>
          <p:nvPr/>
        </p:nvSpPr>
        <p:spPr bwMode="auto">
          <a:xfrm flipH="1">
            <a:off x="4363806" y="3962400"/>
            <a:ext cx="55794" cy="156382"/>
          </a:xfrm>
          <a:prstGeom prst="downArrow">
            <a:avLst/>
          </a:prstGeom>
          <a:solidFill>
            <a:schemeClr val="tx1"/>
          </a:solidFill>
          <a:ln w="9525" cap="flat" cmpd="sng" algn="ctr">
            <a:solidFill>
              <a:srgbClr val="000000"/>
            </a:solidFill>
            <a:prstDash val="solid"/>
            <a:round/>
            <a:headEnd type="none" w="med" len="med"/>
            <a:tailEnd type="none" w="med" len="med"/>
          </a:ln>
          <a:effectLst/>
        </p:spPr>
        <p:txBody>
          <a:bodyPr wrap="square" lIns="18288" tIns="0" rIns="0" bIns="0" rtlCol="0" anchor="t" upright="1"/>
          <a:lstStyle/>
          <a:p>
            <a:endParaRPr lang="en-US"/>
          </a:p>
        </p:txBody>
      </p:sp>
    </p:spTree>
    <p:extLst>
      <p:ext uri="{BB962C8B-B14F-4D97-AF65-F5344CB8AC3E}">
        <p14:creationId xmlns:p14="http://schemas.microsoft.com/office/powerpoint/2010/main" val="331669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5FEF9E-C35F-4B52-99F3-0E69F19BDA16}"/>
              </a:ext>
            </a:extLst>
          </p:cNvPr>
          <p:cNvSpPr>
            <a:spLocks noGrp="1"/>
          </p:cNvSpPr>
          <p:nvPr>
            <p:ph type="sldNum" sz="quarter" idx="12"/>
          </p:nvPr>
        </p:nvSpPr>
        <p:spPr/>
        <p:txBody>
          <a:bodyPr/>
          <a:lstStyle/>
          <a:p>
            <a:fld id="{4CFADB4A-6FA2-46F0-966D-44FD877818BE}" type="slidenum">
              <a:rPr lang="en-US" smtClean="0"/>
              <a:pPr/>
              <a:t>9</a:t>
            </a:fld>
            <a:endParaRPr lang="en-US"/>
          </a:p>
        </p:txBody>
      </p:sp>
      <p:pic>
        <p:nvPicPr>
          <p:cNvPr id="3" name="Picture 2">
            <a:extLst>
              <a:ext uri="{FF2B5EF4-FFF2-40B4-BE49-F238E27FC236}">
                <a16:creationId xmlns:a16="http://schemas.microsoft.com/office/drawing/2014/main" id="{9385F835-3B91-4F00-B9AD-D14D6DB4B5C2}"/>
              </a:ext>
            </a:extLst>
          </p:cNvPr>
          <p:cNvPicPr>
            <a:picLocks noChangeAspect="1"/>
          </p:cNvPicPr>
          <p:nvPr/>
        </p:nvPicPr>
        <p:blipFill>
          <a:blip r:embed="rId3"/>
          <a:stretch>
            <a:fillRect/>
          </a:stretch>
        </p:blipFill>
        <p:spPr>
          <a:xfrm>
            <a:off x="566815" y="1600200"/>
            <a:ext cx="8083890" cy="4209646"/>
          </a:xfrm>
          <a:prstGeom prst="rect">
            <a:avLst/>
          </a:prstGeom>
        </p:spPr>
      </p:pic>
      <p:grpSp>
        <p:nvGrpSpPr>
          <p:cNvPr id="4" name="Group 3">
            <a:extLst>
              <a:ext uri="{FF2B5EF4-FFF2-40B4-BE49-F238E27FC236}">
                <a16:creationId xmlns:a16="http://schemas.microsoft.com/office/drawing/2014/main" id="{52DE18DC-79E5-4071-9C59-8A38FAB9C840}"/>
              </a:ext>
            </a:extLst>
          </p:cNvPr>
          <p:cNvGrpSpPr/>
          <p:nvPr/>
        </p:nvGrpSpPr>
        <p:grpSpPr>
          <a:xfrm>
            <a:off x="0" y="-12031"/>
            <a:ext cx="9144000" cy="685800"/>
            <a:chOff x="0" y="3099357"/>
            <a:chExt cx="9144000" cy="685800"/>
          </a:xfrm>
        </p:grpSpPr>
        <p:sp>
          <p:nvSpPr>
            <p:cNvPr id="5" name="Rectangle 4">
              <a:extLst>
                <a:ext uri="{FF2B5EF4-FFF2-40B4-BE49-F238E27FC236}">
                  <a16:creationId xmlns:a16="http://schemas.microsoft.com/office/drawing/2014/main" id="{5563952A-9D2A-4B36-8D73-B98B8CCDF0DD}"/>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213D16ED-733C-418A-93CC-AB9A4E7E4E26}"/>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AFB1DE8-0B91-4A0A-9202-08E8AA1093B6}"/>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April 2018 Financial Report</a:t>
              </a:r>
            </a:p>
            <a:p>
              <a:r>
                <a:rPr lang="en-US" b="1" dirty="0">
                  <a:solidFill>
                    <a:schemeClr val="bg1"/>
                  </a:solidFill>
                  <a:latin typeface="Arial" charset="0"/>
                  <a:ea typeface="Arial" charset="0"/>
                  <a:cs typeface="Arial" charset="0"/>
                </a:rPr>
                <a:t>Days in Cash</a:t>
              </a:r>
              <a:endParaRPr lang="en-US" b="1" dirty="0">
                <a:latin typeface="Arial" charset="0"/>
                <a:ea typeface="Arial" charset="0"/>
                <a:cs typeface="Arial" charset="0"/>
              </a:endParaRPr>
            </a:p>
          </p:txBody>
        </p:sp>
        <p:pic>
          <p:nvPicPr>
            <p:cNvPr id="8" name="Picture 7">
              <a:extLst>
                <a:ext uri="{FF2B5EF4-FFF2-40B4-BE49-F238E27FC236}">
                  <a16:creationId xmlns:a16="http://schemas.microsoft.com/office/drawing/2014/main" id="{C95E67FD-586C-4FB9-B4B0-6D4C07AAF89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549411636"/>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22384</TotalTime>
  <Words>2033</Words>
  <Application>Microsoft Office PowerPoint</Application>
  <PresentationFormat>On-screen Show (4:3)</PresentationFormat>
  <Paragraphs>215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Narrow</vt:lpstr>
      <vt:lpstr>Calibri</vt:lpstr>
      <vt:lpstr>Gotham Medium</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Kaatz, Nancy</cp:lastModifiedBy>
  <cp:revision>1084</cp:revision>
  <cp:lastPrinted>2018-06-12T00:24:40Z</cp:lastPrinted>
  <dcterms:created xsi:type="dcterms:W3CDTF">2013-07-18T17:43:46Z</dcterms:created>
  <dcterms:modified xsi:type="dcterms:W3CDTF">2018-06-13T21:22:58Z</dcterms:modified>
</cp:coreProperties>
</file>