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24"/>
  </p:notesMasterIdLst>
  <p:handoutMasterIdLst>
    <p:handoutMasterId r:id="rId25"/>
  </p:handoutMasterIdLst>
  <p:sldIdLst>
    <p:sldId id="1031" r:id="rId3"/>
    <p:sldId id="1038" r:id="rId4"/>
    <p:sldId id="1037" r:id="rId5"/>
    <p:sldId id="1032" r:id="rId6"/>
    <p:sldId id="1111" r:id="rId7"/>
    <p:sldId id="1119" r:id="rId8"/>
    <p:sldId id="1121" r:id="rId9"/>
    <p:sldId id="1120" r:id="rId10"/>
    <p:sldId id="1118" r:id="rId11"/>
    <p:sldId id="1139" r:id="rId12"/>
    <p:sldId id="1117" r:id="rId13"/>
    <p:sldId id="1110" r:id="rId14"/>
    <p:sldId id="1113" r:id="rId15"/>
    <p:sldId id="1131" r:id="rId16"/>
    <p:sldId id="1133" r:id="rId17"/>
    <p:sldId id="1135" r:id="rId18"/>
    <p:sldId id="1134" r:id="rId19"/>
    <p:sldId id="1136" r:id="rId20"/>
    <p:sldId id="1137" r:id="rId21"/>
    <p:sldId id="1126" r:id="rId22"/>
    <p:sldId id="1088" r:id="rId23"/>
  </p:sldIdLst>
  <p:sldSz cx="9144000" cy="6858000" type="screen4x3"/>
  <p:notesSz cx="7010400" cy="9296400"/>
  <p:defaultTextStyle>
    <a:defPPr>
      <a:defRPr lang="en-US"/>
    </a:defPPr>
    <a:lvl1pPr marL="0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8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913" autoAdjust="0"/>
  </p:normalViewPr>
  <p:slideViewPr>
    <p:cSldViewPr>
      <p:cViewPr varScale="1">
        <p:scale>
          <a:sx n="83" d="100"/>
          <a:sy n="83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23E6BDDE-A252-4FAA-8016-553191CE161E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2E40E3F4-DFD7-4C0A-80EB-1049728C0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9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3C447911-73C0-4C76-8F69-453C0B80F177}" type="datetimeFigureOut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0AD46B3-558C-47A8-B200-073E7D292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0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1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08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George Inpatient Behavioral Health Patient Experience Goal: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FY2017 goal for the overall measure for the Inpatient Behavioral Health patient experience survey was set back by a couple of percentages points in order to align with national improvement and set a more realistic performance expectation.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Ganey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reviewed the incremental change for top 50% improving hospitals with comparable percentile ranks (within the same decile) and found that the average point movement was -1.4. Hospitals implementing the Inpatient Behavioral Health patient experience survey have topped out the measure by reporting high performance so consistently that the distribution of performance has shifted below last year’s.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into account the national incremental difference in performance (-1.4) and John George Psychiatric Hospital’s baseline performance for Fiscal Year 2016 (88.5), the goal for Fiscal Year 2017 (87.1) is below last year’s goal (89.0).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D46B3-558C-47A8-B200-073E7D2921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</a:t>
            </a:r>
          </a:p>
          <a:p>
            <a:pPr lvl="1"/>
            <a:r>
              <a:rPr lang="en-US" dirty="0"/>
              <a:t>CPOE policy, training requirements, mobile devices, who owns billing errors, clinic schedules…</a:t>
            </a:r>
          </a:p>
          <a:p>
            <a:r>
              <a:rPr lang="en-US" dirty="0"/>
              <a:t>Revenue Cycle</a:t>
            </a:r>
          </a:p>
          <a:p>
            <a:pPr lvl="1"/>
            <a:r>
              <a:rPr lang="en-US" dirty="0"/>
              <a:t>CDM, Welcome kiosks, referral management…</a:t>
            </a:r>
          </a:p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Training, Decision support, preference codes…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4974D-FCA8-484E-BFF5-2848CEA628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13012800-E4B4-4BEE-9B43-205519A752D2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FA550E5B-AE87-45FA-8D39-2B07CAC4C103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7C48CA66-74B2-411F-AD8E-CF04C1575E15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250327A-878D-4051-9970-73A4F4273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41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969AF-B1B4-451B-BE41-0EDAA4633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9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11DB7C9-489A-420C-A000-DADA1C79E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8459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0819D4F-F498-4593-8F36-0216900C2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75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49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49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F63C7C2-33CE-4DE9-B565-E92202048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53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2">
                    <a:lumMod val="60000"/>
                    <a:lumOff val="40000"/>
                  </a:schemeClr>
                </a:solidFill>
                <a:latin typeface="Bodoni SvtyTwo ITC TT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BE242D7-78EE-4BBB-848C-340B69DB5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9279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ADF5F96-89F7-4860-95D0-0415C3ACA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811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51EEB2E-B0AC-413C-9816-143A98991F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54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8333E5A4-D249-47DD-A210-8C863239DD4D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9724"/>
            <a:ext cx="3008313" cy="1162050"/>
          </a:xfrm>
        </p:spPr>
        <p:txBody>
          <a:bodyPr anchor="b"/>
          <a:lstStyle>
            <a:lvl1pPr algn="l">
              <a:defRPr sz="2000"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9724"/>
            <a:ext cx="5111750" cy="46785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1929"/>
            <a:ext cx="3008313" cy="34040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96AF279-E237-4416-BCB7-242116E2A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371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57593"/>
            <a:ext cx="5486400" cy="566738"/>
          </a:xfrm>
        </p:spPr>
        <p:txBody>
          <a:bodyPr anchor="b"/>
          <a:lstStyle>
            <a:lvl1pPr algn="l">
              <a:defRPr sz="2000" b="0" i="0"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0575"/>
            <a:ext cx="5486400" cy="301245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3537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01ABF7B-EECC-4E8E-82C4-504DBA5F2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40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422452D-0D49-4939-9F5A-B3F1450877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659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0187"/>
            <a:ext cx="2057400" cy="4677200"/>
          </a:xfrm>
        </p:spPr>
        <p:txBody>
          <a:bodyPr vert="eaVert"/>
          <a:lstStyle>
            <a:lvl1pPr>
              <a:defRPr>
                <a:latin typeface="Bodoni SvtyTwo ITC TT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0187"/>
            <a:ext cx="6019800" cy="4677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EEAA1BF-8612-432C-B918-C78503E18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9033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524" indent="0">
              <a:buNone/>
              <a:defRPr sz="2200" b="1"/>
            </a:lvl2pPr>
            <a:lvl3pPr marL="989048" indent="0">
              <a:buNone/>
              <a:defRPr sz="2000" b="1"/>
            </a:lvl3pPr>
            <a:lvl4pPr marL="1483572" indent="0">
              <a:buNone/>
              <a:defRPr sz="1700" b="1"/>
            </a:lvl4pPr>
            <a:lvl5pPr marL="1978097" indent="0">
              <a:buNone/>
              <a:defRPr sz="1700" b="1"/>
            </a:lvl5pPr>
            <a:lvl6pPr marL="2472621" indent="0">
              <a:buNone/>
              <a:defRPr sz="1700" b="1"/>
            </a:lvl6pPr>
            <a:lvl7pPr marL="2967145" indent="0">
              <a:buNone/>
              <a:defRPr sz="1700" b="1"/>
            </a:lvl7pPr>
            <a:lvl8pPr marL="3461668" indent="0">
              <a:buNone/>
              <a:defRPr sz="1700" b="1"/>
            </a:lvl8pPr>
            <a:lvl9pPr marL="395619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4524" indent="0">
              <a:buNone/>
              <a:defRPr sz="2200" b="1"/>
            </a:lvl2pPr>
            <a:lvl3pPr marL="989048" indent="0">
              <a:buNone/>
              <a:defRPr sz="2000" b="1"/>
            </a:lvl3pPr>
            <a:lvl4pPr marL="1483572" indent="0">
              <a:buNone/>
              <a:defRPr sz="1700" b="1"/>
            </a:lvl4pPr>
            <a:lvl5pPr marL="1978097" indent="0">
              <a:buNone/>
              <a:defRPr sz="1700" b="1"/>
            </a:lvl5pPr>
            <a:lvl6pPr marL="2472621" indent="0">
              <a:buNone/>
              <a:defRPr sz="1700" b="1"/>
            </a:lvl6pPr>
            <a:lvl7pPr marL="2967145" indent="0">
              <a:buNone/>
              <a:defRPr sz="1700" b="1"/>
            </a:lvl7pPr>
            <a:lvl8pPr marL="3461668" indent="0">
              <a:buNone/>
              <a:defRPr sz="1700" b="1"/>
            </a:lvl8pPr>
            <a:lvl9pPr marL="395619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6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8C8782-DD78-4C64-BCBC-34E0E317C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9380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C828-D7FA-47E0-B56C-2D3DB0D24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A051AEE-705A-465D-BC7E-872E3D8F6EA7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D2FA6023-BD73-49E3-A45D-60EBFBA7E4AE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5F095F3-5257-4865-8ED2-7EFE75C33532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5AEF8451-1E8D-43B8-893C-85A3C7469F23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A3E13B05-5621-4B2F-B2F8-356972BACF7D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25EC6F14-8C5E-4623-855D-35191A4B5BF7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5410212"/>
            <a:ext cx="2133600" cy="365125"/>
          </a:xfrm>
          <a:prstGeom prst="rect">
            <a:avLst/>
          </a:prstGeom>
        </p:spPr>
        <p:txBody>
          <a:bodyPr lIns="91354" tIns="45678" rIns="91354" bIns="45678"/>
          <a:lstStyle/>
          <a:p>
            <a:fld id="{7DC9D5B1-BAD3-4739-82AE-07F75E29D555}" type="datetime1">
              <a:rPr lang="en-US" smtClean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13"/>
            <a:ext cx="2895600" cy="16827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13"/>
            <a:ext cx="2133600" cy="168275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HS_H_PN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0248" y="6211836"/>
            <a:ext cx="1981200" cy="4593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514600" y="6507480"/>
            <a:ext cx="617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3544" rtl="0" eaLnBrk="1" latinLnBrk="0" hangingPunct="1">
        <a:spcBef>
          <a:spcPct val="0"/>
        </a:spcBef>
        <a:buNone/>
        <a:defRPr sz="4400" kern="1200">
          <a:solidFill>
            <a:srgbClr val="0081C6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5482" algn="l" defTabSz="9135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2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2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4" indent="-228387" algn="l" defTabSz="9135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1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1100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C28EE4-D9DD-4424-865D-EA696EBCA591}" type="slidenum">
              <a:rPr lang="en-US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 spd="med"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58ED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CEO Report</a:t>
            </a:r>
            <a:br>
              <a:rPr lang="en-US" dirty="0"/>
            </a:br>
            <a:r>
              <a:rPr lang="en-US" dirty="0"/>
              <a:t>May 24, 2018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Board of Trustees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7A2C4-BAC2-4C2D-A52F-A0580668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AHS Annual Employee Appreciation</a:t>
            </a:r>
            <a:br>
              <a:rPr lang="en-US" dirty="0"/>
            </a:br>
            <a:r>
              <a:rPr lang="en-US" dirty="0"/>
              <a:t>May 26,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DEA4-2CDE-4315-855F-C8D9DCE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AE913D-D38D-465F-8B56-FC7CE3D1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5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/>
          </a:bodyPr>
          <a:lstStyle/>
          <a:p>
            <a:r>
              <a:rPr lang="en-US" sz="3100" dirty="0"/>
              <a:t>EPIC Performance Status </a:t>
            </a:r>
            <a:r>
              <a:rPr lang="en-US" sz="3100" dirty="0" err="1"/>
              <a:t>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OPERATIONAL PLAN FY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7360A-C761-4E08-877D-6835B90E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79797"/>
            <a:ext cx="5081489" cy="35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F1B7-0D99-4184-82D3-F28780BA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INITIATIVE - EHR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A80DD-778A-4D27-9CDD-E5212261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5453D-3CD3-4976-A000-9EC0DAD0A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4EDB7-703A-49FA-B304-B3665CA1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45747"/>
            <a:ext cx="8229600" cy="52283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236996F-8B96-43D2-8BAE-7B0732F1626B}"/>
              </a:ext>
            </a:extLst>
          </p:cNvPr>
          <p:cNvSpPr/>
          <p:nvPr/>
        </p:nvSpPr>
        <p:spPr>
          <a:xfrm rot="10800000">
            <a:off x="1828800" y="5878145"/>
            <a:ext cx="152400" cy="3959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F1B7-0D99-4184-82D3-F28780BA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INITIATIVE - EHR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A80DD-778A-4D27-9CDD-E5212261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5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05453D-3CD3-4976-A000-9EC0DAD0A0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3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FB87-42AD-4C74-BD68-D5AFDFA2A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483" y="914400"/>
            <a:ext cx="6172200" cy="532585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35C2CC-AE64-432C-9F3E-5542E552081E}"/>
              </a:ext>
            </a:extLst>
          </p:cNvPr>
          <p:cNvSpPr/>
          <p:nvPr/>
        </p:nvSpPr>
        <p:spPr>
          <a:xfrm>
            <a:off x="4191000" y="1066800"/>
            <a:ext cx="1066800" cy="53340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59" y="182600"/>
            <a:ext cx="8758517" cy="744070"/>
          </a:xfrm>
        </p:spPr>
        <p:txBody>
          <a:bodyPr>
            <a:noAutofit/>
          </a:bodyPr>
          <a:lstStyle/>
          <a:p>
            <a:r>
              <a:rPr lang="en-US" sz="4000" b="1" dirty="0"/>
              <a:t>Project Accomplishments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6045" y="1061048"/>
            <a:ext cx="8410755" cy="525348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2000" dirty="0"/>
              <a:t>Project Team recruitment is 90% complete and continues </a:t>
            </a:r>
          </a:p>
          <a:p>
            <a:pPr marL="0" lvl="0" indent="0">
              <a:buNone/>
            </a:pPr>
            <a:endParaRPr lang="en-US" sz="12000" dirty="0"/>
          </a:p>
          <a:p>
            <a:pPr lvl="0"/>
            <a:r>
              <a:rPr lang="en-US" sz="12000" dirty="0"/>
              <a:t>Project Team training is on track </a:t>
            </a:r>
          </a:p>
          <a:p>
            <a:pPr lvl="1"/>
            <a:r>
              <a:rPr lang="en-US" sz="12000" dirty="0"/>
              <a:t>55 team members have gone to training  </a:t>
            </a:r>
          </a:p>
          <a:p>
            <a:pPr lvl="1"/>
            <a:r>
              <a:rPr lang="en-US" sz="12000" dirty="0"/>
              <a:t>10 analysts successfully passed Epic Certification Exams</a:t>
            </a:r>
          </a:p>
          <a:p>
            <a:pPr marL="457200" lvl="1" indent="0">
              <a:buNone/>
            </a:pPr>
            <a:endParaRPr lang="en-US" sz="12400" dirty="0"/>
          </a:p>
          <a:p>
            <a:r>
              <a:rPr lang="en-US" sz="12400" dirty="0"/>
              <a:t>Project Leadership team attended Epic Overview of Implementation in Verona, May 14-15</a:t>
            </a:r>
          </a:p>
          <a:p>
            <a:r>
              <a:rPr lang="en-US" sz="12400" dirty="0"/>
              <a:t>Epic managers and coordinators assigned </a:t>
            </a:r>
          </a:p>
          <a:p>
            <a:pPr lvl="1"/>
            <a:endParaRPr lang="en-US" sz="12000" dirty="0"/>
          </a:p>
          <a:p>
            <a:endParaRPr lang="en-US" sz="12400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6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May – Kickoff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1810-914B-450E-B827-27884AD2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094"/>
            <a:ext cx="8229600" cy="47890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Implementation Project Team – Wed 5/23 at 8.30am at EHR Center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ARCR – Wed 5/23 at 1pm at EHR Center</a:t>
            </a:r>
          </a:p>
          <a:p>
            <a:endParaRPr lang="en-US" dirty="0"/>
          </a:p>
          <a:p>
            <a:r>
              <a:rPr lang="en-US" dirty="0" err="1"/>
              <a:t>CORe</a:t>
            </a:r>
            <a:r>
              <a:rPr lang="en-US" dirty="0"/>
              <a:t> owners + Project Team Thu 5/24 at 9am</a:t>
            </a:r>
          </a:p>
          <a:p>
            <a:pPr lvl="1"/>
            <a:r>
              <a:rPr lang="en-US" dirty="0"/>
              <a:t>Location: Berkeley City College </a:t>
            </a:r>
          </a:p>
          <a:p>
            <a:pPr lvl="1"/>
            <a:r>
              <a:rPr lang="en-US" dirty="0"/>
              <a:t>120+ AHS staff + Epic team </a:t>
            </a:r>
          </a:p>
          <a:p>
            <a:pPr marL="456772" lvl="1" indent="0">
              <a:buNone/>
            </a:pPr>
            <a:endParaRPr lang="en-US" dirty="0"/>
          </a:p>
          <a:p>
            <a:r>
              <a:rPr lang="en-US" dirty="0"/>
              <a:t>Epic Website Launch on 5/23</a:t>
            </a:r>
          </a:p>
        </p:txBody>
      </p:sp>
    </p:spTree>
    <p:extLst>
      <p:ext uri="{BB962C8B-B14F-4D97-AF65-F5344CB8AC3E}">
        <p14:creationId xmlns:p14="http://schemas.microsoft.com/office/powerpoint/2010/main" val="107058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7" y="274638"/>
            <a:ext cx="8755811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Epic EHR Web Site Launch on 5/23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9E27A6-03B9-4D69-8209-F69DA5BA8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25" y="1133900"/>
            <a:ext cx="6974317" cy="49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1810-914B-450E-B827-27884AD2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094"/>
            <a:ext cx="8229600" cy="4789069"/>
          </a:xfrm>
        </p:spPr>
        <p:txBody>
          <a:bodyPr>
            <a:normAutofit/>
          </a:bodyPr>
          <a:lstStyle/>
          <a:p>
            <a:r>
              <a:rPr lang="en-US" dirty="0"/>
              <a:t>Direction Setting sessions</a:t>
            </a:r>
          </a:p>
          <a:p>
            <a:pPr lvl="1"/>
            <a:r>
              <a:rPr lang="en-US" dirty="0"/>
              <a:t>6/12 – 6/14 (Tue-Thu) </a:t>
            </a:r>
          </a:p>
          <a:p>
            <a:pPr lvl="2"/>
            <a:r>
              <a:rPr lang="en-US" dirty="0"/>
              <a:t>Location: Berkeley City College </a:t>
            </a:r>
          </a:p>
          <a:p>
            <a:pPr lvl="1"/>
            <a:r>
              <a:rPr lang="en-US" dirty="0"/>
              <a:t>6/26 – 6/28 (Tue-Thu)</a:t>
            </a:r>
          </a:p>
          <a:p>
            <a:pPr lvl="1"/>
            <a:r>
              <a:rPr lang="en-US" dirty="0"/>
              <a:t>7/24 – 7/26 (Tue-Thu) </a:t>
            </a:r>
          </a:p>
          <a:p>
            <a:r>
              <a:rPr lang="en-US" dirty="0"/>
              <a:t>EHR Naming Contest</a:t>
            </a:r>
          </a:p>
        </p:txBody>
      </p:sp>
    </p:spTree>
    <p:extLst>
      <p:ext uri="{BB962C8B-B14F-4D97-AF65-F5344CB8AC3E}">
        <p14:creationId xmlns:p14="http://schemas.microsoft.com/office/powerpoint/2010/main" val="336189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920"/>
            <a:ext cx="8229600" cy="6392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EHR Project Budget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B2B08-C941-4C07-BAF5-D3B9D147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459" y="720192"/>
            <a:ext cx="6643081" cy="57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761" y="172528"/>
            <a:ext cx="8593741" cy="6690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Project Budget Monthly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A5290-3CB6-42C0-83C6-CEFEF87F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" y="1198689"/>
            <a:ext cx="8839309" cy="43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April System Dashboard Update</a:t>
            </a:r>
          </a:p>
          <a:p>
            <a:endParaRPr lang="en-US" dirty="0"/>
          </a:p>
          <a:p>
            <a:r>
              <a:rPr lang="en-US" dirty="0"/>
              <a:t>System Updates</a:t>
            </a:r>
          </a:p>
          <a:p>
            <a:pPr lvl="1"/>
            <a:r>
              <a:rPr lang="en-US" dirty="0"/>
              <a:t>Serving All: Community Outreach</a:t>
            </a:r>
          </a:p>
          <a:p>
            <a:pPr lvl="1"/>
            <a:r>
              <a:rPr lang="en-US" dirty="0"/>
              <a:t>Maternal Health Disparities and Centering Health</a:t>
            </a:r>
          </a:p>
          <a:p>
            <a:pPr lvl="1"/>
            <a:r>
              <a:rPr lang="en-US" dirty="0"/>
              <a:t>Leadership Update</a:t>
            </a:r>
          </a:p>
          <a:p>
            <a:pPr lvl="1"/>
            <a:r>
              <a:rPr lang="en-US" dirty="0"/>
              <a:t>Annual Employee Appreciation Day</a:t>
            </a:r>
          </a:p>
          <a:p>
            <a:endParaRPr lang="en-US" dirty="0"/>
          </a:p>
          <a:p>
            <a:r>
              <a:rPr lang="en-US" dirty="0"/>
              <a:t>Epic Performance Status Update</a:t>
            </a:r>
          </a:p>
          <a:p>
            <a:pPr lvl="1"/>
            <a:r>
              <a:rPr lang="en-US" dirty="0"/>
              <a:t>April Epic performance update</a:t>
            </a:r>
          </a:p>
          <a:p>
            <a:pPr lvl="1"/>
            <a:r>
              <a:rPr lang="en-US" dirty="0"/>
              <a:t>Project Kickoff</a:t>
            </a:r>
          </a:p>
          <a:p>
            <a:pPr lvl="1"/>
            <a:r>
              <a:rPr lang="en-US" dirty="0"/>
              <a:t>County Agreement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4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BD3-6549-4DE0-AC70-BC3F509B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County Agreement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1810-914B-450E-B827-27884AD2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094"/>
            <a:ext cx="8229600" cy="4789069"/>
          </a:xfrm>
        </p:spPr>
        <p:txBody>
          <a:bodyPr/>
          <a:lstStyle/>
          <a:p>
            <a:r>
              <a:rPr lang="en-US" dirty="0"/>
              <a:t>Draft document sent and reviewed</a:t>
            </a:r>
          </a:p>
          <a:p>
            <a:endParaRPr lang="en-US" dirty="0"/>
          </a:p>
          <a:p>
            <a:r>
              <a:rPr lang="en-US" dirty="0"/>
              <a:t>Scheduling follow-up discussions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At-risk of missing </a:t>
            </a:r>
            <a:r>
              <a:rPr lang="en-US" dirty="0" err="1"/>
              <a:t>BoS</a:t>
            </a:r>
            <a:r>
              <a:rPr lang="en-US" dirty="0"/>
              <a:t> assigned deadline to achieve </a:t>
            </a:r>
            <a:r>
              <a:rPr lang="en-US" dirty="0" err="1"/>
              <a:t>concensus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8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/>
              <a:t>CEO Report</a:t>
            </a:r>
            <a:br>
              <a:rPr lang="en-US" dirty="0"/>
            </a:br>
            <a:r>
              <a:rPr lang="en-US" dirty="0"/>
              <a:t>MAY 24, 2018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Board of Trustees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7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/>
          <a:lstStyle/>
          <a:p>
            <a:r>
              <a:rPr lang="en-US" dirty="0"/>
              <a:t>Performance dashboard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OPERATIONAL PLAN FY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9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/>
              <a:t>AHS FY’18 Performance Management Dashboard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B08BE-EEA8-4AAB-A8D6-F782564A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8077200" cy="594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6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>
            <a:normAutofit/>
          </a:bodyPr>
          <a:lstStyle/>
          <a:p>
            <a:r>
              <a:rPr lang="en-US" sz="3100" dirty="0"/>
              <a:t>System </a:t>
            </a:r>
            <a:r>
              <a:rPr lang="en-US" sz="3100" dirty="0" err="1"/>
              <a:t>UpdATEs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AHS OPERATIONAL PLAN FY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8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9192AD9-38EF-4734-A32E-313F2325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6326"/>
            <a:ext cx="8077200" cy="2315074"/>
          </a:xfrm>
          <a:prstGeom prst="rect">
            <a:avLst/>
          </a:prstGeom>
          <a:effectLst>
            <a:glow rad="127000">
              <a:schemeClr val="accent1">
                <a:alpha val="94000"/>
              </a:schemeClr>
            </a:glo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D77A2C4-BAC2-4C2D-A52F-A0580668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We Serve All- Alameda Swap Meet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DEA4-2CDE-4315-855F-C8D9DCE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56A35-EE91-41B5-9357-0AC2513C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2997200" cy="22479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7A83C-5F84-45D0-B9BB-59E19B47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76600"/>
            <a:ext cx="3041176" cy="291224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618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7A2C4-BAC2-4C2D-A52F-A0580668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Eliminating Disparities in Maternal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DEA4-2CDE-4315-855F-C8D9DCE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1A1E0-E69C-40F6-B60C-A8C0526A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551298" cy="36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7A2C4-BAC2-4C2D-A52F-A0580668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Eliminating Disparities in Maternal Health- Centering Pregnancy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DEA4-2CDE-4315-855F-C8D9DCE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12341-E9E9-47F0-B54C-F6AD78D2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720567"/>
            <a:ext cx="6176963" cy="43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8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77A2C4-BAC2-4C2D-A52F-A0580668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8"/>
            <a:ext cx="8229600" cy="1143000"/>
          </a:xfrm>
        </p:spPr>
        <p:txBody>
          <a:bodyPr/>
          <a:lstStyle/>
          <a:p>
            <a:r>
              <a:rPr lang="en-US" dirty="0"/>
              <a:t>HE’S BACK!!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ADEA4-2CDE-4315-855F-C8D9DCE3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CBF16-3AE3-4885-9076-1D6FB17A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2033587"/>
            <a:ext cx="2095500" cy="2790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FCE23-0815-480E-A2FC-9BB7B6867A93}"/>
              </a:ext>
            </a:extLst>
          </p:cNvPr>
          <p:cNvSpPr txBox="1"/>
          <p:nvPr/>
        </p:nvSpPr>
        <p:spPr>
          <a:xfrm>
            <a:off x="16002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Richard Espinoza,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CAO Post- Acute Services SBU</a:t>
            </a:r>
          </a:p>
        </p:txBody>
      </p:sp>
    </p:spTree>
    <p:extLst>
      <p:ext uri="{BB962C8B-B14F-4D97-AF65-F5344CB8AC3E}">
        <p14:creationId xmlns:p14="http://schemas.microsoft.com/office/powerpoint/2010/main" val="73985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65900</TotalTime>
  <Words>348</Words>
  <Application>Microsoft Office PowerPoint</Application>
  <PresentationFormat>On-screen Show (4:3)</PresentationFormat>
  <Paragraphs>107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Bodoni SvtyTwo ITC TT</vt:lpstr>
      <vt:lpstr>Bodoni SvtyTwo ITC TT Book</vt:lpstr>
      <vt:lpstr>Calibri</vt:lpstr>
      <vt:lpstr>Times New Roman</vt:lpstr>
      <vt:lpstr>Office Theme</vt:lpstr>
      <vt:lpstr>12_Office Theme</vt:lpstr>
      <vt:lpstr>CEO Report May 24, 2018 </vt:lpstr>
      <vt:lpstr>Updates </vt:lpstr>
      <vt:lpstr>Performance dashboard </vt:lpstr>
      <vt:lpstr>AHS FY’18 Performance Management Dashboard  </vt:lpstr>
      <vt:lpstr>System UpdATEs </vt:lpstr>
      <vt:lpstr>We Serve All- Alameda Swap Meet</vt:lpstr>
      <vt:lpstr>Eliminating Disparities in Maternal Health</vt:lpstr>
      <vt:lpstr>Eliminating Disparities in Maternal Health- Centering Pregnancy</vt:lpstr>
      <vt:lpstr>HE’S BACK!!</vt:lpstr>
      <vt:lpstr>AHS Annual Employee Appreciation May 26, 2018</vt:lpstr>
      <vt:lpstr>EPIC Performance Status UpdATE </vt:lpstr>
      <vt:lpstr>CRITICAL INITIATIVE - EHR</vt:lpstr>
      <vt:lpstr>CRITICAL INITIATIVE - EHR</vt:lpstr>
      <vt:lpstr>Project Accomplishments </vt:lpstr>
      <vt:lpstr>May – Kickoff Events </vt:lpstr>
      <vt:lpstr>Epic EHR Web Site Launch on 5/23 </vt:lpstr>
      <vt:lpstr>Next Steps</vt:lpstr>
      <vt:lpstr>EHR Project Budget </vt:lpstr>
      <vt:lpstr>Project Budget Monthly View</vt:lpstr>
      <vt:lpstr>County Agreement Update</vt:lpstr>
      <vt:lpstr>CEO Report MAY 24, 2018 </vt:lpstr>
    </vt:vector>
  </TitlesOfParts>
  <Company>Alameda County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Jojola Gonsalves, Ronna</cp:lastModifiedBy>
  <cp:revision>1261</cp:revision>
  <cp:lastPrinted>2016-11-29T20:06:33Z</cp:lastPrinted>
  <dcterms:created xsi:type="dcterms:W3CDTF">2013-07-18T17:43:46Z</dcterms:created>
  <dcterms:modified xsi:type="dcterms:W3CDTF">2018-05-30T17:33:21Z</dcterms:modified>
</cp:coreProperties>
</file>