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657" r:id="rId3"/>
    <p:sldId id="658" r:id="rId4"/>
    <p:sldId id="659" r:id="rId5"/>
    <p:sldId id="660" r:id="rId6"/>
    <p:sldId id="661" r:id="rId7"/>
    <p:sldId id="664" r:id="rId8"/>
    <p:sldId id="663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ir Y. Panchal" initials="SY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89405" autoAdjust="0"/>
  </p:normalViewPr>
  <p:slideViewPr>
    <p:cSldViewPr>
      <p:cViewPr varScale="1">
        <p:scale>
          <a:sx n="35" d="100"/>
          <a:sy n="35" d="100"/>
        </p:scale>
        <p:origin x="1291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23E6BDDE-A252-4FAA-8016-553191CE161E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E40E3F4-DFD7-4C0A-80EB-1049728C06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94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3C447911-73C0-4C76-8F69-453C0B80F177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A0AD46B3-558C-47A8-B200-073E7D2921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707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D46B3-558C-47A8-B200-073E7D2921E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0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D46B3-558C-47A8-B200-073E7D2921E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3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D46B3-558C-47A8-B200-073E7D2921E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806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D46B3-558C-47A8-B200-073E7D2921E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206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D46B3-558C-47A8-B200-073E7D2921E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879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D46B3-558C-47A8-B200-073E7D2921E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4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13012800-E4B4-4BEE-9B43-205519A752D2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FA550E5B-AE87-45FA-8D39-2B07CAC4C103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7C48CA66-74B2-411F-AD8E-CF04C1575E15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8333E5A4-D249-47DD-A210-8C863239DD4D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5A051AEE-705A-465D-BC7E-872E3D8F6EA7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D2FA6023-BD73-49E3-A45D-60EBFBA7E4AE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55F095F3-5257-4865-8ED2-7EFE75C33532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5AEF8451-1E8D-43B8-893C-85A3C7469F23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A3E13B05-5621-4B2F-B2F8-356972BACF7D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25EC6F14-8C5E-4623-855D-35191A4B5BF7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5410220"/>
            <a:ext cx="2133600" cy="365125"/>
          </a:xfrm>
          <a:prstGeom prst="rect">
            <a:avLst/>
          </a:prstGeom>
        </p:spPr>
        <p:txBody>
          <a:bodyPr/>
          <a:lstStyle/>
          <a:p>
            <a:fld id="{7DC9D5B1-BAD3-4739-82AE-07F75E29D555}" type="datetime1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20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2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HS_H_PNG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60248" y="6211844"/>
            <a:ext cx="1981200" cy="459309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2514600" y="6507480"/>
            <a:ext cx="617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81C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Alameda Health System</a:t>
            </a:r>
            <a:endParaRPr lang="en-US" sz="28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600200"/>
            <a:ext cx="6400800" cy="426720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AHS Contract with Allied Universal Security Services</a:t>
            </a:r>
          </a:p>
          <a:p>
            <a:r>
              <a:rPr lang="en-US" sz="2000" dirty="0">
                <a:solidFill>
                  <a:schemeClr val="tx1"/>
                </a:solidFill>
              </a:rPr>
              <a:t>Board of Trustees Finance Committee Meeting</a:t>
            </a:r>
          </a:p>
          <a:p>
            <a:r>
              <a:rPr lang="en-US" sz="2000" dirty="0">
                <a:solidFill>
                  <a:schemeClr val="tx1"/>
                </a:solidFill>
              </a:rPr>
              <a:t>May 10, 2018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Baljeet S. Sangha</a:t>
            </a:r>
          </a:p>
          <a:p>
            <a:r>
              <a:rPr lang="en-US" sz="2000" dirty="0">
                <a:solidFill>
                  <a:schemeClr val="tx1"/>
                </a:solidFill>
              </a:rPr>
              <a:t>VP, Support Services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Luis Fonseca </a:t>
            </a:r>
          </a:p>
          <a:p>
            <a:r>
              <a:rPr lang="en-US" sz="2000" dirty="0">
                <a:solidFill>
                  <a:schemeClr val="tx1"/>
                </a:solidFill>
              </a:rPr>
              <a:t>Chief Operating Officer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31573" y="6502028"/>
            <a:ext cx="6976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DRAFT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2800" dirty="0"/>
              <a:t>AHS Contract with Allied Universal Security Services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143000" y="1905000"/>
            <a:ext cx="71628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</a:rPr>
              <a:t>Background	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800" dirty="0"/>
              <a:t>Engagement &amp; Evaluation Process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800" dirty="0"/>
              <a:t>Analysis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800" dirty="0"/>
              <a:t>Key Benefits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800" dirty="0"/>
              <a:t>AHS Request</a:t>
            </a:r>
          </a:p>
        </p:txBody>
      </p:sp>
    </p:spTree>
    <p:extLst>
      <p:ext uri="{BB962C8B-B14F-4D97-AF65-F5344CB8AC3E}">
        <p14:creationId xmlns:p14="http://schemas.microsoft.com/office/powerpoint/2010/main" val="192685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0" name="Content Placeholder 33"/>
          <p:cNvSpPr>
            <a:spLocks noGrp="1"/>
          </p:cNvSpPr>
          <p:nvPr>
            <p:ph idx="1"/>
          </p:nvPr>
        </p:nvSpPr>
        <p:spPr>
          <a:xfrm>
            <a:off x="471055" y="1219200"/>
            <a:ext cx="8305800" cy="4797907"/>
          </a:xfrm>
        </p:spPr>
        <p:txBody>
          <a:bodyPr>
            <a:normAutofit/>
          </a:bodyPr>
          <a:lstStyle/>
          <a:p>
            <a:r>
              <a:rPr lang="en-US" sz="2400" dirty="0"/>
              <a:t>Security in a Healthcare Setting</a:t>
            </a:r>
          </a:p>
          <a:p>
            <a:pPr lvl="1"/>
            <a:r>
              <a:rPr lang="en-US" sz="2000" dirty="0"/>
              <a:t>Ensures security and safety of the plant, personnel, patients, and public</a:t>
            </a:r>
          </a:p>
          <a:p>
            <a:pPr lvl="1"/>
            <a:r>
              <a:rPr lang="en-US" sz="2000" dirty="0"/>
              <a:t>Not Law Enforcement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Current Security Footprint in AHS</a:t>
            </a:r>
          </a:p>
          <a:p>
            <a:pPr lvl="1"/>
            <a:r>
              <a:rPr lang="en-US" sz="2000" dirty="0"/>
              <a:t>Highland, San Leandro, Alameda, John George, Fairmont Hospitals</a:t>
            </a:r>
          </a:p>
          <a:p>
            <a:pPr lvl="2"/>
            <a:r>
              <a:rPr lang="en-US" sz="1600" dirty="0"/>
              <a:t>Provides coverage at locations within each site 24/7</a:t>
            </a:r>
          </a:p>
          <a:p>
            <a:pPr lvl="1"/>
            <a:r>
              <a:rPr lang="en-US" sz="2000" dirty="0"/>
              <a:t>Newark, Hayward, and </a:t>
            </a:r>
            <a:r>
              <a:rPr lang="en-US" sz="2000" dirty="0" err="1"/>
              <a:t>Eastmont</a:t>
            </a:r>
            <a:r>
              <a:rPr lang="en-US" sz="2000" dirty="0"/>
              <a:t> Wellness Centers</a:t>
            </a:r>
          </a:p>
          <a:p>
            <a:pPr lvl="2"/>
            <a:r>
              <a:rPr lang="en-US" sz="1600" dirty="0"/>
              <a:t>Provides coverage at locations within each site during business hours</a:t>
            </a:r>
          </a:p>
          <a:p>
            <a:pPr lvl="2"/>
            <a:endParaRPr lang="en-US" sz="16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978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Engagement &amp; Evaluation Process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0" name="Content Placeholder 33"/>
          <p:cNvSpPr>
            <a:spLocks noGrp="1"/>
          </p:cNvSpPr>
          <p:nvPr>
            <p:ph idx="1"/>
          </p:nvPr>
        </p:nvSpPr>
        <p:spPr>
          <a:xfrm>
            <a:off x="228600" y="990600"/>
            <a:ext cx="4724400" cy="3687395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1050" dirty="0"/>
              <a:t>Evaluation Panel</a:t>
            </a:r>
          </a:p>
          <a:p>
            <a:pPr marL="0" indent="0">
              <a:buNone/>
            </a:pPr>
            <a:endParaRPr lang="en-US" sz="1050" dirty="0"/>
          </a:p>
          <a:p>
            <a:r>
              <a:rPr lang="en-US" sz="1050" dirty="0"/>
              <a:t>Gary Blake - Practice Manager, Hayward Wellness</a:t>
            </a:r>
          </a:p>
          <a:p>
            <a:r>
              <a:rPr lang="en-US" sz="1050" dirty="0"/>
              <a:t>Theresa Cooper - Director, Maternal Child Health, Highland</a:t>
            </a:r>
          </a:p>
          <a:p>
            <a:r>
              <a:rPr lang="en-US" sz="1050" dirty="0"/>
              <a:t>Veronica Cortez - Manager, Emergency </a:t>
            </a:r>
            <a:r>
              <a:rPr lang="en-US" sz="1050" dirty="0" err="1"/>
              <a:t>Dept</a:t>
            </a:r>
            <a:r>
              <a:rPr lang="en-US" sz="1050" dirty="0"/>
              <a:t> San Leandro</a:t>
            </a:r>
          </a:p>
          <a:p>
            <a:r>
              <a:rPr lang="en-US" sz="1050" dirty="0"/>
              <a:t>Jocelyn Garrick, MD - EMS Base Director, Highland </a:t>
            </a:r>
          </a:p>
          <a:p>
            <a:r>
              <a:rPr lang="en-US" sz="1050" dirty="0"/>
              <a:t>James Jackson - CAO Alameda &amp; San Leandro Hospital</a:t>
            </a:r>
          </a:p>
          <a:p>
            <a:r>
              <a:rPr lang="en-US" sz="1050" dirty="0"/>
              <a:t>Laurie Nash - Clinical Disaster Coordinator, ED </a:t>
            </a:r>
            <a:r>
              <a:rPr lang="en-US" sz="1050" dirty="0" err="1"/>
              <a:t>Dept</a:t>
            </a:r>
            <a:r>
              <a:rPr lang="en-US" sz="1050" dirty="0"/>
              <a:t> Highland</a:t>
            </a:r>
          </a:p>
          <a:p>
            <a:r>
              <a:rPr lang="en-US" sz="1050" dirty="0"/>
              <a:t>Pius Omolewa, PhD - Director of Nursing Behavioral Health Services</a:t>
            </a:r>
          </a:p>
          <a:p>
            <a:r>
              <a:rPr lang="en-US" sz="1050" dirty="0"/>
              <a:t>Christine Pelgone-Herz - Administrator, Fairmont Hospital</a:t>
            </a:r>
          </a:p>
          <a:p>
            <a:r>
              <a:rPr lang="en-US" sz="1050" dirty="0"/>
              <a:t>Baljeet Sangha - VP, System Support Services </a:t>
            </a:r>
          </a:p>
          <a:p>
            <a:r>
              <a:rPr lang="en-US" sz="1050" dirty="0"/>
              <a:t>Christopher Tennison - Clinical Nurse CNIV, ED </a:t>
            </a:r>
            <a:r>
              <a:rPr lang="en-US" sz="1050" dirty="0" err="1"/>
              <a:t>Dept</a:t>
            </a:r>
            <a:r>
              <a:rPr lang="en-US" sz="1050" dirty="0"/>
              <a:t>, Highland</a:t>
            </a:r>
          </a:p>
          <a:p>
            <a:r>
              <a:rPr lang="en-US" sz="1050" dirty="0"/>
              <a:t>Karyn Tribble, </a:t>
            </a:r>
            <a:r>
              <a:rPr lang="en-US" sz="1050" dirty="0" err="1"/>
              <a:t>PsyD</a:t>
            </a:r>
            <a:r>
              <a:rPr lang="en-US" sz="1050" dirty="0"/>
              <a:t> - CAO Behavioral Health Services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F06D40-F295-480E-B921-99C5C33A28D1}"/>
              </a:ext>
            </a:extLst>
          </p:cNvPr>
          <p:cNvSpPr txBox="1"/>
          <p:nvPr/>
        </p:nvSpPr>
        <p:spPr>
          <a:xfrm>
            <a:off x="415308" y="4419600"/>
            <a:ext cx="7509492" cy="1646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/>
          </a:p>
          <a:p>
            <a:pPr marL="285750" indent="-285750">
              <a:buFontTx/>
              <a:buChar char="-"/>
            </a:pPr>
            <a:r>
              <a:rPr lang="en-US" dirty="0"/>
              <a:t>6 Vendors invited to participate</a:t>
            </a:r>
          </a:p>
          <a:p>
            <a:pPr marL="285750" indent="-285750">
              <a:buFontTx/>
              <a:buChar char="-"/>
            </a:pPr>
            <a:r>
              <a:rPr lang="en-US" dirty="0"/>
              <a:t>4 Vendor responses received </a:t>
            </a:r>
          </a:p>
          <a:p>
            <a:pPr marL="285750" indent="-285750">
              <a:buFontTx/>
              <a:buChar char="-"/>
            </a:pPr>
            <a:r>
              <a:rPr lang="en-US" dirty="0"/>
              <a:t>Written submissions &amp; Live Presentations with AHS Evaluation Panel</a:t>
            </a:r>
          </a:p>
          <a:p>
            <a:pPr marL="285750" indent="-285750">
              <a:buFontTx/>
              <a:buChar char="-"/>
            </a:pPr>
            <a:r>
              <a:rPr lang="en-US" dirty="0"/>
              <a:t>Assessment across 8 categories by Evaluation Panel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BCFD94-833E-4360-BAD7-97585378FBE5}"/>
              </a:ext>
            </a:extLst>
          </p:cNvPr>
          <p:cNvSpPr txBox="1"/>
          <p:nvPr/>
        </p:nvSpPr>
        <p:spPr>
          <a:xfrm>
            <a:off x="4800600" y="990600"/>
            <a:ext cx="4724400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Engaged During Scope Development</a:t>
            </a:r>
          </a:p>
          <a:p>
            <a:endParaRPr lang="en-US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Viki Ardito – Director, Nursing, San Leandro Hospital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John Chapman – CAO, Highland Hospital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Joel Chiu, MD – Chief of Staff, San Leandro Hospital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Richard Espinoza – CAO Fairmont Hospital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Luis Fonseca – COO, Alameda Health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Lawrence Headley – Director, Food &amp; Nutrition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Gene Hern, MD – Chief of Staff, Highland, Fairmont, John George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Reshea Holman – VP Patient Care Services, Highland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Kathryn Horner – Vice President, Ambulatory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Elpido Magalong, Jr MD – Chief of Staff, Alameda Hospital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Porcia Moses – System Director, Materials Management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Laurie Nash* - Clinical Disaster Coordinator, ED </a:t>
            </a:r>
            <a:r>
              <a:rPr lang="en-US" sz="1050" dirty="0" err="1"/>
              <a:t>Dept</a:t>
            </a:r>
            <a:r>
              <a:rPr lang="en-US" sz="1050" dirty="0"/>
              <a:t> Highland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Barry Simon, MD – Chair, Emergency Medicine Highland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Marcel Smith – System Director, Environmental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Shelley Stubbendeck – Program Director, Rehabilitation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/>
              <a:t>FeFe</a:t>
            </a:r>
            <a:r>
              <a:rPr lang="en-US" sz="1050" dirty="0"/>
              <a:t> Tequame – Director, Nursing Alameda Hospital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Karyn Tribble, </a:t>
            </a:r>
            <a:r>
              <a:rPr lang="en-US" sz="1050" dirty="0" err="1"/>
              <a:t>PsyD</a:t>
            </a:r>
            <a:r>
              <a:rPr lang="en-US" sz="1050" dirty="0"/>
              <a:t>* - CAO Behavioral Health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Greg Victorino, MD – Chair, Surgery Highland Hospital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18513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0" name="Content Placeholder 33"/>
          <p:cNvSpPr>
            <a:spLocks noGrp="1"/>
          </p:cNvSpPr>
          <p:nvPr>
            <p:ph idx="1"/>
          </p:nvPr>
        </p:nvSpPr>
        <p:spPr>
          <a:xfrm>
            <a:off x="533400" y="1374293"/>
            <a:ext cx="8305800" cy="479790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Elements of the proposals considered (Total 100 points):</a:t>
            </a:r>
          </a:p>
          <a:p>
            <a:pPr lvl="1"/>
            <a:r>
              <a:rPr lang="en-US" sz="2200" dirty="0"/>
              <a:t>Bidder/Organization Qualifications (10)</a:t>
            </a:r>
          </a:p>
          <a:p>
            <a:pPr lvl="1"/>
            <a:r>
              <a:rPr lang="en-US" sz="2200" dirty="0"/>
              <a:t>Personnel Qualifications (10)</a:t>
            </a:r>
          </a:p>
          <a:p>
            <a:pPr lvl="1"/>
            <a:r>
              <a:rPr lang="en-US" sz="2200" dirty="0"/>
              <a:t>Prior Healthcare Experience (20)</a:t>
            </a:r>
          </a:p>
          <a:p>
            <a:pPr lvl="2"/>
            <a:r>
              <a:rPr lang="en-US" sz="1800" dirty="0"/>
              <a:t>Acute (5)</a:t>
            </a:r>
          </a:p>
          <a:p>
            <a:pPr lvl="2"/>
            <a:r>
              <a:rPr lang="en-US" sz="1800" dirty="0"/>
              <a:t>Ambulatory Care (5)</a:t>
            </a:r>
          </a:p>
          <a:p>
            <a:pPr lvl="2"/>
            <a:r>
              <a:rPr lang="en-US" sz="1800" dirty="0"/>
              <a:t>Psychiatric (5)</a:t>
            </a:r>
          </a:p>
          <a:p>
            <a:pPr lvl="2"/>
            <a:r>
              <a:rPr lang="en-US" sz="1800" dirty="0"/>
              <a:t>Long Term Care (5)</a:t>
            </a:r>
          </a:p>
          <a:p>
            <a:pPr lvl="1"/>
            <a:r>
              <a:rPr lang="en-US" sz="2200" dirty="0"/>
              <a:t>Training and Oversight (10)</a:t>
            </a:r>
          </a:p>
          <a:p>
            <a:pPr lvl="1"/>
            <a:r>
              <a:rPr lang="en-US" sz="2200" dirty="0"/>
              <a:t>Cost (20)</a:t>
            </a:r>
          </a:p>
          <a:p>
            <a:pPr lvl="1"/>
            <a:r>
              <a:rPr lang="en-US" sz="2200" dirty="0"/>
              <a:t>Chain of Command, Supervision, Requirements (10)</a:t>
            </a:r>
          </a:p>
          <a:p>
            <a:pPr lvl="1"/>
            <a:r>
              <a:rPr lang="en-US" sz="2200" dirty="0"/>
              <a:t>Retention and Recruitment (10)</a:t>
            </a:r>
          </a:p>
          <a:p>
            <a:pPr lvl="1"/>
            <a:r>
              <a:rPr lang="en-US" sz="2200" dirty="0"/>
              <a:t>Guard Responsibilities Required by AHS (10)</a:t>
            </a:r>
          </a:p>
        </p:txBody>
      </p:sp>
    </p:spTree>
    <p:extLst>
      <p:ext uri="{BB962C8B-B14F-4D97-AF65-F5344CB8AC3E}">
        <p14:creationId xmlns:p14="http://schemas.microsoft.com/office/powerpoint/2010/main" val="1307883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Key Benefits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0" name="Content Placeholder 33"/>
          <p:cNvSpPr>
            <a:spLocks noGrp="1"/>
          </p:cNvSpPr>
          <p:nvPr>
            <p:ph idx="1"/>
          </p:nvPr>
        </p:nvSpPr>
        <p:spPr>
          <a:xfrm>
            <a:off x="76200" y="1219200"/>
            <a:ext cx="8763000" cy="5105400"/>
          </a:xfrm>
        </p:spPr>
        <p:txBody>
          <a:bodyPr>
            <a:normAutofit/>
          </a:bodyPr>
          <a:lstStyle/>
          <a:p>
            <a:r>
              <a:rPr lang="en-US" sz="2000" dirty="0"/>
              <a:t>24/7 Coverage at Alameda, San Leandro, Highland, Fairmont, and John George Hospitals</a:t>
            </a:r>
          </a:p>
          <a:p>
            <a:endParaRPr lang="en-US" sz="2000" dirty="0"/>
          </a:p>
          <a:p>
            <a:r>
              <a:rPr lang="en-US" sz="2000" dirty="0"/>
              <a:t>Coverage at Newark, Hayward, </a:t>
            </a:r>
            <a:r>
              <a:rPr lang="en-US" sz="2000" dirty="0" err="1"/>
              <a:t>Eastmont</a:t>
            </a:r>
            <a:r>
              <a:rPr lang="en-US" sz="2000" dirty="0"/>
              <a:t> Wellness Centers Mon-Sat</a:t>
            </a:r>
          </a:p>
          <a:p>
            <a:endParaRPr lang="en-US" sz="2000" dirty="0"/>
          </a:p>
          <a:p>
            <a:r>
              <a:rPr lang="en-US" sz="2000" dirty="0"/>
              <a:t>3 Portfolio Managers across AHS</a:t>
            </a:r>
          </a:p>
          <a:p>
            <a:endParaRPr lang="en-US" sz="2000" dirty="0"/>
          </a:p>
          <a:p>
            <a:r>
              <a:rPr lang="en-US" sz="2000" dirty="0"/>
              <a:t>1 Roving Supervisor during swing and night shifts</a:t>
            </a:r>
          </a:p>
          <a:p>
            <a:endParaRPr lang="en-US" sz="2000" dirty="0"/>
          </a:p>
          <a:p>
            <a:r>
              <a:rPr lang="en-US" sz="2000" dirty="0"/>
              <a:t>Security Escort Program Development</a:t>
            </a:r>
          </a:p>
          <a:p>
            <a:endParaRPr lang="en-US" sz="2000" dirty="0"/>
          </a:p>
          <a:p>
            <a:r>
              <a:rPr lang="en-US" sz="2000" dirty="0"/>
              <a:t>Supervision of compliance, training, retention, recruitment, and regulatory documentation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96609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AHS Request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0" name="Content Placeholder 33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572000"/>
          </a:xfrm>
        </p:spPr>
        <p:txBody>
          <a:bodyPr>
            <a:normAutofit/>
          </a:bodyPr>
          <a:lstStyle/>
          <a:p>
            <a:r>
              <a:rPr lang="en-US" sz="2400" dirty="0"/>
              <a:t>AHS is requesting the Finance Committee recommend to the full Board of Trustees: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Approval to enter into a contract term period of 3 years with Universal Protection Service, LP dba Allied Universal Security Services effective July 1, 2018 – June 30, 2021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Contract amount not to exceed $17,005,631.76 for 3 years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0754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65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22287</TotalTime>
  <Words>627</Words>
  <Application>Microsoft Office PowerPoint</Application>
  <PresentationFormat>On-screen Show (4:3)</PresentationFormat>
  <Paragraphs>113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Alameda Health System</vt:lpstr>
      <vt:lpstr>AHS Contract with Allied Universal Security Services </vt:lpstr>
      <vt:lpstr>Background</vt:lpstr>
      <vt:lpstr>Engagement &amp; Evaluation Process</vt:lpstr>
      <vt:lpstr>Analysis</vt:lpstr>
      <vt:lpstr>Key Benefits</vt:lpstr>
      <vt:lpstr>AHS Request</vt:lpstr>
      <vt:lpstr>Questions?</vt:lpstr>
    </vt:vector>
  </TitlesOfParts>
  <Company>Alameda County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Jojola Gonsalves, Ronna</cp:lastModifiedBy>
  <cp:revision>924</cp:revision>
  <cp:lastPrinted>2016-12-06T20:20:26Z</cp:lastPrinted>
  <dcterms:created xsi:type="dcterms:W3CDTF">2013-07-18T17:43:46Z</dcterms:created>
  <dcterms:modified xsi:type="dcterms:W3CDTF">2018-05-10T21:29:45Z</dcterms:modified>
</cp:coreProperties>
</file>