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D1B12-AD1A-4A22-AA62-C7F58AC65ABC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64D4-DE23-4C96-B093-8683CDB25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828800"/>
          <a:ext cx="7162800" cy="2318068"/>
        </p:xfrm>
        <a:graphic>
          <a:graphicData uri="http://schemas.openxmlformats.org/drawingml/2006/table">
            <a:tbl>
              <a:tblPr/>
              <a:tblGrid>
                <a:gridCol w="2895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1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5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FY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Restricted Donations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Unrestricted Donations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Total                      Raised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AHS Investment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2019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10,470,000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845,755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11,315,755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2,385,299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2020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6,266,000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895,426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7,161,426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2,031,941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2021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6,262,000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948,223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7,210,223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2,544,846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22,998,000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2,689,404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25,687,404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6,962,086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Internal Cost of Raising Funds over 3 Years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30%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Industry Average Cost of Raising Funds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Bold Italic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3803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ALAMEDA HEALTH SYSTEM FOUNDATION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Financial Investment FY 2016-2018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" y="457200"/>
            <a:ext cx="4070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304800"/>
          <a:ext cx="5486400" cy="6264239"/>
        </p:xfrm>
        <a:graphic>
          <a:graphicData uri="http://schemas.openxmlformats.org/drawingml/2006/table">
            <a:tbl>
              <a:tblPr/>
              <a:tblGrid>
                <a:gridCol w="16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83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2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8876"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FY 2019 Forecast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FY2020 Forecast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FY2021 Forecast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Cumulative Forecast Total for FY2019-2021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Income and Donations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Restricted Donations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Capital Gifts (campaign &amp; other)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$10,200,000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$6,000,000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$6,000,000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$22,200,000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Grants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Annual Donations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$35,000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$36,000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$37,000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$108,000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Earned Interest Restricted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$35,000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$25,000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$90,000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Total Restricted Donations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$10,470,000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$6,266,000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$6,262,000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$22,998,000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Unrestricted Donations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Donations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$705,755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$755,426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$808,223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$2,269,404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Planned Gifts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$100,000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$300,000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Earned Interest Unrestricted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$40,000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$40,000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$40,000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$120,000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Total Unrestricted Donations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$845,755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$895,426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$948,223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$2,689,404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AHS Subsidy Pmts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$2,385,299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$2,031,941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$2,544,846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$6,962,086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Donations &amp; Income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$13,701,054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$9,193,367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$9,755,069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$32,649,490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u="sng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Expenses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Salaries and Benefits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$1,543,768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$1,289,286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$1,748,376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$4,581,430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Professional Fees and Consulting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$620,100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$627,850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$637,550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$1,885,500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Other Expense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$1,067,186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$1,010,231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$1,182,494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$3,259,911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Operating Expense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$3,231,054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$2,927,367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$3,568,420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$9,726,841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444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Net Income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$8,084,701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$4,234,059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$3,641,803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$15,960,563 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5325"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786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Actual Cost of Raising Funds 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23%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32%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36%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30%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44439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(Total Operating Expense /Total Donations &amp; Income)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Calibri"/>
                        <a:ea typeface="Times New Roman"/>
                      </a:endParaRPr>
                    </a:p>
                  </a:txBody>
                  <a:tcPr marL="26193" marR="26193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280</Words>
  <Application>Microsoft Office PowerPoint</Application>
  <PresentationFormat>On-screen Show (4:3)</PresentationFormat>
  <Paragraphs>146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Bold Italic</vt:lpstr>
      <vt:lpstr>Times New Roman</vt:lpstr>
      <vt:lpstr>Office Theme</vt:lpstr>
      <vt:lpstr>PowerPoint Presentation</vt:lpstr>
      <vt:lpstr>PowerPoint Presentation</vt:lpstr>
    </vt:vector>
  </TitlesOfParts>
  <Company>Alameda County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Jojola Gonsalves, Ronna</cp:lastModifiedBy>
  <cp:revision>6</cp:revision>
  <dcterms:created xsi:type="dcterms:W3CDTF">2018-05-10T20:23:10Z</dcterms:created>
  <dcterms:modified xsi:type="dcterms:W3CDTF">2018-05-10T23:21:36Z</dcterms:modified>
</cp:coreProperties>
</file>