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857" r:id="rId2"/>
    <p:sldId id="859" r:id="rId3"/>
    <p:sldId id="860" r:id="rId4"/>
    <p:sldId id="861" r:id="rId5"/>
    <p:sldId id="865" r:id="rId6"/>
    <p:sldId id="880" r:id="rId7"/>
    <p:sldId id="866" r:id="rId8"/>
    <p:sldId id="868" r:id="rId9"/>
    <p:sldId id="873" r:id="rId10"/>
    <p:sldId id="881" r:id="rId11"/>
    <p:sldId id="882" r:id="rId12"/>
    <p:sldId id="883" r:id="rId13"/>
    <p:sldId id="872" r:id="rId14"/>
    <p:sldId id="870" r:id="rId15"/>
    <p:sldId id="869" r:id="rId16"/>
    <p:sldId id="876" r:id="rId17"/>
    <p:sldId id="875" r:id="rId18"/>
    <p:sldId id="878" r:id="rId19"/>
    <p:sldId id="877" r:id="rId20"/>
    <p:sldId id="874"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r Y. Panchal" initials="SY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61" autoAdjust="0"/>
    <p:restoredTop sz="94660"/>
  </p:normalViewPr>
  <p:slideViewPr>
    <p:cSldViewPr>
      <p:cViewPr varScale="1">
        <p:scale>
          <a:sx n="83" d="100"/>
          <a:sy n="83" d="100"/>
        </p:scale>
        <p:origin x="542"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2047" y="5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4FBE4-FA45-43D6-81A0-AF887500A493}" type="doc">
      <dgm:prSet loTypeId="urn:microsoft.com/office/officeart/2005/8/layout/hProcess9" loCatId="process" qsTypeId="urn:microsoft.com/office/officeart/2005/8/quickstyle/simple1" qsCatId="simple" csTypeId="urn:microsoft.com/office/officeart/2005/8/colors/accent1_2" csCatId="accent1" phldr="1"/>
      <dgm:spPr/>
    </dgm:pt>
    <dgm:pt modelId="{247B8B6D-751E-4A2B-A66C-D2B5492DA3C1}">
      <dgm:prSet phldrT="[Text]"/>
      <dgm:spPr>
        <a:solidFill>
          <a:schemeClr val="accent5"/>
        </a:solidFill>
      </dgm:spPr>
      <dgm:t>
        <a:bodyPr/>
        <a:lstStyle/>
        <a:p>
          <a:r>
            <a:rPr lang="en-US" dirty="0"/>
            <a:t>Scheduling and Registration</a:t>
          </a:r>
        </a:p>
      </dgm:t>
    </dgm:pt>
    <dgm:pt modelId="{70EB6F48-BD7D-4B02-B23B-9134466D33FE}" type="parTrans" cxnId="{1F98B171-1704-4C3E-A451-13BB1D04F0C2}">
      <dgm:prSet/>
      <dgm:spPr/>
      <dgm:t>
        <a:bodyPr/>
        <a:lstStyle/>
        <a:p>
          <a:endParaRPr lang="en-US"/>
        </a:p>
      </dgm:t>
    </dgm:pt>
    <dgm:pt modelId="{6E482AD0-70FD-4817-91F4-35A17F8D26A2}" type="sibTrans" cxnId="{1F98B171-1704-4C3E-A451-13BB1D04F0C2}">
      <dgm:prSet/>
      <dgm:spPr/>
      <dgm:t>
        <a:bodyPr/>
        <a:lstStyle/>
        <a:p>
          <a:endParaRPr lang="en-US"/>
        </a:p>
      </dgm:t>
    </dgm:pt>
    <dgm:pt modelId="{44BC5F61-688D-4AAE-BE04-AF65FC936076}">
      <dgm:prSet phldrT="[Text]"/>
      <dgm:spPr>
        <a:solidFill>
          <a:schemeClr val="accent5"/>
        </a:solidFill>
      </dgm:spPr>
      <dgm:t>
        <a:bodyPr/>
        <a:lstStyle/>
        <a:p>
          <a:r>
            <a:rPr lang="en-US" dirty="0"/>
            <a:t>Provision of service and documentation (coding, charge entry)</a:t>
          </a:r>
        </a:p>
      </dgm:t>
    </dgm:pt>
    <dgm:pt modelId="{583E64AF-5447-42E1-A1D9-F2793CBC8413}" type="parTrans" cxnId="{EBD0E346-BEB7-4006-9769-7E880D6D98FA}">
      <dgm:prSet/>
      <dgm:spPr/>
      <dgm:t>
        <a:bodyPr/>
        <a:lstStyle/>
        <a:p>
          <a:endParaRPr lang="en-US"/>
        </a:p>
      </dgm:t>
    </dgm:pt>
    <dgm:pt modelId="{5D96C2AD-1F73-462B-8772-BABD3232C093}" type="sibTrans" cxnId="{EBD0E346-BEB7-4006-9769-7E880D6D98FA}">
      <dgm:prSet/>
      <dgm:spPr/>
      <dgm:t>
        <a:bodyPr/>
        <a:lstStyle/>
        <a:p>
          <a:endParaRPr lang="en-US"/>
        </a:p>
      </dgm:t>
    </dgm:pt>
    <dgm:pt modelId="{050FFC34-F931-43F4-8F74-64BC4B7692DC}">
      <dgm:prSet phldrT="[Text]"/>
      <dgm:spPr>
        <a:solidFill>
          <a:schemeClr val="accent5"/>
        </a:solidFill>
      </dgm:spPr>
      <dgm:t>
        <a:bodyPr/>
        <a:lstStyle/>
        <a:p>
          <a:r>
            <a:rPr lang="en-US" dirty="0"/>
            <a:t>Billing and collection</a:t>
          </a:r>
        </a:p>
      </dgm:t>
    </dgm:pt>
    <dgm:pt modelId="{C1D6D48F-B99E-46D7-8963-C374663504CC}" type="parTrans" cxnId="{59EF804C-E19E-47B2-8E77-9AD885EAE51E}">
      <dgm:prSet/>
      <dgm:spPr/>
      <dgm:t>
        <a:bodyPr/>
        <a:lstStyle/>
        <a:p>
          <a:endParaRPr lang="en-US"/>
        </a:p>
      </dgm:t>
    </dgm:pt>
    <dgm:pt modelId="{705EF2A7-3330-4B0B-B0BB-9909653A873D}" type="sibTrans" cxnId="{59EF804C-E19E-47B2-8E77-9AD885EAE51E}">
      <dgm:prSet/>
      <dgm:spPr/>
      <dgm:t>
        <a:bodyPr/>
        <a:lstStyle/>
        <a:p>
          <a:endParaRPr lang="en-US"/>
        </a:p>
      </dgm:t>
    </dgm:pt>
    <dgm:pt modelId="{28A0CFDC-D69E-4373-BC4C-65622CF7D2AF}" type="pres">
      <dgm:prSet presAssocID="{40E4FBE4-FA45-43D6-81A0-AF887500A493}" presName="CompostProcess" presStyleCnt="0">
        <dgm:presLayoutVars>
          <dgm:dir/>
          <dgm:resizeHandles val="exact"/>
        </dgm:presLayoutVars>
      </dgm:prSet>
      <dgm:spPr/>
    </dgm:pt>
    <dgm:pt modelId="{8084AE09-1848-411A-8F26-8D10C44C91C5}" type="pres">
      <dgm:prSet presAssocID="{40E4FBE4-FA45-43D6-81A0-AF887500A493}" presName="arrow" presStyleLbl="bgShp" presStyleIdx="0" presStyleCnt="1"/>
      <dgm:spPr>
        <a:solidFill>
          <a:schemeClr val="accent1">
            <a:lumMod val="60000"/>
            <a:lumOff val="40000"/>
            <a:alpha val="88000"/>
          </a:schemeClr>
        </a:solidFill>
      </dgm:spPr>
    </dgm:pt>
    <dgm:pt modelId="{E90A874C-3460-4201-8C98-C2DAC44D1E3C}" type="pres">
      <dgm:prSet presAssocID="{40E4FBE4-FA45-43D6-81A0-AF887500A493}" presName="linearProcess" presStyleCnt="0"/>
      <dgm:spPr/>
    </dgm:pt>
    <dgm:pt modelId="{71635296-0E1D-431D-BF91-CF157DFAC694}" type="pres">
      <dgm:prSet presAssocID="{247B8B6D-751E-4A2B-A66C-D2B5492DA3C1}" presName="textNode" presStyleLbl="node1" presStyleIdx="0" presStyleCnt="3">
        <dgm:presLayoutVars>
          <dgm:bulletEnabled val="1"/>
        </dgm:presLayoutVars>
      </dgm:prSet>
      <dgm:spPr/>
    </dgm:pt>
    <dgm:pt modelId="{FADFB42F-71A1-4351-A652-0D23D60337A0}" type="pres">
      <dgm:prSet presAssocID="{6E482AD0-70FD-4817-91F4-35A17F8D26A2}" presName="sibTrans" presStyleCnt="0"/>
      <dgm:spPr/>
    </dgm:pt>
    <dgm:pt modelId="{4FD2109B-B603-4BF5-B62F-00D6A3BE468F}" type="pres">
      <dgm:prSet presAssocID="{44BC5F61-688D-4AAE-BE04-AF65FC936076}" presName="textNode" presStyleLbl="node1" presStyleIdx="1" presStyleCnt="3">
        <dgm:presLayoutVars>
          <dgm:bulletEnabled val="1"/>
        </dgm:presLayoutVars>
      </dgm:prSet>
      <dgm:spPr/>
    </dgm:pt>
    <dgm:pt modelId="{72FB2C82-37A3-41FF-8131-2FD6E0EA6D36}" type="pres">
      <dgm:prSet presAssocID="{5D96C2AD-1F73-462B-8772-BABD3232C093}" presName="sibTrans" presStyleCnt="0"/>
      <dgm:spPr/>
    </dgm:pt>
    <dgm:pt modelId="{928D84C9-29F1-41F2-823F-DAD43ACC03FE}" type="pres">
      <dgm:prSet presAssocID="{050FFC34-F931-43F4-8F74-64BC4B7692DC}" presName="textNode" presStyleLbl="node1" presStyleIdx="2" presStyleCnt="3">
        <dgm:presLayoutVars>
          <dgm:bulletEnabled val="1"/>
        </dgm:presLayoutVars>
      </dgm:prSet>
      <dgm:spPr/>
    </dgm:pt>
  </dgm:ptLst>
  <dgm:cxnLst>
    <dgm:cxn modelId="{D0E86A03-09D9-4E89-81A3-2AD178AF4477}" type="presOf" srcId="{247B8B6D-751E-4A2B-A66C-D2B5492DA3C1}" destId="{71635296-0E1D-431D-BF91-CF157DFAC694}" srcOrd="0" destOrd="0" presId="urn:microsoft.com/office/officeart/2005/8/layout/hProcess9"/>
    <dgm:cxn modelId="{693F7E31-33AE-4AF9-B78D-948DB4AC5613}" type="presOf" srcId="{050FFC34-F931-43F4-8F74-64BC4B7692DC}" destId="{928D84C9-29F1-41F2-823F-DAD43ACC03FE}" srcOrd="0" destOrd="0" presId="urn:microsoft.com/office/officeart/2005/8/layout/hProcess9"/>
    <dgm:cxn modelId="{EBD0E346-BEB7-4006-9769-7E880D6D98FA}" srcId="{40E4FBE4-FA45-43D6-81A0-AF887500A493}" destId="{44BC5F61-688D-4AAE-BE04-AF65FC936076}" srcOrd="1" destOrd="0" parTransId="{583E64AF-5447-42E1-A1D9-F2793CBC8413}" sibTransId="{5D96C2AD-1F73-462B-8772-BABD3232C093}"/>
    <dgm:cxn modelId="{59EF804C-E19E-47B2-8E77-9AD885EAE51E}" srcId="{40E4FBE4-FA45-43D6-81A0-AF887500A493}" destId="{050FFC34-F931-43F4-8F74-64BC4B7692DC}" srcOrd="2" destOrd="0" parTransId="{C1D6D48F-B99E-46D7-8963-C374663504CC}" sibTransId="{705EF2A7-3330-4B0B-B0BB-9909653A873D}"/>
    <dgm:cxn modelId="{6DDD1770-2C12-42BC-A1D7-D4DB96D7E706}" type="presOf" srcId="{40E4FBE4-FA45-43D6-81A0-AF887500A493}" destId="{28A0CFDC-D69E-4373-BC4C-65622CF7D2AF}" srcOrd="0" destOrd="0" presId="urn:microsoft.com/office/officeart/2005/8/layout/hProcess9"/>
    <dgm:cxn modelId="{1F98B171-1704-4C3E-A451-13BB1D04F0C2}" srcId="{40E4FBE4-FA45-43D6-81A0-AF887500A493}" destId="{247B8B6D-751E-4A2B-A66C-D2B5492DA3C1}" srcOrd="0" destOrd="0" parTransId="{70EB6F48-BD7D-4B02-B23B-9134466D33FE}" sibTransId="{6E482AD0-70FD-4817-91F4-35A17F8D26A2}"/>
    <dgm:cxn modelId="{9EFD46F0-8A2C-4898-8DEE-A78F4930D1D8}" type="presOf" srcId="{44BC5F61-688D-4AAE-BE04-AF65FC936076}" destId="{4FD2109B-B603-4BF5-B62F-00D6A3BE468F}" srcOrd="0" destOrd="0" presId="urn:microsoft.com/office/officeart/2005/8/layout/hProcess9"/>
    <dgm:cxn modelId="{A8292822-BB7E-4330-BD59-DD95712BD94F}" type="presParOf" srcId="{28A0CFDC-D69E-4373-BC4C-65622CF7D2AF}" destId="{8084AE09-1848-411A-8F26-8D10C44C91C5}" srcOrd="0" destOrd="0" presId="urn:microsoft.com/office/officeart/2005/8/layout/hProcess9"/>
    <dgm:cxn modelId="{89CF6D08-64E4-42BB-9F2A-562C9E7DC40D}" type="presParOf" srcId="{28A0CFDC-D69E-4373-BC4C-65622CF7D2AF}" destId="{E90A874C-3460-4201-8C98-C2DAC44D1E3C}" srcOrd="1" destOrd="0" presId="urn:microsoft.com/office/officeart/2005/8/layout/hProcess9"/>
    <dgm:cxn modelId="{D58C3F83-D11F-432E-9444-B115C64296E0}" type="presParOf" srcId="{E90A874C-3460-4201-8C98-C2DAC44D1E3C}" destId="{71635296-0E1D-431D-BF91-CF157DFAC694}" srcOrd="0" destOrd="0" presId="urn:microsoft.com/office/officeart/2005/8/layout/hProcess9"/>
    <dgm:cxn modelId="{9D87C1BE-5341-4C52-91CF-988953E75D74}" type="presParOf" srcId="{E90A874C-3460-4201-8C98-C2DAC44D1E3C}" destId="{FADFB42F-71A1-4351-A652-0D23D60337A0}" srcOrd="1" destOrd="0" presId="urn:microsoft.com/office/officeart/2005/8/layout/hProcess9"/>
    <dgm:cxn modelId="{72296AED-3264-4E64-BD7C-F286D6045B9D}" type="presParOf" srcId="{E90A874C-3460-4201-8C98-C2DAC44D1E3C}" destId="{4FD2109B-B603-4BF5-B62F-00D6A3BE468F}" srcOrd="2" destOrd="0" presId="urn:microsoft.com/office/officeart/2005/8/layout/hProcess9"/>
    <dgm:cxn modelId="{3D89DCF8-10CD-45CB-B4B2-732FBBBDF3C5}" type="presParOf" srcId="{E90A874C-3460-4201-8C98-C2DAC44D1E3C}" destId="{72FB2C82-37A3-41FF-8131-2FD6E0EA6D36}" srcOrd="3" destOrd="0" presId="urn:microsoft.com/office/officeart/2005/8/layout/hProcess9"/>
    <dgm:cxn modelId="{61E09504-0DAB-4E82-8F89-C569E9EE48AA}" type="presParOf" srcId="{E90A874C-3460-4201-8C98-C2DAC44D1E3C}" destId="{928D84C9-29F1-41F2-823F-DAD43ACC03F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550374-9794-456A-9789-9F12A1F0AFF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4C5BE81-ADF6-4A6D-8F7F-77039E0B4E35}">
      <dgm:prSet phldrT="[Text]" custT="1"/>
      <dgm:spPr/>
      <dgm:t>
        <a:bodyPr/>
        <a:lstStyle/>
        <a:p>
          <a:r>
            <a:rPr lang="en-US" sz="1100" b="1" dirty="0"/>
            <a:t>Scheduling /Pre-registration</a:t>
          </a:r>
        </a:p>
      </dgm:t>
    </dgm:pt>
    <dgm:pt modelId="{CF706923-2CA9-4BC7-AB0E-1F7E1647E91F}" type="parTrans" cxnId="{CCCC88CB-C8EF-4D4E-858A-6163848F5DD8}">
      <dgm:prSet/>
      <dgm:spPr/>
      <dgm:t>
        <a:bodyPr/>
        <a:lstStyle/>
        <a:p>
          <a:endParaRPr lang="en-US" sz="1100"/>
        </a:p>
      </dgm:t>
    </dgm:pt>
    <dgm:pt modelId="{05FC4666-673E-49AD-A221-247AC230B252}" type="sibTrans" cxnId="{CCCC88CB-C8EF-4D4E-858A-6163848F5DD8}">
      <dgm:prSet/>
      <dgm:spPr/>
      <dgm:t>
        <a:bodyPr/>
        <a:lstStyle/>
        <a:p>
          <a:endParaRPr lang="en-US" sz="1100"/>
        </a:p>
      </dgm:t>
    </dgm:pt>
    <dgm:pt modelId="{43680B0C-55E4-45F2-9E45-9DFEE0418BDC}">
      <dgm:prSet phldrT="[Text]" custT="1"/>
      <dgm:spPr/>
      <dgm:t>
        <a:bodyPr/>
        <a:lstStyle/>
        <a:p>
          <a:r>
            <a:rPr lang="en-US" sz="1100" b="1" dirty="0"/>
            <a:t>Revenue Integrity</a:t>
          </a:r>
        </a:p>
      </dgm:t>
    </dgm:pt>
    <dgm:pt modelId="{46AD0EC1-D1AF-4FCE-96B3-F5763B08FB0D}" type="parTrans" cxnId="{79BD8BF9-82F2-4622-9D83-A76059D34666}">
      <dgm:prSet/>
      <dgm:spPr/>
      <dgm:t>
        <a:bodyPr/>
        <a:lstStyle/>
        <a:p>
          <a:endParaRPr lang="en-US" sz="1100"/>
        </a:p>
      </dgm:t>
    </dgm:pt>
    <dgm:pt modelId="{546CAD23-2FC3-4A23-B465-C19D712F63C6}" type="sibTrans" cxnId="{79BD8BF9-82F2-4622-9D83-A76059D34666}">
      <dgm:prSet/>
      <dgm:spPr/>
      <dgm:t>
        <a:bodyPr/>
        <a:lstStyle/>
        <a:p>
          <a:endParaRPr lang="en-US" sz="1100"/>
        </a:p>
      </dgm:t>
    </dgm:pt>
    <dgm:pt modelId="{863614BF-CEA6-4270-AE5A-FB56DB28040F}">
      <dgm:prSet phldrT="[Text]" custT="1"/>
      <dgm:spPr/>
      <dgm:t>
        <a:bodyPr/>
        <a:lstStyle/>
        <a:p>
          <a:r>
            <a:rPr lang="en-US" sz="1100" b="1" dirty="0"/>
            <a:t>Billing</a:t>
          </a:r>
        </a:p>
      </dgm:t>
    </dgm:pt>
    <dgm:pt modelId="{32619BF5-79C6-4FFF-9545-52DD2F730D25}" type="parTrans" cxnId="{DD526613-F470-4B29-81D9-6E80AA8BBE7B}">
      <dgm:prSet/>
      <dgm:spPr/>
      <dgm:t>
        <a:bodyPr/>
        <a:lstStyle/>
        <a:p>
          <a:endParaRPr lang="en-US" sz="1100"/>
        </a:p>
      </dgm:t>
    </dgm:pt>
    <dgm:pt modelId="{1A7CD0B8-F4C1-4A05-A830-551E3BD2C851}" type="sibTrans" cxnId="{DD526613-F470-4B29-81D9-6E80AA8BBE7B}">
      <dgm:prSet/>
      <dgm:spPr/>
      <dgm:t>
        <a:bodyPr/>
        <a:lstStyle/>
        <a:p>
          <a:endParaRPr lang="en-US" sz="1100"/>
        </a:p>
      </dgm:t>
    </dgm:pt>
    <dgm:pt modelId="{FA69926A-FE28-4F22-8933-891ADBD1289F}">
      <dgm:prSet phldrT="[Text]" custT="1"/>
      <dgm:spPr/>
      <dgm:t>
        <a:bodyPr/>
        <a:lstStyle/>
        <a:p>
          <a:r>
            <a:rPr lang="en-US" sz="1100" b="1" dirty="0"/>
            <a:t>Follow Up Collections</a:t>
          </a:r>
        </a:p>
      </dgm:t>
    </dgm:pt>
    <dgm:pt modelId="{9482A5F8-8980-49E2-9437-908B544A8E61}" type="parTrans" cxnId="{BB1573B6-F855-4191-9290-77EAB631FF10}">
      <dgm:prSet/>
      <dgm:spPr/>
      <dgm:t>
        <a:bodyPr/>
        <a:lstStyle/>
        <a:p>
          <a:endParaRPr lang="en-US" sz="1100"/>
        </a:p>
      </dgm:t>
    </dgm:pt>
    <dgm:pt modelId="{2CC2B3E2-A62D-4670-875F-79D7855FF61E}" type="sibTrans" cxnId="{BB1573B6-F855-4191-9290-77EAB631FF10}">
      <dgm:prSet/>
      <dgm:spPr/>
      <dgm:t>
        <a:bodyPr/>
        <a:lstStyle/>
        <a:p>
          <a:endParaRPr lang="en-US" sz="1100"/>
        </a:p>
      </dgm:t>
    </dgm:pt>
    <dgm:pt modelId="{FC49AD62-154A-404E-8392-FD83A19DC823}">
      <dgm:prSet phldrT="[Text]" custT="1"/>
      <dgm:spPr/>
      <dgm:t>
        <a:bodyPr/>
        <a:lstStyle/>
        <a:p>
          <a:r>
            <a:rPr lang="en-US" sz="1100" b="1" dirty="0"/>
            <a:t>Bad Debt /Agency Management</a:t>
          </a:r>
        </a:p>
      </dgm:t>
    </dgm:pt>
    <dgm:pt modelId="{1DF75E1A-9D01-445E-BBA7-5F2A6C7FF275}" type="parTrans" cxnId="{A77E9667-A650-42FB-B583-4B568F5DF42A}">
      <dgm:prSet/>
      <dgm:spPr/>
      <dgm:t>
        <a:bodyPr/>
        <a:lstStyle/>
        <a:p>
          <a:endParaRPr lang="en-US" sz="1100"/>
        </a:p>
      </dgm:t>
    </dgm:pt>
    <dgm:pt modelId="{ADBCF99A-81CA-4BB0-9378-1212252B9665}" type="sibTrans" cxnId="{A77E9667-A650-42FB-B583-4B568F5DF42A}">
      <dgm:prSet/>
      <dgm:spPr/>
      <dgm:t>
        <a:bodyPr/>
        <a:lstStyle/>
        <a:p>
          <a:endParaRPr lang="en-US" sz="1100"/>
        </a:p>
      </dgm:t>
    </dgm:pt>
    <dgm:pt modelId="{01DEC4E2-4FDA-47D9-B82F-0FE543D61F24}">
      <dgm:prSet phldrT="[Text]" custT="1"/>
      <dgm:spPr/>
      <dgm:t>
        <a:bodyPr/>
        <a:lstStyle/>
        <a:p>
          <a:r>
            <a:rPr lang="en-US" sz="1100" b="1" dirty="0"/>
            <a:t>HIM</a:t>
          </a:r>
        </a:p>
      </dgm:t>
    </dgm:pt>
    <dgm:pt modelId="{EE0F561C-F1F9-4FD9-8F89-EB90779CC910}" type="parTrans" cxnId="{86C32407-AF99-44C0-B243-D135126A7BA6}">
      <dgm:prSet/>
      <dgm:spPr/>
      <dgm:t>
        <a:bodyPr/>
        <a:lstStyle/>
        <a:p>
          <a:endParaRPr lang="en-US" sz="1100"/>
        </a:p>
      </dgm:t>
    </dgm:pt>
    <dgm:pt modelId="{53030A94-763F-493B-A03B-C412F6A41AF0}" type="sibTrans" cxnId="{86C32407-AF99-44C0-B243-D135126A7BA6}">
      <dgm:prSet/>
      <dgm:spPr/>
      <dgm:t>
        <a:bodyPr/>
        <a:lstStyle/>
        <a:p>
          <a:endParaRPr lang="en-US" sz="1100"/>
        </a:p>
      </dgm:t>
    </dgm:pt>
    <dgm:pt modelId="{A77FD90A-D83B-4742-8497-D6068870AE08}">
      <dgm:prSet phldrT="[Text]" custT="1"/>
      <dgm:spPr/>
      <dgm:t>
        <a:bodyPr/>
        <a:lstStyle/>
        <a:p>
          <a:r>
            <a:rPr lang="en-US" sz="1100" b="1" dirty="0"/>
            <a:t>Charge Capture</a:t>
          </a:r>
        </a:p>
      </dgm:t>
    </dgm:pt>
    <dgm:pt modelId="{F5C6D324-6346-4CD9-99F5-8E46C6629BA9}" type="parTrans" cxnId="{51660F9F-2B13-48D6-8473-75804A1EA5C7}">
      <dgm:prSet/>
      <dgm:spPr/>
      <dgm:t>
        <a:bodyPr/>
        <a:lstStyle/>
        <a:p>
          <a:endParaRPr lang="en-US" sz="1100"/>
        </a:p>
      </dgm:t>
    </dgm:pt>
    <dgm:pt modelId="{3E90C1E7-9055-4278-BFDE-A133C9467254}" type="sibTrans" cxnId="{51660F9F-2B13-48D6-8473-75804A1EA5C7}">
      <dgm:prSet/>
      <dgm:spPr/>
      <dgm:t>
        <a:bodyPr/>
        <a:lstStyle/>
        <a:p>
          <a:endParaRPr lang="en-US" sz="1100"/>
        </a:p>
      </dgm:t>
    </dgm:pt>
    <dgm:pt modelId="{44F13029-25EE-40DE-B4B3-0E1A6DB38E00}">
      <dgm:prSet phldrT="[Text]" custT="1"/>
      <dgm:spPr/>
      <dgm:t>
        <a:bodyPr/>
        <a:lstStyle/>
        <a:p>
          <a:r>
            <a:rPr lang="en-US" sz="1100" b="1" dirty="0"/>
            <a:t>Case Management</a:t>
          </a:r>
        </a:p>
      </dgm:t>
    </dgm:pt>
    <dgm:pt modelId="{DB494393-E1B2-4178-8D02-35B51B004366}" type="parTrans" cxnId="{D75C586A-0EB4-4573-B339-0D3334E2FB59}">
      <dgm:prSet/>
      <dgm:spPr/>
      <dgm:t>
        <a:bodyPr/>
        <a:lstStyle/>
        <a:p>
          <a:endParaRPr lang="en-US" sz="1100"/>
        </a:p>
      </dgm:t>
    </dgm:pt>
    <dgm:pt modelId="{14A80062-774F-4EF4-83EA-80E714131DB6}" type="sibTrans" cxnId="{D75C586A-0EB4-4573-B339-0D3334E2FB59}">
      <dgm:prSet/>
      <dgm:spPr/>
      <dgm:t>
        <a:bodyPr/>
        <a:lstStyle/>
        <a:p>
          <a:endParaRPr lang="en-US" sz="1100"/>
        </a:p>
      </dgm:t>
    </dgm:pt>
    <dgm:pt modelId="{459A35BE-13FF-48BE-A5AE-BD367042C958}">
      <dgm:prSet phldrT="[Text]" custT="1"/>
      <dgm:spPr/>
      <dgm:t>
        <a:bodyPr/>
        <a:lstStyle/>
        <a:p>
          <a:r>
            <a:rPr lang="en-US" sz="1100" b="1" dirty="0"/>
            <a:t>Admissions / Patient Access</a:t>
          </a:r>
        </a:p>
      </dgm:t>
    </dgm:pt>
    <dgm:pt modelId="{54D720DA-AB2F-4DF8-A976-DF9504E84B09}" type="parTrans" cxnId="{81EF8197-D819-4498-B875-7D19C4F11DAD}">
      <dgm:prSet/>
      <dgm:spPr/>
      <dgm:t>
        <a:bodyPr/>
        <a:lstStyle/>
        <a:p>
          <a:endParaRPr lang="en-US" sz="1100"/>
        </a:p>
      </dgm:t>
    </dgm:pt>
    <dgm:pt modelId="{5C03EF18-421E-421A-BCAF-FB05310EB283}" type="sibTrans" cxnId="{81EF8197-D819-4498-B875-7D19C4F11DAD}">
      <dgm:prSet/>
      <dgm:spPr/>
      <dgm:t>
        <a:bodyPr/>
        <a:lstStyle/>
        <a:p>
          <a:endParaRPr lang="en-US" sz="1100"/>
        </a:p>
      </dgm:t>
    </dgm:pt>
    <dgm:pt modelId="{84CDA705-70FC-41FC-A48E-1BF456F0097A}" type="pres">
      <dgm:prSet presAssocID="{BB550374-9794-456A-9789-9F12A1F0AFFB}" presName="cycle" presStyleCnt="0">
        <dgm:presLayoutVars>
          <dgm:dir/>
          <dgm:resizeHandles val="exact"/>
        </dgm:presLayoutVars>
      </dgm:prSet>
      <dgm:spPr/>
    </dgm:pt>
    <dgm:pt modelId="{F59D9D19-B07C-43C8-9243-9A5F80346FF0}" type="pres">
      <dgm:prSet presAssocID="{74C5BE81-ADF6-4A6D-8F7F-77039E0B4E35}" presName="node" presStyleLbl="node1" presStyleIdx="0" presStyleCnt="9" custScaleX="119708" custScaleY="143315">
        <dgm:presLayoutVars>
          <dgm:bulletEnabled val="1"/>
        </dgm:presLayoutVars>
      </dgm:prSet>
      <dgm:spPr/>
    </dgm:pt>
    <dgm:pt modelId="{D0BCA93E-BD37-43EA-A3B1-3DA015767717}" type="pres">
      <dgm:prSet presAssocID="{74C5BE81-ADF6-4A6D-8F7F-77039E0B4E35}" presName="spNode" presStyleCnt="0"/>
      <dgm:spPr/>
    </dgm:pt>
    <dgm:pt modelId="{0B299DB0-2FDB-4B5F-AA0C-1DF1EB047987}" type="pres">
      <dgm:prSet presAssocID="{05FC4666-673E-49AD-A221-247AC230B252}" presName="sibTrans" presStyleLbl="sibTrans1D1" presStyleIdx="0" presStyleCnt="9"/>
      <dgm:spPr/>
    </dgm:pt>
    <dgm:pt modelId="{4A91E12A-F350-4572-B118-FBE1B2D8A201}" type="pres">
      <dgm:prSet presAssocID="{459A35BE-13FF-48BE-A5AE-BD367042C958}" presName="node" presStyleLbl="node1" presStyleIdx="1" presStyleCnt="9" custScaleX="124247" custScaleY="135066">
        <dgm:presLayoutVars>
          <dgm:bulletEnabled val="1"/>
        </dgm:presLayoutVars>
      </dgm:prSet>
      <dgm:spPr/>
    </dgm:pt>
    <dgm:pt modelId="{6BA5460B-4D29-4EA1-8642-3EE9E229C00A}" type="pres">
      <dgm:prSet presAssocID="{459A35BE-13FF-48BE-A5AE-BD367042C958}" presName="spNode" presStyleCnt="0"/>
      <dgm:spPr/>
    </dgm:pt>
    <dgm:pt modelId="{277D1069-0308-4891-BA97-116BF634CBDD}" type="pres">
      <dgm:prSet presAssocID="{5C03EF18-421E-421A-BCAF-FB05310EB283}" presName="sibTrans" presStyleLbl="sibTrans1D1" presStyleIdx="1" presStyleCnt="9"/>
      <dgm:spPr/>
    </dgm:pt>
    <dgm:pt modelId="{F5EA5FA6-26FB-493F-B857-055EBE9F61DE}" type="pres">
      <dgm:prSet presAssocID="{A77FD90A-D83B-4742-8497-D6068870AE08}" presName="node" presStyleLbl="node1" presStyleIdx="2" presStyleCnt="9" custScaleX="105562" custScaleY="126355" custRadScaleRad="98324" custRadScaleInc="-5982">
        <dgm:presLayoutVars>
          <dgm:bulletEnabled val="1"/>
        </dgm:presLayoutVars>
      </dgm:prSet>
      <dgm:spPr/>
    </dgm:pt>
    <dgm:pt modelId="{63790CE4-D8B5-4B22-8481-4BD396E1A7DE}" type="pres">
      <dgm:prSet presAssocID="{A77FD90A-D83B-4742-8497-D6068870AE08}" presName="spNode" presStyleCnt="0"/>
      <dgm:spPr/>
    </dgm:pt>
    <dgm:pt modelId="{452C71C9-D756-4789-9634-93011771621E}" type="pres">
      <dgm:prSet presAssocID="{3E90C1E7-9055-4278-BFDE-A133C9467254}" presName="sibTrans" presStyleLbl="sibTrans1D1" presStyleIdx="2" presStyleCnt="9"/>
      <dgm:spPr/>
    </dgm:pt>
    <dgm:pt modelId="{F063A7E8-013F-4E0B-972B-8C41BF28A064}" type="pres">
      <dgm:prSet presAssocID="{44F13029-25EE-40DE-B4B3-0E1A6DB38E00}" presName="node" presStyleLbl="node1" presStyleIdx="3" presStyleCnt="9" custScaleX="105559" custScaleY="126355" custRadScaleRad="101282" custRadScaleInc="1377">
        <dgm:presLayoutVars>
          <dgm:bulletEnabled val="1"/>
        </dgm:presLayoutVars>
      </dgm:prSet>
      <dgm:spPr/>
    </dgm:pt>
    <dgm:pt modelId="{78ED51F8-44DE-45D2-BF1F-ED6C333F48D5}" type="pres">
      <dgm:prSet presAssocID="{44F13029-25EE-40DE-B4B3-0E1A6DB38E00}" presName="spNode" presStyleCnt="0"/>
      <dgm:spPr/>
    </dgm:pt>
    <dgm:pt modelId="{B9F24540-F5D4-421D-918C-CD03B79CA3C7}" type="pres">
      <dgm:prSet presAssocID="{14A80062-774F-4EF4-83EA-80E714131DB6}" presName="sibTrans" presStyleLbl="sibTrans1D1" presStyleIdx="3" presStyleCnt="9"/>
      <dgm:spPr/>
    </dgm:pt>
    <dgm:pt modelId="{9E615726-D9C7-410A-AD00-F39815CAC6A4}" type="pres">
      <dgm:prSet presAssocID="{01DEC4E2-4FDA-47D9-B82F-0FE543D61F24}" presName="node" presStyleLbl="node1" presStyleIdx="4" presStyleCnt="9" custScaleX="103114" custScaleY="120383" custRadScaleRad="99739" custRadScaleInc="-1023">
        <dgm:presLayoutVars>
          <dgm:bulletEnabled val="1"/>
        </dgm:presLayoutVars>
      </dgm:prSet>
      <dgm:spPr/>
    </dgm:pt>
    <dgm:pt modelId="{B97854CD-82D5-49DE-B58C-B58CEBE291EE}" type="pres">
      <dgm:prSet presAssocID="{01DEC4E2-4FDA-47D9-B82F-0FE543D61F24}" presName="spNode" presStyleCnt="0"/>
      <dgm:spPr/>
    </dgm:pt>
    <dgm:pt modelId="{CF86989B-E3AE-464D-BADB-AF48284EB872}" type="pres">
      <dgm:prSet presAssocID="{53030A94-763F-493B-A03B-C412F6A41AF0}" presName="sibTrans" presStyleLbl="sibTrans1D1" presStyleIdx="4" presStyleCnt="9"/>
      <dgm:spPr/>
    </dgm:pt>
    <dgm:pt modelId="{5994083C-AC62-4888-8601-3F997BD46E31}" type="pres">
      <dgm:prSet presAssocID="{43680B0C-55E4-45F2-9E45-9DFEE0418BDC}" presName="node" presStyleLbl="node1" presStyleIdx="5" presStyleCnt="9" custScaleX="105560" custScaleY="126352" custRadScaleRad="101146" custRadScaleInc="3681">
        <dgm:presLayoutVars>
          <dgm:bulletEnabled val="1"/>
        </dgm:presLayoutVars>
      </dgm:prSet>
      <dgm:spPr/>
    </dgm:pt>
    <dgm:pt modelId="{A334F98D-48CB-4E30-A063-EC392783DFBE}" type="pres">
      <dgm:prSet presAssocID="{43680B0C-55E4-45F2-9E45-9DFEE0418BDC}" presName="spNode" presStyleCnt="0"/>
      <dgm:spPr/>
    </dgm:pt>
    <dgm:pt modelId="{A3C923DF-056D-46AD-B210-7D7F3C38AF18}" type="pres">
      <dgm:prSet presAssocID="{546CAD23-2FC3-4A23-B465-C19D712F63C6}" presName="sibTrans" presStyleLbl="sibTrans1D1" presStyleIdx="5" presStyleCnt="9"/>
      <dgm:spPr/>
    </dgm:pt>
    <dgm:pt modelId="{3BDA6C8D-FF99-4B72-8BEA-CEBF6D2E4BBA}" type="pres">
      <dgm:prSet presAssocID="{863614BF-CEA6-4270-AE5A-FB56DB28040F}" presName="node" presStyleLbl="node1" presStyleIdx="6" presStyleCnt="9" custScaleX="104219" custScaleY="125245">
        <dgm:presLayoutVars>
          <dgm:bulletEnabled val="1"/>
        </dgm:presLayoutVars>
      </dgm:prSet>
      <dgm:spPr/>
    </dgm:pt>
    <dgm:pt modelId="{135D6389-FE40-4399-81B1-73E01010B49F}" type="pres">
      <dgm:prSet presAssocID="{863614BF-CEA6-4270-AE5A-FB56DB28040F}" presName="spNode" presStyleCnt="0"/>
      <dgm:spPr/>
    </dgm:pt>
    <dgm:pt modelId="{0737F3A5-31F2-4CA7-9B48-381D302B4A92}" type="pres">
      <dgm:prSet presAssocID="{1A7CD0B8-F4C1-4A05-A830-551E3BD2C851}" presName="sibTrans" presStyleLbl="sibTrans1D1" presStyleIdx="6" presStyleCnt="9"/>
      <dgm:spPr/>
    </dgm:pt>
    <dgm:pt modelId="{647019BB-F72C-4CCD-91F0-ED25020D4227}" type="pres">
      <dgm:prSet presAssocID="{FA69926A-FE28-4F22-8933-891ADBD1289F}" presName="node" presStyleLbl="node1" presStyleIdx="7" presStyleCnt="9" custScaleX="129265" custScaleY="134877">
        <dgm:presLayoutVars>
          <dgm:bulletEnabled val="1"/>
        </dgm:presLayoutVars>
      </dgm:prSet>
      <dgm:spPr/>
    </dgm:pt>
    <dgm:pt modelId="{0BD4DD0C-0114-4572-80F7-8FEB7AD44752}" type="pres">
      <dgm:prSet presAssocID="{FA69926A-FE28-4F22-8933-891ADBD1289F}" presName="spNode" presStyleCnt="0"/>
      <dgm:spPr/>
    </dgm:pt>
    <dgm:pt modelId="{76B802E7-DFD3-4D35-B471-5F0E56D6F6E7}" type="pres">
      <dgm:prSet presAssocID="{2CC2B3E2-A62D-4670-875F-79D7855FF61E}" presName="sibTrans" presStyleLbl="sibTrans1D1" presStyleIdx="7" presStyleCnt="9"/>
      <dgm:spPr/>
    </dgm:pt>
    <dgm:pt modelId="{774BA37B-9B08-4407-95C0-5FE8F87AE266}" type="pres">
      <dgm:prSet presAssocID="{FC49AD62-154A-404E-8392-FD83A19DC823}" presName="node" presStyleLbl="node1" presStyleIdx="8" presStyleCnt="9" custScaleX="115169" custScaleY="127859">
        <dgm:presLayoutVars>
          <dgm:bulletEnabled val="1"/>
        </dgm:presLayoutVars>
      </dgm:prSet>
      <dgm:spPr/>
    </dgm:pt>
    <dgm:pt modelId="{43F4CD42-1153-418F-AD97-7D0DBE1ADD7E}" type="pres">
      <dgm:prSet presAssocID="{FC49AD62-154A-404E-8392-FD83A19DC823}" presName="spNode" presStyleCnt="0"/>
      <dgm:spPr/>
    </dgm:pt>
    <dgm:pt modelId="{8E6E4624-D90A-4D91-AF47-6CBD90E8E9B9}" type="pres">
      <dgm:prSet presAssocID="{ADBCF99A-81CA-4BB0-9378-1212252B9665}" presName="sibTrans" presStyleLbl="sibTrans1D1" presStyleIdx="8" presStyleCnt="9"/>
      <dgm:spPr/>
    </dgm:pt>
  </dgm:ptLst>
  <dgm:cxnLst>
    <dgm:cxn modelId="{86C32407-AF99-44C0-B243-D135126A7BA6}" srcId="{BB550374-9794-456A-9789-9F12A1F0AFFB}" destId="{01DEC4E2-4FDA-47D9-B82F-0FE543D61F24}" srcOrd="4" destOrd="0" parTransId="{EE0F561C-F1F9-4FD9-8F89-EB90779CC910}" sibTransId="{53030A94-763F-493B-A03B-C412F6A41AF0}"/>
    <dgm:cxn modelId="{DD526613-F470-4B29-81D9-6E80AA8BBE7B}" srcId="{BB550374-9794-456A-9789-9F12A1F0AFFB}" destId="{863614BF-CEA6-4270-AE5A-FB56DB28040F}" srcOrd="6" destOrd="0" parTransId="{32619BF5-79C6-4FFF-9545-52DD2F730D25}" sibTransId="{1A7CD0B8-F4C1-4A05-A830-551E3BD2C851}"/>
    <dgm:cxn modelId="{213CC117-D5D7-4251-A3C1-CD136F3B45D1}" type="presOf" srcId="{44F13029-25EE-40DE-B4B3-0E1A6DB38E00}" destId="{F063A7E8-013F-4E0B-972B-8C41BF28A064}" srcOrd="0" destOrd="0" presId="urn:microsoft.com/office/officeart/2005/8/layout/cycle5"/>
    <dgm:cxn modelId="{FB36791A-DA2D-4CE8-A11C-01994E3038B4}" type="presOf" srcId="{BB550374-9794-456A-9789-9F12A1F0AFFB}" destId="{84CDA705-70FC-41FC-A48E-1BF456F0097A}" srcOrd="0" destOrd="0" presId="urn:microsoft.com/office/officeart/2005/8/layout/cycle5"/>
    <dgm:cxn modelId="{22F74527-679E-4B65-B0DC-20F6BB5FDFAB}" type="presOf" srcId="{546CAD23-2FC3-4A23-B465-C19D712F63C6}" destId="{A3C923DF-056D-46AD-B210-7D7F3C38AF18}" srcOrd="0" destOrd="0" presId="urn:microsoft.com/office/officeart/2005/8/layout/cycle5"/>
    <dgm:cxn modelId="{B1278E43-D08C-4CD5-9052-9BB9989E405E}" type="presOf" srcId="{1A7CD0B8-F4C1-4A05-A830-551E3BD2C851}" destId="{0737F3A5-31F2-4CA7-9B48-381D302B4A92}" srcOrd="0" destOrd="0" presId="urn:microsoft.com/office/officeart/2005/8/layout/cycle5"/>
    <dgm:cxn modelId="{A77E9667-A650-42FB-B583-4B568F5DF42A}" srcId="{BB550374-9794-456A-9789-9F12A1F0AFFB}" destId="{FC49AD62-154A-404E-8392-FD83A19DC823}" srcOrd="8" destOrd="0" parTransId="{1DF75E1A-9D01-445E-BBA7-5F2A6C7FF275}" sibTransId="{ADBCF99A-81CA-4BB0-9378-1212252B9665}"/>
    <dgm:cxn modelId="{D75C586A-0EB4-4573-B339-0D3334E2FB59}" srcId="{BB550374-9794-456A-9789-9F12A1F0AFFB}" destId="{44F13029-25EE-40DE-B4B3-0E1A6DB38E00}" srcOrd="3" destOrd="0" parTransId="{DB494393-E1B2-4178-8D02-35B51B004366}" sibTransId="{14A80062-774F-4EF4-83EA-80E714131DB6}"/>
    <dgm:cxn modelId="{F5F9706E-52B0-46C6-9428-91FB1B7CB5D5}" type="presOf" srcId="{FA69926A-FE28-4F22-8933-891ADBD1289F}" destId="{647019BB-F72C-4CCD-91F0-ED25020D4227}" srcOrd="0" destOrd="0" presId="urn:microsoft.com/office/officeart/2005/8/layout/cycle5"/>
    <dgm:cxn modelId="{9210AE75-9110-43F5-9442-70A751CB71E8}" type="presOf" srcId="{05FC4666-673E-49AD-A221-247AC230B252}" destId="{0B299DB0-2FDB-4B5F-AA0C-1DF1EB047987}" srcOrd="0" destOrd="0" presId="urn:microsoft.com/office/officeart/2005/8/layout/cycle5"/>
    <dgm:cxn modelId="{2D801277-EA36-4DEB-BEA2-08AD0FA25E69}" type="presOf" srcId="{74C5BE81-ADF6-4A6D-8F7F-77039E0B4E35}" destId="{F59D9D19-B07C-43C8-9243-9A5F80346FF0}" srcOrd="0" destOrd="0" presId="urn:microsoft.com/office/officeart/2005/8/layout/cycle5"/>
    <dgm:cxn modelId="{9E383C5A-296B-4F40-8AAD-93A8FAC2ED56}" type="presOf" srcId="{863614BF-CEA6-4270-AE5A-FB56DB28040F}" destId="{3BDA6C8D-FF99-4B72-8BEA-CEBF6D2E4BBA}" srcOrd="0" destOrd="0" presId="urn:microsoft.com/office/officeart/2005/8/layout/cycle5"/>
    <dgm:cxn modelId="{78C9DF89-380B-44DE-89A6-4E8670585159}" type="presOf" srcId="{14A80062-774F-4EF4-83EA-80E714131DB6}" destId="{B9F24540-F5D4-421D-918C-CD03B79CA3C7}" srcOrd="0" destOrd="0" presId="urn:microsoft.com/office/officeart/2005/8/layout/cycle5"/>
    <dgm:cxn modelId="{92EED08D-A100-4E08-BBA5-22065E1F0EA7}" type="presOf" srcId="{A77FD90A-D83B-4742-8497-D6068870AE08}" destId="{F5EA5FA6-26FB-493F-B857-055EBE9F61DE}" srcOrd="0" destOrd="0" presId="urn:microsoft.com/office/officeart/2005/8/layout/cycle5"/>
    <dgm:cxn modelId="{81EF8197-D819-4498-B875-7D19C4F11DAD}" srcId="{BB550374-9794-456A-9789-9F12A1F0AFFB}" destId="{459A35BE-13FF-48BE-A5AE-BD367042C958}" srcOrd="1" destOrd="0" parTransId="{54D720DA-AB2F-4DF8-A976-DF9504E84B09}" sibTransId="{5C03EF18-421E-421A-BCAF-FB05310EB283}"/>
    <dgm:cxn modelId="{51660F9F-2B13-48D6-8473-75804A1EA5C7}" srcId="{BB550374-9794-456A-9789-9F12A1F0AFFB}" destId="{A77FD90A-D83B-4742-8497-D6068870AE08}" srcOrd="2" destOrd="0" parTransId="{F5C6D324-6346-4CD9-99F5-8E46C6629BA9}" sibTransId="{3E90C1E7-9055-4278-BFDE-A133C9467254}"/>
    <dgm:cxn modelId="{919065A6-C922-4B0C-843A-0F362076A457}" type="presOf" srcId="{FC49AD62-154A-404E-8392-FD83A19DC823}" destId="{774BA37B-9B08-4407-95C0-5FE8F87AE266}" srcOrd="0" destOrd="0" presId="urn:microsoft.com/office/officeart/2005/8/layout/cycle5"/>
    <dgm:cxn modelId="{1055D0AB-1402-40BD-9E63-1DBBA2512B70}" type="presOf" srcId="{01DEC4E2-4FDA-47D9-B82F-0FE543D61F24}" destId="{9E615726-D9C7-410A-AD00-F39815CAC6A4}" srcOrd="0" destOrd="0" presId="urn:microsoft.com/office/officeart/2005/8/layout/cycle5"/>
    <dgm:cxn modelId="{BB1573B6-F855-4191-9290-77EAB631FF10}" srcId="{BB550374-9794-456A-9789-9F12A1F0AFFB}" destId="{FA69926A-FE28-4F22-8933-891ADBD1289F}" srcOrd="7" destOrd="0" parTransId="{9482A5F8-8980-49E2-9437-908B544A8E61}" sibTransId="{2CC2B3E2-A62D-4670-875F-79D7855FF61E}"/>
    <dgm:cxn modelId="{75EDD1B9-9B62-47EE-A493-D8F01F909AEC}" type="presOf" srcId="{459A35BE-13FF-48BE-A5AE-BD367042C958}" destId="{4A91E12A-F350-4572-B118-FBE1B2D8A201}" srcOrd="0" destOrd="0" presId="urn:microsoft.com/office/officeart/2005/8/layout/cycle5"/>
    <dgm:cxn modelId="{509F1FBA-37B2-49ED-A0EF-B0BBF4842243}" type="presOf" srcId="{3E90C1E7-9055-4278-BFDE-A133C9467254}" destId="{452C71C9-D756-4789-9634-93011771621E}" srcOrd="0" destOrd="0" presId="urn:microsoft.com/office/officeart/2005/8/layout/cycle5"/>
    <dgm:cxn modelId="{6BE0CCBE-FE57-4E9E-8161-6EFFBF989438}" type="presOf" srcId="{ADBCF99A-81CA-4BB0-9378-1212252B9665}" destId="{8E6E4624-D90A-4D91-AF47-6CBD90E8E9B9}" srcOrd="0" destOrd="0" presId="urn:microsoft.com/office/officeart/2005/8/layout/cycle5"/>
    <dgm:cxn modelId="{D3CD42C7-75B0-47A2-8286-0F2AA56D3C9D}" type="presOf" srcId="{2CC2B3E2-A62D-4670-875F-79D7855FF61E}" destId="{76B802E7-DFD3-4D35-B471-5F0E56D6F6E7}" srcOrd="0" destOrd="0" presId="urn:microsoft.com/office/officeart/2005/8/layout/cycle5"/>
    <dgm:cxn modelId="{CCCC88CB-C8EF-4D4E-858A-6163848F5DD8}" srcId="{BB550374-9794-456A-9789-9F12A1F0AFFB}" destId="{74C5BE81-ADF6-4A6D-8F7F-77039E0B4E35}" srcOrd="0" destOrd="0" parTransId="{CF706923-2CA9-4BC7-AB0E-1F7E1647E91F}" sibTransId="{05FC4666-673E-49AD-A221-247AC230B252}"/>
    <dgm:cxn modelId="{105989D2-B772-4B0B-BC5B-C0C10EB08ABA}" type="presOf" srcId="{5C03EF18-421E-421A-BCAF-FB05310EB283}" destId="{277D1069-0308-4891-BA97-116BF634CBDD}" srcOrd="0" destOrd="0" presId="urn:microsoft.com/office/officeart/2005/8/layout/cycle5"/>
    <dgm:cxn modelId="{45BAFFDD-FE0F-4048-A6AC-8EE13E519FB2}" type="presOf" srcId="{43680B0C-55E4-45F2-9E45-9DFEE0418BDC}" destId="{5994083C-AC62-4888-8601-3F997BD46E31}" srcOrd="0" destOrd="0" presId="urn:microsoft.com/office/officeart/2005/8/layout/cycle5"/>
    <dgm:cxn modelId="{D90C66EE-F2E4-4936-B16D-21B1C54711E4}" type="presOf" srcId="{53030A94-763F-493B-A03B-C412F6A41AF0}" destId="{CF86989B-E3AE-464D-BADB-AF48284EB872}" srcOrd="0" destOrd="0" presId="urn:microsoft.com/office/officeart/2005/8/layout/cycle5"/>
    <dgm:cxn modelId="{79BD8BF9-82F2-4622-9D83-A76059D34666}" srcId="{BB550374-9794-456A-9789-9F12A1F0AFFB}" destId="{43680B0C-55E4-45F2-9E45-9DFEE0418BDC}" srcOrd="5" destOrd="0" parTransId="{46AD0EC1-D1AF-4FCE-96B3-F5763B08FB0D}" sibTransId="{546CAD23-2FC3-4A23-B465-C19D712F63C6}"/>
    <dgm:cxn modelId="{3B47B746-6E07-44D3-A335-119DC86E95FC}" type="presParOf" srcId="{84CDA705-70FC-41FC-A48E-1BF456F0097A}" destId="{F59D9D19-B07C-43C8-9243-9A5F80346FF0}" srcOrd="0" destOrd="0" presId="urn:microsoft.com/office/officeart/2005/8/layout/cycle5"/>
    <dgm:cxn modelId="{4DDEB6B9-9870-4BBF-BF2D-AD040CBB8B4B}" type="presParOf" srcId="{84CDA705-70FC-41FC-A48E-1BF456F0097A}" destId="{D0BCA93E-BD37-43EA-A3B1-3DA015767717}" srcOrd="1" destOrd="0" presId="urn:microsoft.com/office/officeart/2005/8/layout/cycle5"/>
    <dgm:cxn modelId="{71A6A46B-7446-4A58-A8E4-BCA6FA6542F2}" type="presParOf" srcId="{84CDA705-70FC-41FC-A48E-1BF456F0097A}" destId="{0B299DB0-2FDB-4B5F-AA0C-1DF1EB047987}" srcOrd="2" destOrd="0" presId="urn:microsoft.com/office/officeart/2005/8/layout/cycle5"/>
    <dgm:cxn modelId="{1E974B18-0AA1-444F-982E-8736B33615C5}" type="presParOf" srcId="{84CDA705-70FC-41FC-A48E-1BF456F0097A}" destId="{4A91E12A-F350-4572-B118-FBE1B2D8A201}" srcOrd="3" destOrd="0" presId="urn:microsoft.com/office/officeart/2005/8/layout/cycle5"/>
    <dgm:cxn modelId="{185FF051-2B28-4E1A-9116-A151BCFCCAB4}" type="presParOf" srcId="{84CDA705-70FC-41FC-A48E-1BF456F0097A}" destId="{6BA5460B-4D29-4EA1-8642-3EE9E229C00A}" srcOrd="4" destOrd="0" presId="urn:microsoft.com/office/officeart/2005/8/layout/cycle5"/>
    <dgm:cxn modelId="{AA48F719-17E7-4614-BC94-D18A22CAABE9}" type="presParOf" srcId="{84CDA705-70FC-41FC-A48E-1BF456F0097A}" destId="{277D1069-0308-4891-BA97-116BF634CBDD}" srcOrd="5" destOrd="0" presId="urn:microsoft.com/office/officeart/2005/8/layout/cycle5"/>
    <dgm:cxn modelId="{62233155-47B3-461B-976E-A28CA127F94F}" type="presParOf" srcId="{84CDA705-70FC-41FC-A48E-1BF456F0097A}" destId="{F5EA5FA6-26FB-493F-B857-055EBE9F61DE}" srcOrd="6" destOrd="0" presId="urn:microsoft.com/office/officeart/2005/8/layout/cycle5"/>
    <dgm:cxn modelId="{EC45DBA3-45E1-4EBA-9604-3B7549EAA4B7}" type="presParOf" srcId="{84CDA705-70FC-41FC-A48E-1BF456F0097A}" destId="{63790CE4-D8B5-4B22-8481-4BD396E1A7DE}" srcOrd="7" destOrd="0" presId="urn:microsoft.com/office/officeart/2005/8/layout/cycle5"/>
    <dgm:cxn modelId="{64FE44DD-55EF-42FF-87FB-FD47DF819E32}" type="presParOf" srcId="{84CDA705-70FC-41FC-A48E-1BF456F0097A}" destId="{452C71C9-D756-4789-9634-93011771621E}" srcOrd="8" destOrd="0" presId="urn:microsoft.com/office/officeart/2005/8/layout/cycle5"/>
    <dgm:cxn modelId="{3554CEEE-1403-4E53-912C-6E43DF9C1032}" type="presParOf" srcId="{84CDA705-70FC-41FC-A48E-1BF456F0097A}" destId="{F063A7E8-013F-4E0B-972B-8C41BF28A064}" srcOrd="9" destOrd="0" presId="urn:microsoft.com/office/officeart/2005/8/layout/cycle5"/>
    <dgm:cxn modelId="{91F66958-A79E-496E-8E2C-D7CBE2D3B690}" type="presParOf" srcId="{84CDA705-70FC-41FC-A48E-1BF456F0097A}" destId="{78ED51F8-44DE-45D2-BF1F-ED6C333F48D5}" srcOrd="10" destOrd="0" presId="urn:microsoft.com/office/officeart/2005/8/layout/cycle5"/>
    <dgm:cxn modelId="{BB09E389-DCB3-4299-9AFC-B6FA4FD0DEE3}" type="presParOf" srcId="{84CDA705-70FC-41FC-A48E-1BF456F0097A}" destId="{B9F24540-F5D4-421D-918C-CD03B79CA3C7}" srcOrd="11" destOrd="0" presId="urn:microsoft.com/office/officeart/2005/8/layout/cycle5"/>
    <dgm:cxn modelId="{7A942CF8-FDA2-4913-AC99-8A8CCB0D38C9}" type="presParOf" srcId="{84CDA705-70FC-41FC-A48E-1BF456F0097A}" destId="{9E615726-D9C7-410A-AD00-F39815CAC6A4}" srcOrd="12" destOrd="0" presId="urn:microsoft.com/office/officeart/2005/8/layout/cycle5"/>
    <dgm:cxn modelId="{694268F8-3023-46C4-BB40-4F0492FF8F43}" type="presParOf" srcId="{84CDA705-70FC-41FC-A48E-1BF456F0097A}" destId="{B97854CD-82D5-49DE-B58C-B58CEBE291EE}" srcOrd="13" destOrd="0" presId="urn:microsoft.com/office/officeart/2005/8/layout/cycle5"/>
    <dgm:cxn modelId="{B1A603BF-9B67-4D58-A081-BF8B7FCDB039}" type="presParOf" srcId="{84CDA705-70FC-41FC-A48E-1BF456F0097A}" destId="{CF86989B-E3AE-464D-BADB-AF48284EB872}" srcOrd="14" destOrd="0" presId="urn:microsoft.com/office/officeart/2005/8/layout/cycle5"/>
    <dgm:cxn modelId="{7BA88869-9C46-4CE3-B1CA-234A5CF0BEB4}" type="presParOf" srcId="{84CDA705-70FC-41FC-A48E-1BF456F0097A}" destId="{5994083C-AC62-4888-8601-3F997BD46E31}" srcOrd="15" destOrd="0" presId="urn:microsoft.com/office/officeart/2005/8/layout/cycle5"/>
    <dgm:cxn modelId="{D6843D48-2B8D-4C3B-9A4B-417FFC2E85CE}" type="presParOf" srcId="{84CDA705-70FC-41FC-A48E-1BF456F0097A}" destId="{A334F98D-48CB-4E30-A063-EC392783DFBE}" srcOrd="16" destOrd="0" presId="urn:microsoft.com/office/officeart/2005/8/layout/cycle5"/>
    <dgm:cxn modelId="{52771FCC-EB03-4F41-910D-358D0B9BEAF4}" type="presParOf" srcId="{84CDA705-70FC-41FC-A48E-1BF456F0097A}" destId="{A3C923DF-056D-46AD-B210-7D7F3C38AF18}" srcOrd="17" destOrd="0" presId="urn:microsoft.com/office/officeart/2005/8/layout/cycle5"/>
    <dgm:cxn modelId="{ACCBFC93-28E0-400E-9600-A38FDF0E0F38}" type="presParOf" srcId="{84CDA705-70FC-41FC-A48E-1BF456F0097A}" destId="{3BDA6C8D-FF99-4B72-8BEA-CEBF6D2E4BBA}" srcOrd="18" destOrd="0" presId="urn:microsoft.com/office/officeart/2005/8/layout/cycle5"/>
    <dgm:cxn modelId="{C798F4D7-F331-48D7-BA29-C5BA8AC07C67}" type="presParOf" srcId="{84CDA705-70FC-41FC-A48E-1BF456F0097A}" destId="{135D6389-FE40-4399-81B1-73E01010B49F}" srcOrd="19" destOrd="0" presId="urn:microsoft.com/office/officeart/2005/8/layout/cycle5"/>
    <dgm:cxn modelId="{B4CEBAC7-FA32-4A5C-8E79-E8A181248603}" type="presParOf" srcId="{84CDA705-70FC-41FC-A48E-1BF456F0097A}" destId="{0737F3A5-31F2-4CA7-9B48-381D302B4A92}" srcOrd="20" destOrd="0" presId="urn:microsoft.com/office/officeart/2005/8/layout/cycle5"/>
    <dgm:cxn modelId="{7C59F746-202D-4255-B1AE-22658EB45AAA}" type="presParOf" srcId="{84CDA705-70FC-41FC-A48E-1BF456F0097A}" destId="{647019BB-F72C-4CCD-91F0-ED25020D4227}" srcOrd="21" destOrd="0" presId="urn:microsoft.com/office/officeart/2005/8/layout/cycle5"/>
    <dgm:cxn modelId="{4BF80064-777C-4764-9E86-2FA389E1D276}" type="presParOf" srcId="{84CDA705-70FC-41FC-A48E-1BF456F0097A}" destId="{0BD4DD0C-0114-4572-80F7-8FEB7AD44752}" srcOrd="22" destOrd="0" presId="urn:microsoft.com/office/officeart/2005/8/layout/cycle5"/>
    <dgm:cxn modelId="{415A780E-FE24-43CF-B607-457336A07EDE}" type="presParOf" srcId="{84CDA705-70FC-41FC-A48E-1BF456F0097A}" destId="{76B802E7-DFD3-4D35-B471-5F0E56D6F6E7}" srcOrd="23" destOrd="0" presId="urn:microsoft.com/office/officeart/2005/8/layout/cycle5"/>
    <dgm:cxn modelId="{1CCFF359-A568-4BBD-953A-9A24BA4553CB}" type="presParOf" srcId="{84CDA705-70FC-41FC-A48E-1BF456F0097A}" destId="{774BA37B-9B08-4407-95C0-5FE8F87AE266}" srcOrd="24" destOrd="0" presId="urn:microsoft.com/office/officeart/2005/8/layout/cycle5"/>
    <dgm:cxn modelId="{D2A4E591-123E-498C-8C19-C77D74336964}" type="presParOf" srcId="{84CDA705-70FC-41FC-A48E-1BF456F0097A}" destId="{43F4CD42-1153-418F-AD97-7D0DBE1ADD7E}" srcOrd="25" destOrd="0" presId="urn:microsoft.com/office/officeart/2005/8/layout/cycle5"/>
    <dgm:cxn modelId="{6CFF710B-A7B7-471A-9DC5-0753D20009EE}" type="presParOf" srcId="{84CDA705-70FC-41FC-A48E-1BF456F0097A}" destId="{8E6E4624-D90A-4D91-AF47-6CBD90E8E9B9}" srcOrd="26" destOrd="0" presId="urn:microsoft.com/office/officeart/2005/8/layout/cycle5"/>
  </dgm:cxnLst>
  <dgm:bg/>
  <dgm:whole>
    <a:ln w="22225"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4AE09-1848-411A-8F26-8D10C44C91C5}">
      <dsp:nvSpPr>
        <dsp:cNvPr id="0" name=""/>
        <dsp:cNvSpPr/>
      </dsp:nvSpPr>
      <dsp:spPr>
        <a:xfrm>
          <a:off x="617219" y="0"/>
          <a:ext cx="6995160" cy="4525963"/>
        </a:xfrm>
        <a:prstGeom prst="rightArrow">
          <a:avLst/>
        </a:prstGeom>
        <a:solidFill>
          <a:schemeClr val="accent1">
            <a:lumMod val="60000"/>
            <a:lumOff val="40000"/>
            <a:alpha val="88000"/>
          </a:schemeClr>
        </a:solidFill>
        <a:ln>
          <a:noFill/>
        </a:ln>
        <a:effectLst/>
      </dsp:spPr>
      <dsp:style>
        <a:lnRef idx="0">
          <a:scrgbClr r="0" g="0" b="0"/>
        </a:lnRef>
        <a:fillRef idx="1">
          <a:scrgbClr r="0" g="0" b="0"/>
        </a:fillRef>
        <a:effectRef idx="0">
          <a:scrgbClr r="0" g="0" b="0"/>
        </a:effectRef>
        <a:fontRef idx="minor"/>
      </dsp:style>
    </dsp:sp>
    <dsp:sp modelId="{71635296-0E1D-431D-BF91-CF157DFAC694}">
      <dsp:nvSpPr>
        <dsp:cNvPr id="0" name=""/>
        <dsp:cNvSpPr/>
      </dsp:nvSpPr>
      <dsp:spPr>
        <a:xfrm>
          <a:off x="8840" y="1357788"/>
          <a:ext cx="2648902" cy="1810385"/>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Scheduling and Registration</a:t>
          </a:r>
        </a:p>
      </dsp:txBody>
      <dsp:txXfrm>
        <a:off x="97216" y="1446164"/>
        <a:ext cx="2472150" cy="1633633"/>
      </dsp:txXfrm>
    </dsp:sp>
    <dsp:sp modelId="{4FD2109B-B603-4BF5-B62F-00D6A3BE468F}">
      <dsp:nvSpPr>
        <dsp:cNvPr id="0" name=""/>
        <dsp:cNvSpPr/>
      </dsp:nvSpPr>
      <dsp:spPr>
        <a:xfrm>
          <a:off x="2790348" y="1357788"/>
          <a:ext cx="2648902" cy="1810385"/>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Provision of service and documentation (coding, charge entry)</a:t>
          </a:r>
        </a:p>
      </dsp:txBody>
      <dsp:txXfrm>
        <a:off x="2878724" y="1446164"/>
        <a:ext cx="2472150" cy="1633633"/>
      </dsp:txXfrm>
    </dsp:sp>
    <dsp:sp modelId="{928D84C9-29F1-41F2-823F-DAD43ACC03FE}">
      <dsp:nvSpPr>
        <dsp:cNvPr id="0" name=""/>
        <dsp:cNvSpPr/>
      </dsp:nvSpPr>
      <dsp:spPr>
        <a:xfrm>
          <a:off x="5571857" y="1357788"/>
          <a:ext cx="2648902" cy="1810385"/>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Billing and collection</a:t>
          </a:r>
        </a:p>
      </dsp:txBody>
      <dsp:txXfrm>
        <a:off x="5660233" y="1446164"/>
        <a:ext cx="2472150"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D9D19-B07C-43C8-9243-9A5F80346FF0}">
      <dsp:nvSpPr>
        <dsp:cNvPr id="0" name=""/>
        <dsp:cNvSpPr/>
      </dsp:nvSpPr>
      <dsp:spPr>
        <a:xfrm>
          <a:off x="3670558" y="-92439"/>
          <a:ext cx="986111" cy="767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Scheduling /Pre-registration</a:t>
          </a:r>
        </a:p>
      </dsp:txBody>
      <dsp:txXfrm>
        <a:off x="3708018" y="-54979"/>
        <a:ext cx="911191" cy="692454"/>
      </dsp:txXfrm>
    </dsp:sp>
    <dsp:sp modelId="{0B299DB0-2FDB-4B5F-AA0C-1DF1EB047987}">
      <dsp:nvSpPr>
        <dsp:cNvPr id="0" name=""/>
        <dsp:cNvSpPr/>
      </dsp:nvSpPr>
      <dsp:spPr>
        <a:xfrm>
          <a:off x="2107164" y="291248"/>
          <a:ext cx="4112899" cy="4112899"/>
        </a:xfrm>
        <a:custGeom>
          <a:avLst/>
          <a:gdLst/>
          <a:ahLst/>
          <a:cxnLst/>
          <a:rect l="0" t="0" r="0" b="0"/>
          <a:pathLst>
            <a:path>
              <a:moveTo>
                <a:pt x="2614162" y="77070"/>
              </a:moveTo>
              <a:arcTo wR="2056449" hR="2056449" stAng="17144148" swAng="3360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A91E12A-F350-4572-B118-FBE1B2D8A201}">
      <dsp:nvSpPr>
        <dsp:cNvPr id="0" name=""/>
        <dsp:cNvSpPr/>
      </dsp:nvSpPr>
      <dsp:spPr>
        <a:xfrm>
          <a:off x="4973723" y="410763"/>
          <a:ext cx="1023501" cy="7232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Admissions / Patient Access</a:t>
          </a:r>
        </a:p>
      </dsp:txBody>
      <dsp:txXfrm>
        <a:off x="5009027" y="446067"/>
        <a:ext cx="952893" cy="652598"/>
      </dsp:txXfrm>
    </dsp:sp>
    <dsp:sp modelId="{277D1069-0308-4891-BA97-116BF634CBDD}">
      <dsp:nvSpPr>
        <dsp:cNvPr id="0" name=""/>
        <dsp:cNvSpPr/>
      </dsp:nvSpPr>
      <dsp:spPr>
        <a:xfrm>
          <a:off x="2033718" y="183816"/>
          <a:ext cx="4112899" cy="4112899"/>
        </a:xfrm>
        <a:custGeom>
          <a:avLst/>
          <a:gdLst/>
          <a:ahLst/>
          <a:cxnLst/>
          <a:rect l="0" t="0" r="0" b="0"/>
          <a:pathLst>
            <a:path>
              <a:moveTo>
                <a:pt x="3846394" y="1043986"/>
              </a:moveTo>
              <a:arcTo wR="2056449" hR="2056449" stAng="19830347" swAng="5519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5EA5FA6-26FB-493F-B857-055EBE9F61DE}">
      <dsp:nvSpPr>
        <dsp:cNvPr id="0" name=""/>
        <dsp:cNvSpPr/>
      </dsp:nvSpPr>
      <dsp:spPr>
        <a:xfrm>
          <a:off x="5715008" y="1630617"/>
          <a:ext cx="869581" cy="676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Charge Capture</a:t>
          </a:r>
        </a:p>
      </dsp:txBody>
      <dsp:txXfrm>
        <a:off x="5748035" y="1663644"/>
        <a:ext cx="803527" cy="610509"/>
      </dsp:txXfrm>
    </dsp:sp>
    <dsp:sp modelId="{452C71C9-D756-4789-9634-93011771621E}">
      <dsp:nvSpPr>
        <dsp:cNvPr id="0" name=""/>
        <dsp:cNvSpPr/>
      </dsp:nvSpPr>
      <dsp:spPr>
        <a:xfrm>
          <a:off x="2082539" y="455766"/>
          <a:ext cx="4112899" cy="4112899"/>
        </a:xfrm>
        <a:custGeom>
          <a:avLst/>
          <a:gdLst/>
          <a:ahLst/>
          <a:cxnLst/>
          <a:rect l="0" t="0" r="0" b="0"/>
          <a:pathLst>
            <a:path>
              <a:moveTo>
                <a:pt x="4112164" y="2001493"/>
              </a:moveTo>
              <a:arcTo wR="2056449" hR="2056449" stAng="21508120" swAng="76145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063A7E8-013F-4E0B-972B-8C41BF28A064}">
      <dsp:nvSpPr>
        <dsp:cNvPr id="0" name=""/>
        <dsp:cNvSpPr/>
      </dsp:nvSpPr>
      <dsp:spPr>
        <a:xfrm>
          <a:off x="5529258" y="3056597"/>
          <a:ext cx="869556" cy="676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Case Management</a:t>
          </a:r>
        </a:p>
      </dsp:txBody>
      <dsp:txXfrm>
        <a:off x="5562285" y="3089624"/>
        <a:ext cx="803502" cy="610509"/>
      </dsp:txXfrm>
    </dsp:sp>
    <dsp:sp modelId="{B9F24540-F5D4-421D-918C-CD03B79CA3C7}">
      <dsp:nvSpPr>
        <dsp:cNvPr id="0" name=""/>
        <dsp:cNvSpPr/>
      </dsp:nvSpPr>
      <dsp:spPr>
        <a:xfrm>
          <a:off x="2208664" y="222138"/>
          <a:ext cx="4112899" cy="4112899"/>
        </a:xfrm>
        <a:custGeom>
          <a:avLst/>
          <a:gdLst/>
          <a:ahLst/>
          <a:cxnLst/>
          <a:rect l="0" t="0" r="0" b="0"/>
          <a:pathLst>
            <a:path>
              <a:moveTo>
                <a:pt x="3432521" y="3584654"/>
              </a:moveTo>
              <a:arcTo wR="2056449" hR="2056449" stAng="2879913" swAng="53913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E615726-D9C7-410A-AD00-F39815CAC6A4}">
      <dsp:nvSpPr>
        <dsp:cNvPr id="0" name=""/>
        <dsp:cNvSpPr/>
      </dsp:nvSpPr>
      <dsp:spPr>
        <a:xfrm>
          <a:off x="4445004" y="3951116"/>
          <a:ext cx="849415" cy="6445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HIM</a:t>
          </a:r>
        </a:p>
      </dsp:txBody>
      <dsp:txXfrm>
        <a:off x="4476470" y="3982582"/>
        <a:ext cx="786483" cy="581654"/>
      </dsp:txXfrm>
    </dsp:sp>
    <dsp:sp modelId="{CF86989B-E3AE-464D-BADB-AF48284EB872}">
      <dsp:nvSpPr>
        <dsp:cNvPr id="0" name=""/>
        <dsp:cNvSpPr/>
      </dsp:nvSpPr>
      <dsp:spPr>
        <a:xfrm>
          <a:off x="2057174" y="293362"/>
          <a:ext cx="4112899" cy="4112899"/>
        </a:xfrm>
        <a:custGeom>
          <a:avLst/>
          <a:gdLst/>
          <a:ahLst/>
          <a:cxnLst/>
          <a:rect l="0" t="0" r="0" b="0"/>
          <a:pathLst>
            <a:path>
              <a:moveTo>
                <a:pt x="2273900" y="4101370"/>
              </a:moveTo>
              <a:arcTo wR="2056449" hR="2056449" stAng="5035809" swAng="57975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994083C-AC62-4888-8601-3F997BD46E31}">
      <dsp:nvSpPr>
        <dsp:cNvPr id="0" name=""/>
        <dsp:cNvSpPr/>
      </dsp:nvSpPr>
      <dsp:spPr>
        <a:xfrm>
          <a:off x="3000707" y="3941854"/>
          <a:ext cx="869564" cy="6765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Revenue Integrity</a:t>
          </a:r>
        </a:p>
      </dsp:txBody>
      <dsp:txXfrm>
        <a:off x="3033733" y="3974880"/>
        <a:ext cx="803512" cy="610495"/>
      </dsp:txXfrm>
    </dsp:sp>
    <dsp:sp modelId="{A3C923DF-056D-46AD-B210-7D7F3C38AF18}">
      <dsp:nvSpPr>
        <dsp:cNvPr id="0" name=""/>
        <dsp:cNvSpPr/>
      </dsp:nvSpPr>
      <dsp:spPr>
        <a:xfrm>
          <a:off x="2130183" y="317687"/>
          <a:ext cx="4112899" cy="4112899"/>
        </a:xfrm>
        <a:custGeom>
          <a:avLst/>
          <a:gdLst/>
          <a:ahLst/>
          <a:cxnLst/>
          <a:rect l="0" t="0" r="0" b="0"/>
          <a:pathLst>
            <a:path>
              <a:moveTo>
                <a:pt x="788799" y="3675723"/>
              </a:moveTo>
              <a:arcTo wR="2056449" hR="2056449" stAng="7683339" swAng="5130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DA6C8D-FF99-4B72-8BEA-CEBF6D2E4BBA}">
      <dsp:nvSpPr>
        <dsp:cNvPr id="0" name=""/>
        <dsp:cNvSpPr/>
      </dsp:nvSpPr>
      <dsp:spPr>
        <a:xfrm>
          <a:off x="1953417" y="3040612"/>
          <a:ext cx="858518" cy="6706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Billing</a:t>
          </a:r>
        </a:p>
      </dsp:txBody>
      <dsp:txXfrm>
        <a:off x="1986154" y="3073349"/>
        <a:ext cx="793044" cy="605145"/>
      </dsp:txXfrm>
    </dsp:sp>
    <dsp:sp modelId="{0737F3A5-31F2-4CA7-9B48-381D302B4A92}">
      <dsp:nvSpPr>
        <dsp:cNvPr id="0" name=""/>
        <dsp:cNvSpPr/>
      </dsp:nvSpPr>
      <dsp:spPr>
        <a:xfrm>
          <a:off x="2107164" y="291248"/>
          <a:ext cx="4112899" cy="4112899"/>
        </a:xfrm>
        <a:custGeom>
          <a:avLst/>
          <a:gdLst/>
          <a:ahLst/>
          <a:cxnLst/>
          <a:rect l="0" t="0" r="0" b="0"/>
          <a:pathLst>
            <a:path>
              <a:moveTo>
                <a:pt x="77639" y="2616176"/>
              </a:moveTo>
              <a:arcTo wR="2056449" hR="2056449" stAng="9852354" swAng="70714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47019BB-F72C-4CCD-91F0-ED25020D4227}">
      <dsp:nvSpPr>
        <dsp:cNvPr id="0" name=""/>
        <dsp:cNvSpPr/>
      </dsp:nvSpPr>
      <dsp:spPr>
        <a:xfrm>
          <a:off x="1605987" y="1629502"/>
          <a:ext cx="1064838" cy="7221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Follow Up Collections</a:t>
          </a:r>
        </a:p>
      </dsp:txBody>
      <dsp:txXfrm>
        <a:off x="1641242" y="1664757"/>
        <a:ext cx="994328" cy="651684"/>
      </dsp:txXfrm>
    </dsp:sp>
    <dsp:sp modelId="{76B802E7-DFD3-4D35-B471-5F0E56D6F6E7}">
      <dsp:nvSpPr>
        <dsp:cNvPr id="0" name=""/>
        <dsp:cNvSpPr/>
      </dsp:nvSpPr>
      <dsp:spPr>
        <a:xfrm>
          <a:off x="2107164" y="291248"/>
          <a:ext cx="4112899" cy="4112899"/>
        </a:xfrm>
        <a:custGeom>
          <a:avLst/>
          <a:gdLst/>
          <a:ahLst/>
          <a:cxnLst/>
          <a:rect l="0" t="0" r="0" b="0"/>
          <a:pathLst>
            <a:path>
              <a:moveTo>
                <a:pt x="173574" y="1229548"/>
              </a:moveTo>
              <a:arcTo wR="2056449" hR="2056449" stAng="12222576" swAng="59172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4BA37B-9B08-4407-95C0-5FE8F87AE266}">
      <dsp:nvSpPr>
        <dsp:cNvPr id="0" name=""/>
        <dsp:cNvSpPr/>
      </dsp:nvSpPr>
      <dsp:spPr>
        <a:xfrm>
          <a:off x="2367393" y="430057"/>
          <a:ext cx="948720" cy="6846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Bad Debt /Agency Management</a:t>
          </a:r>
        </a:p>
      </dsp:txBody>
      <dsp:txXfrm>
        <a:off x="2400813" y="463477"/>
        <a:ext cx="881880" cy="617776"/>
      </dsp:txXfrm>
    </dsp:sp>
    <dsp:sp modelId="{8E6E4624-D90A-4D91-AF47-6CBD90E8E9B9}">
      <dsp:nvSpPr>
        <dsp:cNvPr id="0" name=""/>
        <dsp:cNvSpPr/>
      </dsp:nvSpPr>
      <dsp:spPr>
        <a:xfrm>
          <a:off x="2107164" y="291248"/>
          <a:ext cx="4112899" cy="4112899"/>
        </a:xfrm>
        <a:custGeom>
          <a:avLst/>
          <a:gdLst/>
          <a:ahLst/>
          <a:cxnLst/>
          <a:rect l="0" t="0" r="0" b="0"/>
          <a:pathLst>
            <a:path>
              <a:moveTo>
                <a:pt x="1277852" y="153091"/>
              </a:moveTo>
              <a:arcTo wR="2056449" hR="2056449" stAng="14865134" swAng="37710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5773"/>
          </a:xfrm>
          <a:prstGeom prst="rect">
            <a:avLst/>
          </a:prstGeom>
        </p:spPr>
        <p:txBody>
          <a:bodyPr vert="horz" lIns="91567" tIns="45783" rIns="91567" bIns="45783" rtlCol="0"/>
          <a:lstStyle>
            <a:lvl1pPr algn="l">
              <a:defRPr sz="1200"/>
            </a:lvl1pPr>
          </a:lstStyle>
          <a:p>
            <a:endParaRPr lang="en-US"/>
          </a:p>
        </p:txBody>
      </p:sp>
      <p:sp>
        <p:nvSpPr>
          <p:cNvPr id="3" name="Date Placeholder 2"/>
          <p:cNvSpPr>
            <a:spLocks noGrp="1"/>
          </p:cNvSpPr>
          <p:nvPr>
            <p:ph type="dt" sz="quarter" idx="1"/>
          </p:nvPr>
        </p:nvSpPr>
        <p:spPr>
          <a:xfrm>
            <a:off x="3977532" y="1"/>
            <a:ext cx="3043979" cy="465773"/>
          </a:xfrm>
          <a:prstGeom prst="rect">
            <a:avLst/>
          </a:prstGeom>
        </p:spPr>
        <p:txBody>
          <a:bodyPr vert="horz" lIns="91567" tIns="45783" rIns="91567" bIns="45783" rtlCol="0"/>
          <a:lstStyle>
            <a:lvl1pPr algn="r">
              <a:defRPr sz="1200"/>
            </a:lvl1pPr>
          </a:lstStyle>
          <a:p>
            <a:fld id="{23E6BDDE-A252-4FAA-8016-553191CE161E}" type="datetimeFigureOut">
              <a:rPr lang="en-US" smtClean="0"/>
              <a:pPr/>
              <a:t>5/10/2018</a:t>
            </a:fld>
            <a:endParaRPr lang="en-US"/>
          </a:p>
        </p:txBody>
      </p:sp>
      <p:sp>
        <p:nvSpPr>
          <p:cNvPr id="4" name="Footer Placeholder 3"/>
          <p:cNvSpPr>
            <a:spLocks noGrp="1"/>
          </p:cNvSpPr>
          <p:nvPr>
            <p:ph type="ftr" sz="quarter" idx="2"/>
          </p:nvPr>
        </p:nvSpPr>
        <p:spPr>
          <a:xfrm>
            <a:off x="2" y="8841739"/>
            <a:ext cx="3043979" cy="465773"/>
          </a:xfrm>
          <a:prstGeom prst="rect">
            <a:avLst/>
          </a:prstGeom>
        </p:spPr>
        <p:txBody>
          <a:bodyPr vert="horz" lIns="91567" tIns="45783" rIns="91567" bIns="45783"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5773"/>
          </a:xfrm>
          <a:prstGeom prst="rect">
            <a:avLst/>
          </a:prstGeom>
        </p:spPr>
        <p:txBody>
          <a:bodyPr vert="horz" lIns="91567" tIns="45783" rIns="91567" bIns="45783" rtlCol="0" anchor="b"/>
          <a:lstStyle>
            <a:lvl1pPr algn="r">
              <a:defRPr sz="1200"/>
            </a:lvl1pPr>
          </a:lstStyle>
          <a:p>
            <a:fld id="{2E40E3F4-DFD7-4C0A-80EB-1049728C06B8}" type="slidenum">
              <a:rPr lang="en-US" smtClean="0"/>
              <a:pPr/>
              <a:t>‹#›</a:t>
            </a:fld>
            <a:endParaRPr lang="en-US"/>
          </a:p>
        </p:txBody>
      </p:sp>
    </p:spTree>
    <p:extLst>
      <p:ext uri="{BB962C8B-B14F-4D97-AF65-F5344CB8AC3E}">
        <p14:creationId xmlns:p14="http://schemas.microsoft.com/office/powerpoint/2010/main" val="37110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5773"/>
          </a:xfrm>
          <a:prstGeom prst="rect">
            <a:avLst/>
          </a:prstGeom>
        </p:spPr>
        <p:txBody>
          <a:bodyPr vert="horz" lIns="91567" tIns="45783" rIns="91567" bIns="45783" rtlCol="0"/>
          <a:lstStyle>
            <a:lvl1pPr algn="l">
              <a:defRPr sz="1200"/>
            </a:lvl1pPr>
          </a:lstStyle>
          <a:p>
            <a:endParaRPr lang="en-US"/>
          </a:p>
        </p:txBody>
      </p:sp>
      <p:sp>
        <p:nvSpPr>
          <p:cNvPr id="3" name="Date Placeholder 2"/>
          <p:cNvSpPr>
            <a:spLocks noGrp="1"/>
          </p:cNvSpPr>
          <p:nvPr>
            <p:ph type="dt" idx="1"/>
          </p:nvPr>
        </p:nvSpPr>
        <p:spPr>
          <a:xfrm>
            <a:off x="3977532" y="1"/>
            <a:ext cx="3043979" cy="465773"/>
          </a:xfrm>
          <a:prstGeom prst="rect">
            <a:avLst/>
          </a:prstGeom>
        </p:spPr>
        <p:txBody>
          <a:bodyPr vert="horz" lIns="91567" tIns="45783" rIns="91567" bIns="45783" rtlCol="0"/>
          <a:lstStyle>
            <a:lvl1pPr algn="r">
              <a:defRPr sz="1200"/>
            </a:lvl1pPr>
          </a:lstStyle>
          <a:p>
            <a:fld id="{3C447911-73C0-4C76-8F69-453C0B80F177}" type="datetimeFigureOut">
              <a:rPr lang="en-US" smtClean="0"/>
              <a:pPr/>
              <a:t>5/10/2018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67" tIns="45783" rIns="91567" bIns="45783" rtlCol="0" anchor="ctr"/>
          <a:lstStyle/>
          <a:p>
            <a:endParaRPr lang="en-US"/>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67" tIns="45783" rIns="91567" bIns="457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1739"/>
            <a:ext cx="3043979" cy="465773"/>
          </a:xfrm>
          <a:prstGeom prst="rect">
            <a:avLst/>
          </a:prstGeom>
        </p:spPr>
        <p:txBody>
          <a:bodyPr vert="horz" lIns="91567" tIns="45783" rIns="91567" bIns="45783"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1567" tIns="45783" rIns="91567" bIns="45783" rtlCol="0" anchor="b"/>
          <a:lstStyle>
            <a:lvl1pPr algn="r">
              <a:defRPr sz="1200"/>
            </a:lvl1pPr>
          </a:lstStyle>
          <a:p>
            <a:fld id="{A0AD46B3-558C-47A8-B200-073E7D2921EE}" type="slidenum">
              <a:rPr lang="en-US" smtClean="0"/>
              <a:pPr/>
              <a:t>‹#›</a:t>
            </a:fld>
            <a:endParaRPr lang="en-US"/>
          </a:p>
        </p:txBody>
      </p:sp>
    </p:spTree>
    <p:extLst>
      <p:ext uri="{BB962C8B-B14F-4D97-AF65-F5344CB8AC3E}">
        <p14:creationId xmlns:p14="http://schemas.microsoft.com/office/powerpoint/2010/main" val="31107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pPr/>
              <a:t>1</a:t>
            </a:fld>
            <a:endParaRPr lang="en-US" dirty="0"/>
          </a:p>
        </p:txBody>
      </p:sp>
    </p:spTree>
    <p:extLst>
      <p:ext uri="{BB962C8B-B14F-4D97-AF65-F5344CB8AC3E}">
        <p14:creationId xmlns:p14="http://schemas.microsoft.com/office/powerpoint/2010/main" val="33815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Assumptions included here are that we have increased net patient services revenues from the AAH contract and </a:t>
            </a:r>
            <a:r>
              <a:rPr lang="en-US" dirty="0" err="1"/>
              <a:t>Oakcare</a:t>
            </a:r>
            <a:r>
              <a:rPr lang="en-US" dirty="0"/>
              <a:t> ED billing.</a:t>
            </a:r>
          </a:p>
          <a:p>
            <a:endParaRPr lang="en-US" dirty="0"/>
          </a:p>
          <a:p>
            <a:r>
              <a:rPr lang="en-US" dirty="0" err="1"/>
              <a:t>Supplementals</a:t>
            </a:r>
            <a:r>
              <a:rPr lang="en-US" dirty="0"/>
              <a:t> from GPP, Prime, EPP and QIP have additional amounts, however they are offset by a need for a prior year adjustment.  </a:t>
            </a:r>
          </a:p>
          <a:p>
            <a:endParaRPr lang="en-US" dirty="0"/>
          </a:p>
          <a:p>
            <a:r>
              <a:rPr lang="en-US" dirty="0"/>
              <a:t>We have additional supplemental funding including the receipt of the Kaiser EPIC grant….Some of this may have to be booked directly to the Fund balance as it is specifically for a capital project, so the numbers may move around some.</a:t>
            </a:r>
          </a:p>
          <a:p>
            <a:endParaRPr lang="en-US" dirty="0"/>
          </a:p>
          <a:p>
            <a:r>
              <a:rPr lang="en-US" dirty="0"/>
              <a:t>Expenses include savings from the back to budget plan, as well as some continued increases in Pharmaceuticals and Repairs and Maintenance.  </a:t>
            </a:r>
          </a:p>
          <a:p>
            <a:endParaRPr lang="en-US" dirty="0"/>
          </a:p>
          <a:p>
            <a:r>
              <a:rPr lang="en-US" dirty="0"/>
              <a:t>We expect to achieve the budgeted 4.1% EBIDA.</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10</a:t>
            </a:fld>
            <a:endParaRPr lang="en-US"/>
          </a:p>
        </p:txBody>
      </p:sp>
    </p:spTree>
    <p:extLst>
      <p:ext uri="{BB962C8B-B14F-4D97-AF65-F5344CB8AC3E}">
        <p14:creationId xmlns:p14="http://schemas.microsoft.com/office/powerpoint/2010/main" val="139311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12 month rolling forecast is from March 2018 through February 2018.  This is very hard to see but you can refer to your handouts.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11</a:t>
            </a:fld>
            <a:endParaRPr lang="en-US"/>
          </a:p>
        </p:txBody>
      </p:sp>
    </p:spTree>
    <p:extLst>
      <p:ext uri="{BB962C8B-B14F-4D97-AF65-F5344CB8AC3E}">
        <p14:creationId xmlns:p14="http://schemas.microsoft.com/office/powerpoint/2010/main" val="58467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just the FY 19 projected months and the 12 month total.</a:t>
            </a:r>
          </a:p>
          <a:p>
            <a:r>
              <a:rPr lang="en-US" dirty="0"/>
              <a:t>You can see that the monthly EBIDA ranges from 3% to 5.8%, with a 12 month average at 5.4%.</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12</a:t>
            </a:fld>
            <a:endParaRPr lang="en-US"/>
          </a:p>
        </p:txBody>
      </p:sp>
    </p:spTree>
    <p:extLst>
      <p:ext uri="{BB962C8B-B14F-4D97-AF65-F5344CB8AC3E}">
        <p14:creationId xmlns:p14="http://schemas.microsoft.com/office/powerpoint/2010/main" val="1729897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based on the FY 19 budget presented here.</a:t>
            </a:r>
          </a:p>
          <a:p>
            <a:endParaRPr lang="en-US" dirty="0"/>
          </a:p>
          <a:p>
            <a:r>
              <a:rPr lang="en-US" dirty="0"/>
              <a:t>It is still a work in progress….We did not have the actual volumes by site, by month, seasonally adjusted, so Revenues and Expenses were adjusted by days in the month.  Labor expenses were adjusted for Holiday OT. </a:t>
            </a:r>
          </a:p>
          <a:p>
            <a:endParaRPr lang="en-US" dirty="0"/>
          </a:p>
          <a:p>
            <a:r>
              <a:rPr lang="en-US" dirty="0"/>
              <a:t>Just a note, you will see a significant increase in the supplemental line starting in </a:t>
            </a:r>
            <a:r>
              <a:rPr lang="en-US" dirty="0" err="1"/>
              <a:t>july</a:t>
            </a:r>
            <a:r>
              <a:rPr lang="en-US" dirty="0"/>
              <a:t> due to the movement of EPP and QIP from NPSR where it is currently reported.  </a:t>
            </a:r>
          </a:p>
          <a:p>
            <a:endParaRPr lang="en-US" dirty="0"/>
          </a:p>
          <a:p>
            <a:r>
              <a:rPr lang="en-US" dirty="0"/>
              <a:t>This will continue to be refined. </a:t>
            </a:r>
          </a:p>
          <a:p>
            <a:endParaRPr lang="en-US" dirty="0"/>
          </a:p>
          <a:p>
            <a:r>
              <a:rPr lang="en-US" dirty="0"/>
              <a:t>With that I’ll ask if there are any questions regarding the monthly financials.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last Finance committee meeting there were several questions regarding the Revenue Cycle and a request for some more information.   So I thought I would try to start the education process and try to address some of the questions….</a:t>
            </a:r>
          </a:p>
          <a:p>
            <a:endParaRPr lang="en-US" dirty="0"/>
          </a:p>
          <a:p>
            <a:r>
              <a:rPr lang="en-US" dirty="0"/>
              <a:t>In it’s simplest form, the revenue cycle is:</a:t>
            </a:r>
          </a:p>
          <a:p>
            <a:endParaRPr lang="en-US" dirty="0"/>
          </a:p>
          <a:p>
            <a:r>
              <a:rPr lang="en-US" dirty="0"/>
              <a:t>The patient is scheduled and registered, service is provided and documented ( including coding and entering of charges), then the patient is billed and payments are received.</a:t>
            </a:r>
          </a:p>
          <a:p>
            <a:endParaRPr lang="en-US" dirty="0"/>
          </a:p>
          <a:p>
            <a:r>
              <a:rPr lang="en-US" dirty="0"/>
              <a:t>Although there much more that goes into it.</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14</a:t>
            </a:fld>
            <a:endParaRPr lang="en-US"/>
          </a:p>
        </p:txBody>
      </p:sp>
    </p:spTree>
    <p:extLst>
      <p:ext uri="{BB962C8B-B14F-4D97-AF65-F5344CB8AC3E}">
        <p14:creationId xmlns:p14="http://schemas.microsoft.com/office/powerpoint/2010/main" val="1409610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6" y="4422458"/>
            <a:ext cx="5617208" cy="4346891"/>
          </a:xfrm>
        </p:spPr>
        <p:txBody>
          <a:bodyPr/>
          <a:lstStyle/>
          <a:p>
            <a:r>
              <a:rPr lang="en-US" dirty="0"/>
              <a:t>Here we look a the revenue cycle Finance related activities:</a:t>
            </a:r>
          </a:p>
          <a:p>
            <a:endParaRPr lang="en-US" dirty="0"/>
          </a:p>
          <a:p>
            <a:pPr marL="171450" indent="-171450">
              <a:buFont typeface="Arial" panose="020B0604020202020204" pitchFamily="34" charset="0"/>
              <a:buChar char="•"/>
            </a:pPr>
            <a:r>
              <a:rPr lang="en-US" dirty="0"/>
              <a:t>Scheduling / preregistration – Here is where we are working on authorization activities to make sure that the services will be approved by the patient’s payer</a:t>
            </a:r>
          </a:p>
          <a:p>
            <a:pPr marL="171450" indent="-171450">
              <a:buFont typeface="Arial" panose="020B0604020202020204" pitchFamily="34" charset="0"/>
              <a:buChar char="•"/>
            </a:pPr>
            <a:r>
              <a:rPr lang="en-US" dirty="0"/>
              <a:t>Admissions and registration – including Patient access activities of facilitating </a:t>
            </a:r>
            <a:r>
              <a:rPr lang="en-US" dirty="0" err="1"/>
              <a:t>medi-cal</a:t>
            </a:r>
            <a:r>
              <a:rPr lang="en-US" dirty="0"/>
              <a:t> enrollment/ financial counseling</a:t>
            </a:r>
          </a:p>
          <a:p>
            <a:pPr marL="171450" indent="-171450">
              <a:buFont typeface="Arial" panose="020B0604020202020204" pitchFamily="34" charset="0"/>
              <a:buChar char="•"/>
            </a:pPr>
            <a:r>
              <a:rPr lang="en-US" dirty="0"/>
              <a:t>Once the service is provided, charge capture… in the background here we have the CDM or charge description master maintenance and the setting of charges that we will touch on later.</a:t>
            </a:r>
          </a:p>
          <a:p>
            <a:pPr marL="171450" indent="-171450">
              <a:buFont typeface="Arial" panose="020B0604020202020204" pitchFamily="34" charset="0"/>
              <a:buChar char="•"/>
            </a:pPr>
            <a:r>
              <a:rPr lang="en-US" dirty="0"/>
              <a:t>Case management – to ensure that patients are at the proper level of care </a:t>
            </a:r>
          </a:p>
          <a:p>
            <a:pPr marL="171450" indent="-171450">
              <a:buFont typeface="Arial" panose="020B0604020202020204" pitchFamily="34" charset="0"/>
              <a:buChar char="•"/>
            </a:pPr>
            <a:r>
              <a:rPr lang="en-US" dirty="0"/>
              <a:t>HIM – where accounts are coded for diagnosis and procedures – necessary for billing.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Its at this point where we can actual calculate the net revenue that we should receive….and if done on a monthly basis, we can use that information to set collection goals for billing and collections.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Continuing on the rev cycle…we have revenue integrity activities making sure that all of the entered charges can be billed.</a:t>
            </a:r>
          </a:p>
          <a:p>
            <a:pPr marL="171450" indent="-171450">
              <a:buFont typeface="Arial" panose="020B0604020202020204" pitchFamily="34" charset="0"/>
              <a:buChar char="•"/>
            </a:pPr>
            <a:r>
              <a:rPr lang="en-US" dirty="0"/>
              <a:t>We bill, and then collect, and send accounts to collection agencies if necessary…..and we can calculate our collection %. Which we will discuss in detail</a:t>
            </a:r>
          </a:p>
          <a:p>
            <a:pPr marL="171450" indent="-171450">
              <a:buFont typeface="Arial" panose="020B0604020202020204" pitchFamily="34" charset="0"/>
              <a:buChar char="•"/>
            </a:pPr>
            <a:r>
              <a:rPr lang="en-US" dirty="0"/>
              <a:t>All along the cycle there are human factors and system factors that can impact the final disposition of an account and effect the collection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15</a:t>
            </a:fld>
            <a:endParaRPr lang="en-US"/>
          </a:p>
        </p:txBody>
      </p:sp>
    </p:spTree>
    <p:extLst>
      <p:ext uri="{BB962C8B-B14F-4D97-AF65-F5344CB8AC3E}">
        <p14:creationId xmlns:p14="http://schemas.microsoft.com/office/powerpoint/2010/main" val="3668035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5950" y="4189413"/>
            <a:ext cx="6096000" cy="4808537"/>
          </a:xfrm>
        </p:spPr>
        <p:txBody>
          <a:bodyPr/>
          <a:lstStyle/>
          <a:p>
            <a:r>
              <a:rPr lang="en-US" dirty="0"/>
              <a:t>What is the collection %...</a:t>
            </a:r>
          </a:p>
          <a:p>
            <a:r>
              <a:rPr lang="en-US" dirty="0"/>
              <a:t>We show two on our financial statement… NPSR and Total</a:t>
            </a:r>
          </a:p>
          <a:p>
            <a:endParaRPr lang="en-US" dirty="0"/>
          </a:p>
          <a:p>
            <a:r>
              <a:rPr lang="en-US" dirty="0"/>
              <a:t>NPSR is net patient services revenue divided by Gross charges.  Basically it is the amount that the patient services department/Revenue cycle management is responsible for collecting.  It’s based on actually billing and collection activities.    Basically, Net patient services revenue in March is what the billing office should see as cash receipts in May.</a:t>
            </a:r>
          </a:p>
          <a:p>
            <a:endParaRPr lang="en-US" dirty="0"/>
          </a:p>
          <a:p>
            <a:r>
              <a:rPr lang="en-US" dirty="0"/>
              <a:t>Now this number has not been pure in the past….we included some </a:t>
            </a:r>
            <a:r>
              <a:rPr lang="en-US" dirty="0" err="1"/>
              <a:t>medi-cal</a:t>
            </a:r>
            <a:r>
              <a:rPr lang="en-US" dirty="0"/>
              <a:t> managed care </a:t>
            </a:r>
            <a:r>
              <a:rPr lang="en-US" dirty="0" err="1"/>
              <a:t>supplementals</a:t>
            </a:r>
            <a:r>
              <a:rPr lang="en-US" dirty="0"/>
              <a:t> in this number, which we have moved to supplemental revenue starting in FY19,  and it also includes HPAC and capitation (which need to be billed for encounters, but are not paid based on actual billings).  These amounts will be accounted for in the cash collection goals.</a:t>
            </a:r>
          </a:p>
          <a:p>
            <a:endParaRPr lang="en-US" dirty="0"/>
          </a:p>
          <a:p>
            <a:r>
              <a:rPr lang="en-US" dirty="0"/>
              <a:t>The trustees had asked how we know if PBS is collecting all that they should.   By calculating an expected net patient services revenue based on the charges and activity for the month (the income statement approach)  and comparing it to the cash collections one of the best tools.  Unfortunately, AHS has not been doing that monthly calculation and has been using balance sheet approach – which reviews receivables and calculates an appropriate reserve.  This methodology also needs to be done, but essentially assumes that PBS has collected what it should.  This was noted in my assessment back in 2014,  and has not adequately been addressed.  We are in the process of putting an income statement calculation in place and will be setting PBS cash goals.  Currently they have had set monthly goal that is not based on actual activity.</a:t>
            </a:r>
          </a:p>
          <a:p>
            <a:endParaRPr lang="en-US" dirty="0"/>
          </a:p>
          <a:p>
            <a:r>
              <a:rPr lang="en-US" dirty="0"/>
              <a:t>Collection % total is Net Operating Rev/Gross charges – so it includes all supplemental revenues- which while considered patient revenues are not patient specific.</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16</a:t>
            </a:fld>
            <a:endParaRPr lang="en-US" dirty="0"/>
          </a:p>
        </p:txBody>
      </p:sp>
    </p:spTree>
    <p:extLst>
      <p:ext uri="{BB962C8B-B14F-4D97-AF65-F5344CB8AC3E}">
        <p14:creationId xmlns:p14="http://schemas.microsoft.com/office/powerpoint/2010/main" val="819261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7350" y="4349750"/>
            <a:ext cx="6248400" cy="4724400"/>
          </a:xfrm>
        </p:spPr>
        <p:txBody>
          <a:bodyPr/>
          <a:lstStyle/>
          <a:p>
            <a:r>
              <a:rPr lang="en-US" dirty="0"/>
              <a:t>So why is our collection % so low.  </a:t>
            </a:r>
          </a:p>
          <a:p>
            <a:endParaRPr lang="en-US" dirty="0"/>
          </a:p>
          <a:p>
            <a:r>
              <a:rPr lang="en-US" dirty="0"/>
              <a:t>Well….we don’t operate like a fast food restaurant where they require payment in full before you order your food, and unless you have a coupon, you pay the price that’s listed for the item you want on the menu.</a:t>
            </a:r>
          </a:p>
          <a:p>
            <a:endParaRPr lang="en-US" dirty="0"/>
          </a:p>
          <a:p>
            <a:r>
              <a:rPr lang="en-US" dirty="0"/>
              <a:t>Hospitals, like a restaurant have a menu of gross charges, and by federal requirements hospitals are required to charge all patients and their payors the same gross charge for the same service. But not all payers pay the same or at all, and very </a:t>
            </a:r>
            <a:r>
              <a:rPr lang="en-US" dirty="0" err="1"/>
              <a:t>very</a:t>
            </a:r>
            <a:r>
              <a:rPr lang="en-US" dirty="0"/>
              <a:t> few pay our gross charges.</a:t>
            </a:r>
          </a:p>
          <a:p>
            <a:endParaRPr lang="en-US" dirty="0"/>
          </a:p>
          <a:p>
            <a:r>
              <a:rPr lang="en-US" dirty="0"/>
              <a:t>Government payers reimburse under fee schedules or at cost and hospitals must accept the amount that they pay if they want to be paid for services provided to enrollees.</a:t>
            </a:r>
          </a:p>
          <a:p>
            <a:endParaRPr lang="en-US" dirty="0"/>
          </a:p>
          <a:p>
            <a:r>
              <a:rPr lang="en-US" dirty="0"/>
              <a:t>Commercial payers generally pay contracted rates, or may pay based on charges…but many times patients have high deductibles and co insurance that they may or may not pay – or be able to afford.</a:t>
            </a:r>
          </a:p>
          <a:p>
            <a:endParaRPr lang="en-US" dirty="0"/>
          </a:p>
          <a:p>
            <a:r>
              <a:rPr lang="en-US" dirty="0"/>
              <a:t>Uninsured patients may or may not qualify for charity care and may or may not pay.   Especially if they have already received the service.</a:t>
            </a:r>
          </a:p>
          <a:p>
            <a:endParaRPr lang="en-US" dirty="0"/>
          </a:p>
          <a:p>
            <a:r>
              <a:rPr lang="en-US" dirty="0"/>
              <a:t>Patients may need services that their insurance won’t authorize or won’t cover – which means no payment if the service is provided. </a:t>
            </a:r>
          </a:p>
          <a:p>
            <a:endParaRPr lang="en-US" dirty="0"/>
          </a:p>
          <a:p>
            <a:r>
              <a:rPr lang="en-US" dirty="0"/>
              <a:t>Because of these issues, there is a big difference between gross charges and what will actually be  collected.  In the budget presentation we show the payment percentages by major payer.</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17</a:t>
            </a:fld>
            <a:endParaRPr lang="en-US"/>
          </a:p>
        </p:txBody>
      </p:sp>
    </p:spTree>
    <p:extLst>
      <p:ext uri="{BB962C8B-B14F-4D97-AF65-F5344CB8AC3E}">
        <p14:creationId xmlns:p14="http://schemas.microsoft.com/office/powerpoint/2010/main" val="1211050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another quirk with government payers.</a:t>
            </a:r>
          </a:p>
          <a:p>
            <a:endParaRPr lang="en-US" dirty="0"/>
          </a:p>
          <a:p>
            <a:r>
              <a:rPr lang="en-US" dirty="0"/>
              <a:t>The </a:t>
            </a:r>
            <a:r>
              <a:rPr lang="en-US" dirty="0" err="1"/>
              <a:t>Medi</a:t>
            </a:r>
            <a:r>
              <a:rPr lang="en-US" dirty="0"/>
              <a:t>-Cal program is a state/federal program.  For pre ACA enrollees, </a:t>
            </a:r>
            <a:r>
              <a:rPr lang="en-US" dirty="0" err="1"/>
              <a:t>Medi</a:t>
            </a:r>
            <a:r>
              <a:rPr lang="en-US" dirty="0"/>
              <a:t>-Cal payments were funded 50% by the state and 50% by the feds (FFP or Federal Financial Participation).  The federal % is much higher for the newly eligible currently at 94%. For much of the </a:t>
            </a:r>
            <a:r>
              <a:rPr lang="en-US" dirty="0" err="1"/>
              <a:t>Medi</a:t>
            </a:r>
            <a:r>
              <a:rPr lang="en-US" dirty="0"/>
              <a:t>-Cal funding at AHS ( IP FFS, </a:t>
            </a:r>
            <a:r>
              <a:rPr lang="en-US" dirty="0" err="1"/>
              <a:t>Mcal</a:t>
            </a:r>
            <a:r>
              <a:rPr lang="en-US" dirty="0"/>
              <a:t> and Waiver and Supplemental payments) AHS must put in the state or non federal share.  When we book the payments as revenue, we only book as income the Federal payment or our Net payment.   But the Federal Government says we really got the gross amount including the non federal share.</a:t>
            </a:r>
          </a:p>
          <a:p>
            <a:endParaRPr lang="en-US" dirty="0"/>
          </a:p>
          <a:p>
            <a:r>
              <a:rPr lang="en-US" dirty="0"/>
              <a:t>For example…..The Managed Care Rate Range IGT.   See slide</a:t>
            </a:r>
          </a:p>
          <a:p>
            <a:endParaRPr lang="en-US" dirty="0"/>
          </a:p>
          <a:p>
            <a:r>
              <a:rPr lang="en-US" dirty="0"/>
              <a:t>It is similar with all IGT programs and with CPE cost based programs where we expend 5000 and get 2500 in payment….but they consider us as having received 5000.</a:t>
            </a:r>
          </a:p>
          <a:p>
            <a:endParaRPr lang="en-US" dirty="0"/>
          </a:p>
          <a:p>
            <a:r>
              <a:rPr lang="en-US" dirty="0"/>
              <a:t>If we showed all of the CPE and IGT based income at Gross our collection rate would be much higher, however it would not reflect our true net revenue.</a:t>
            </a:r>
          </a:p>
          <a:p>
            <a:endParaRPr lang="en-US" dirty="0"/>
          </a:p>
          <a:p>
            <a:r>
              <a:rPr lang="en-US" dirty="0"/>
              <a:t>So why don’t we lower our charges?????</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18</a:t>
            </a:fld>
            <a:endParaRPr lang="en-US"/>
          </a:p>
        </p:txBody>
      </p:sp>
    </p:spTree>
    <p:extLst>
      <p:ext uri="{BB962C8B-B14F-4D97-AF65-F5344CB8AC3E}">
        <p14:creationId xmlns:p14="http://schemas.microsoft.com/office/powerpoint/2010/main" val="1533905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have to deal with another regulation  - The usual and customary charge limitation….which says that for certain funding we cannot get paid more than our charges.</a:t>
            </a:r>
          </a:p>
          <a:p>
            <a:endParaRPr lang="en-US" dirty="0"/>
          </a:p>
          <a:p>
            <a:r>
              <a:rPr lang="en-US" dirty="0"/>
              <a:t>Back when the </a:t>
            </a:r>
            <a:r>
              <a:rPr lang="en-US" dirty="0" err="1"/>
              <a:t>Medi</a:t>
            </a:r>
            <a:r>
              <a:rPr lang="en-US" dirty="0"/>
              <a:t>-Cal DSH program started where public hospitals had to put up IGT funding  for the non-federal share,  public hospitals were able to draw down DSH up to 175% of our uncompensated </a:t>
            </a:r>
            <a:r>
              <a:rPr lang="en-US" dirty="0" err="1"/>
              <a:t>Medi-cal</a:t>
            </a:r>
            <a:r>
              <a:rPr lang="en-US" dirty="0"/>
              <a:t> and Uninsured costs however we were limited to the lower of that calculation or our charges for those services.  </a:t>
            </a:r>
          </a:p>
          <a:p>
            <a:endParaRPr lang="en-US" dirty="0"/>
          </a:p>
          <a:p>
            <a:r>
              <a:rPr lang="en-US" dirty="0"/>
              <a:t>This forced public hospitals to increase charges .</a:t>
            </a:r>
          </a:p>
          <a:p>
            <a:endParaRPr lang="en-US" dirty="0"/>
          </a:p>
          <a:p>
            <a:r>
              <a:rPr lang="en-US" dirty="0"/>
              <a:t>In addition, based on current charging and what insurance companies pay, lowing our charges would lower actual net revenues.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19</a:t>
            </a:fld>
            <a:endParaRPr lang="en-US"/>
          </a:p>
        </p:txBody>
      </p:sp>
    </p:spTree>
    <p:extLst>
      <p:ext uri="{BB962C8B-B14F-4D97-AF65-F5344CB8AC3E}">
        <p14:creationId xmlns:p14="http://schemas.microsoft.com/office/powerpoint/2010/main" val="322016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8207" y="4422459"/>
            <a:ext cx="6164721" cy="4188778"/>
          </a:xfrm>
        </p:spPr>
        <p:txBody>
          <a:bodyPr/>
          <a:lstStyle/>
          <a:p>
            <a:r>
              <a:rPr lang="en-US" dirty="0"/>
              <a:t>Good afternoon.  I’m Nancy Kaatz, Interim CFO.</a:t>
            </a:r>
          </a:p>
          <a:p>
            <a:endParaRPr lang="en-US" dirty="0"/>
          </a:p>
          <a:p>
            <a:r>
              <a:rPr lang="en-US" dirty="0"/>
              <a:t>Rather than go through all the details from the finance memo, I thought I would point out some highlights as Luis will be providing more details regarding back to budget and operations, the rolling forecast and then talk a little about the revenue cycle and some of the questions that came up in our last meeting.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2</a:t>
            </a:fld>
            <a:endParaRPr lang="en-US"/>
          </a:p>
        </p:txBody>
      </p:sp>
    </p:spTree>
    <p:extLst>
      <p:ext uri="{BB962C8B-B14F-4D97-AF65-F5344CB8AC3E}">
        <p14:creationId xmlns:p14="http://schemas.microsoft.com/office/powerpoint/2010/main" val="45876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trustees had asked how we set our charges.</a:t>
            </a:r>
          </a:p>
          <a:p>
            <a:endParaRPr lang="en-US" dirty="0"/>
          </a:p>
          <a:p>
            <a:r>
              <a:rPr lang="en-US" dirty="0"/>
              <a:t>The vast majority of our patients have government payers and are not effected by charges, but we try to fit within the following parameters</a:t>
            </a:r>
          </a:p>
          <a:p>
            <a:endParaRPr lang="en-US" dirty="0"/>
          </a:p>
          <a:p>
            <a:r>
              <a:rPr lang="en-US" dirty="0"/>
              <a:t>We must have charges greater than reimbursement at the specific service level as well as overall to fit under the UCC where our overall reimbursement is calculated at the gross payment.</a:t>
            </a:r>
          </a:p>
          <a:p>
            <a:endParaRPr lang="en-US" dirty="0"/>
          </a:p>
          <a:p>
            <a:r>
              <a:rPr lang="en-US" dirty="0"/>
              <a:t>We want to be around the median on average for pricing in our surrounding area.  In fact to get closer to this, in 2017 charges were reduced for some services.</a:t>
            </a:r>
          </a:p>
          <a:p>
            <a:endParaRPr lang="en-US" dirty="0"/>
          </a:p>
          <a:p>
            <a:r>
              <a:rPr lang="en-US" dirty="0"/>
              <a:t>We utilize a program called Craneware that provides us with area average charge data….we able to select the facilities that we want to be compared with.</a:t>
            </a:r>
          </a:p>
          <a:p>
            <a:endParaRPr lang="en-US" dirty="0"/>
          </a:p>
          <a:p>
            <a:r>
              <a:rPr lang="en-US" dirty="0"/>
              <a:t>Finally we are working to have consistent charging for service across all AHS facilities.  We are not there yet, but will have one charge master under EPIC.</a:t>
            </a:r>
          </a:p>
          <a:p>
            <a:endParaRPr lang="en-US" dirty="0"/>
          </a:p>
          <a:p>
            <a:r>
              <a:rPr lang="en-US" dirty="0"/>
              <a:t>I know that this is a lot and I’m trying to make a complicated system easy to understand.  I hope that this helps.  </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20</a:t>
            </a:fld>
            <a:endParaRPr lang="en-US"/>
          </a:p>
        </p:txBody>
      </p:sp>
    </p:spTree>
    <p:extLst>
      <p:ext uri="{BB962C8B-B14F-4D97-AF65-F5344CB8AC3E}">
        <p14:creationId xmlns:p14="http://schemas.microsoft.com/office/powerpoint/2010/main" val="226054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Patient activity continued to be was strong in March</a:t>
            </a:r>
          </a:p>
          <a:p>
            <a:endParaRPr lang="en-US" dirty="0"/>
          </a:p>
          <a:p>
            <a:r>
              <a:rPr lang="en-US" dirty="0"/>
              <a:t>Acute ADC was same as Feb, 2.9% above budget</a:t>
            </a:r>
          </a:p>
          <a:p>
            <a:r>
              <a:rPr lang="en-US" dirty="0"/>
              <a:t>Length of stay dropped from 6 to 5.6, but remains above budget.</a:t>
            </a:r>
          </a:p>
          <a:p>
            <a:endParaRPr lang="en-US" dirty="0"/>
          </a:p>
          <a:p>
            <a:r>
              <a:rPr lang="en-US" dirty="0"/>
              <a:t>Post Acute ADC just slightly over budget at 296 </a:t>
            </a:r>
          </a:p>
          <a:p>
            <a:endParaRPr lang="en-US" dirty="0"/>
          </a:p>
          <a:p>
            <a:r>
              <a:rPr lang="en-US" dirty="0"/>
              <a:t>Emergency visits continue to be below budget.</a:t>
            </a:r>
          </a:p>
          <a:p>
            <a:r>
              <a:rPr lang="en-US" dirty="0"/>
              <a:t>Clinic visits were slightly over budget.</a:t>
            </a:r>
          </a:p>
          <a:p>
            <a:endParaRPr lang="en-US" dirty="0"/>
          </a:p>
          <a:p>
            <a:r>
              <a:rPr lang="en-US" dirty="0"/>
              <a:t>Physician RVUs continue to improve.  Feb monthly average YTD was 75,345, and we were at 87,679 for the month.</a:t>
            </a:r>
          </a:p>
          <a:p>
            <a:endParaRPr lang="en-US" dirty="0"/>
          </a:p>
          <a:p>
            <a:r>
              <a:rPr lang="en-US" dirty="0"/>
              <a:t>YTD volume variance to budget are still under, however improved over the prior month.</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0" y="660400"/>
            <a:ext cx="4654550" cy="3490913"/>
          </a:xfrm>
        </p:spPr>
      </p:sp>
      <p:sp>
        <p:nvSpPr>
          <p:cNvPr id="3" name="Notes Placeholder 2"/>
          <p:cNvSpPr>
            <a:spLocks noGrp="1"/>
          </p:cNvSpPr>
          <p:nvPr>
            <p:ph type="body" idx="1"/>
          </p:nvPr>
        </p:nvSpPr>
        <p:spPr>
          <a:xfrm>
            <a:off x="692150" y="4616349"/>
            <a:ext cx="5617208" cy="3807980"/>
          </a:xfrm>
        </p:spPr>
        <p:txBody>
          <a:bodyPr>
            <a:normAutofit/>
          </a:bodyPr>
          <a:lstStyle/>
          <a:p>
            <a:r>
              <a:rPr lang="en-US" dirty="0"/>
              <a:t>There was some improvement in NPSR for the month of March mainly due to improved inpatient activity compared to budget.  </a:t>
            </a:r>
          </a:p>
          <a:p>
            <a:endParaRPr lang="en-US" dirty="0"/>
          </a:p>
          <a:p>
            <a:r>
              <a:rPr lang="en-US" dirty="0"/>
              <a:t>The collection ratio was 20.5%, right on budget for the month.</a:t>
            </a:r>
          </a:p>
          <a:p>
            <a:endParaRPr lang="en-US" dirty="0"/>
          </a:p>
          <a:p>
            <a:r>
              <a:rPr lang="en-US" dirty="0"/>
              <a:t>With improved contracted rates, the collection ratio of 20.6% is expected by year end.</a:t>
            </a:r>
          </a:p>
          <a:p>
            <a:endParaRPr lang="en-US" dirty="0"/>
          </a:p>
          <a:p>
            <a:r>
              <a:rPr lang="en-US" dirty="0"/>
              <a:t>Supplemental revenues were 18.1% over budget.  Reserves were adjusted to bring in an additional   $4.2 million from prior year adjustments. </a:t>
            </a:r>
          </a:p>
          <a:p>
            <a:endParaRPr lang="en-US" dirty="0"/>
          </a:p>
          <a:p>
            <a:r>
              <a:rPr lang="en-US" dirty="0"/>
              <a:t>This is likely going to be the last month that you will see positive adjustments to the reserves.  While we will be bringing in additional supplemental revenues for the </a:t>
            </a:r>
            <a:r>
              <a:rPr lang="en-US" dirty="0" err="1"/>
              <a:t>Medi</a:t>
            </a:r>
            <a:r>
              <a:rPr lang="en-US" dirty="0"/>
              <a:t>-Cal waiver and QIP/EPP programs, we have determined the need to establish a greater reserve for prior year issues surrounding rate setting for the FQHC clinics at Highland Wellness .  This issue is currently under appeal with DHCS.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6" y="4612858"/>
            <a:ext cx="5617208" cy="3807980"/>
          </a:xfrm>
        </p:spPr>
        <p:txBody>
          <a:bodyPr>
            <a:normAutofit/>
          </a:bodyPr>
          <a:lstStyle/>
          <a:p>
            <a:r>
              <a:rPr lang="en-US" dirty="0"/>
              <a:t>March expenses continue to be over budget, however we are seeing some improvements due to the Back to Budget Plan.  While we know we have a structural issue with the labor budget, combined Salaries, Wages and Registry together were just about on budget for the month.  </a:t>
            </a:r>
          </a:p>
          <a:p>
            <a:endParaRPr lang="en-US" dirty="0"/>
          </a:p>
          <a:p>
            <a:r>
              <a:rPr lang="en-US" dirty="0"/>
              <a:t>Purchased services included a one time expense for Population Health capitation work and some </a:t>
            </a:r>
            <a:r>
              <a:rPr lang="en-US" dirty="0" err="1"/>
              <a:t>catchup</a:t>
            </a:r>
            <a:r>
              <a:rPr lang="en-US" dirty="0"/>
              <a:t> of IT consulting expense.</a:t>
            </a:r>
          </a:p>
          <a:p>
            <a:endParaRPr lang="en-US" dirty="0"/>
          </a:p>
          <a:p>
            <a:r>
              <a:rPr lang="en-US" dirty="0"/>
              <a:t>General and Administration expense included Legal Expenses for benefit and EHR related work</a:t>
            </a:r>
          </a:p>
          <a:p>
            <a:endParaRPr lang="en-US" dirty="0"/>
          </a:p>
          <a:p>
            <a:r>
              <a:rPr lang="en-US" dirty="0"/>
              <a:t>Repairs and Maintenance expense continues to be over budget mainly due to  work at Fairmont and John George facilities, and medical equipment repairs.</a:t>
            </a:r>
          </a:p>
        </p:txBody>
      </p:sp>
      <p:sp>
        <p:nvSpPr>
          <p:cNvPr id="4" name="Slide Number Placeholder 3"/>
          <p:cNvSpPr>
            <a:spLocks noGrp="1"/>
          </p:cNvSpPr>
          <p:nvPr>
            <p:ph type="sldNum" sz="quarter" idx="10"/>
          </p:nvPr>
        </p:nvSpPr>
        <p:spPr/>
        <p:txBody>
          <a:bodyPr/>
          <a:lstStyle/>
          <a:p>
            <a:fld id="{A0AD46B3-558C-47A8-B200-073E7D2921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6" y="4612858"/>
            <a:ext cx="5617208" cy="3807980"/>
          </a:xfrm>
        </p:spPr>
        <p:txBody>
          <a:bodyPr>
            <a:normAutofit/>
          </a:bodyPr>
          <a:lstStyle/>
          <a:p>
            <a:r>
              <a:rPr lang="en-US" dirty="0"/>
              <a:t>Overall March results were great.</a:t>
            </a:r>
          </a:p>
          <a:p>
            <a:endParaRPr lang="en-US" dirty="0"/>
          </a:p>
          <a:p>
            <a:r>
              <a:rPr lang="en-US" dirty="0"/>
              <a:t>Operating margin exceeded budget for the first time this year.</a:t>
            </a:r>
          </a:p>
          <a:p>
            <a:endParaRPr lang="en-US" dirty="0"/>
          </a:p>
          <a:p>
            <a:r>
              <a:rPr lang="en-US" dirty="0"/>
              <a:t>We had a positive overall net income for the month with a 7.1% EBIDA margin.</a:t>
            </a:r>
          </a:p>
          <a:p>
            <a:endParaRPr lang="en-US" dirty="0"/>
          </a:p>
          <a:p>
            <a:r>
              <a:rPr lang="en-US" dirty="0"/>
              <a:t>YTD the EBIDA margin is 3.1%, up from 2.6% February YTD. </a:t>
            </a:r>
          </a:p>
          <a:p>
            <a:endParaRPr lang="en-US" dirty="0"/>
          </a:p>
          <a:p>
            <a:r>
              <a:rPr lang="en-US" dirty="0"/>
              <a:t>Based on our projections, we expect to meet our budgeted EBIDA of 4.1%  for the year.</a:t>
            </a:r>
          </a:p>
        </p:txBody>
      </p:sp>
      <p:sp>
        <p:nvSpPr>
          <p:cNvPr id="4" name="Slide Number Placeholder 3"/>
          <p:cNvSpPr>
            <a:spLocks noGrp="1"/>
          </p:cNvSpPr>
          <p:nvPr>
            <p:ph type="sldNum" sz="quarter" idx="10"/>
          </p:nvPr>
        </p:nvSpPr>
        <p:spPr/>
        <p:txBody>
          <a:bodyPr/>
          <a:lstStyle/>
          <a:p>
            <a:fld id="{A0AD46B3-558C-47A8-B200-073E7D2921EE}" type="slidenum">
              <a:rPr lang="en-US" smtClean="0"/>
              <a:pPr/>
              <a:t>6</a:t>
            </a:fld>
            <a:endParaRPr lang="en-US"/>
          </a:p>
        </p:txBody>
      </p:sp>
    </p:spTree>
    <p:extLst>
      <p:ext uri="{BB962C8B-B14F-4D97-AF65-F5344CB8AC3E}">
        <p14:creationId xmlns:p14="http://schemas.microsoft.com/office/powerpoint/2010/main" val="1354779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01675"/>
            <a:ext cx="4654550" cy="3490913"/>
          </a:xfrm>
        </p:spPr>
      </p:sp>
      <p:sp>
        <p:nvSpPr>
          <p:cNvPr id="3" name="Notes Placeholder 2"/>
          <p:cNvSpPr>
            <a:spLocks noGrp="1"/>
          </p:cNvSpPr>
          <p:nvPr>
            <p:ph type="body" idx="1"/>
          </p:nvPr>
        </p:nvSpPr>
        <p:spPr/>
        <p:txBody>
          <a:bodyPr>
            <a:normAutofit/>
          </a:bodyPr>
          <a:lstStyle/>
          <a:p>
            <a:endParaRPr lang="en-US" dirty="0"/>
          </a:p>
          <a:p>
            <a:r>
              <a:rPr lang="en-US" dirty="0"/>
              <a:t>In summary by strategic budget unit and facility rollups, you can see that Provider delivery  and Ambulatory continue to be the standouts compared to budget.</a:t>
            </a:r>
          </a:p>
        </p:txBody>
      </p:sp>
      <p:sp>
        <p:nvSpPr>
          <p:cNvPr id="4" name="Slide Number Placeholder 3"/>
          <p:cNvSpPr>
            <a:spLocks noGrp="1"/>
          </p:cNvSpPr>
          <p:nvPr>
            <p:ph type="sldNum" sz="quarter" idx="10"/>
          </p:nvPr>
        </p:nvSpPr>
        <p:spPr/>
        <p:txBody>
          <a:bodyPr/>
          <a:lstStyle/>
          <a:p>
            <a:fld id="{A0AD46B3-558C-47A8-B200-073E7D2921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Key balance sheet metrics are improved across the board.  Cash up, Days in AR moving down, and Days in AP down.</a:t>
            </a:r>
          </a:p>
          <a:p>
            <a:endParaRPr lang="en-US" dirty="0"/>
          </a:p>
          <a:p>
            <a:r>
              <a:rPr lang="en-US" dirty="0"/>
              <a:t>We’ve increased the Net Negative Balance forecast to cover through the end of FY 19, and expect to be complaint with the terms of our agreement with the county.</a:t>
            </a:r>
          </a:p>
        </p:txBody>
      </p:sp>
      <p:sp>
        <p:nvSpPr>
          <p:cNvPr id="4" name="Slide Number Placeholder 3"/>
          <p:cNvSpPr>
            <a:spLocks noGrp="1"/>
          </p:cNvSpPr>
          <p:nvPr>
            <p:ph type="sldNum" sz="quarter" idx="10"/>
          </p:nvPr>
        </p:nvSpPr>
        <p:spPr/>
        <p:txBody>
          <a:bodyPr/>
          <a:lstStyle/>
          <a:p>
            <a:fld id="{A0AD46B3-558C-47A8-B200-073E7D2921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doing the 12 month rolling forecast, we needed to first project to year end.  So your package includes the FY 18 projection.  This was done somewhat separately from the budget forecast, so it is extremely close but not exact…..</a:t>
            </a:r>
          </a:p>
          <a:p>
            <a:endParaRPr lang="en-US" dirty="0"/>
          </a:p>
          <a:p>
            <a:r>
              <a:rPr lang="en-US" dirty="0"/>
              <a:t>It’s hard to see, so I have shrunken the last few months so you can see the numbers.</a:t>
            </a:r>
          </a:p>
          <a:p>
            <a:r>
              <a:rPr lang="en-US" dirty="0"/>
              <a:t>Just a note that the grey columns are actual, the while columns are projected.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70060-061B-41CA-91C9-BBE3A9029F32}" type="datetime1">
              <a:rPr lang="en-US" smtClean="0"/>
              <a:pPr/>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881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31053-AAC7-4A60-A707-9D92679F1B68}" type="datetime1">
              <a:rPr lang="en-US" smtClean="0"/>
              <a:pPr/>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8027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DCA4-93E6-4ECB-BBB9-A07E0DA0CD1E}" type="datetime1">
              <a:rPr lang="en-US" smtClean="0"/>
              <a:pPr/>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5069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772-B4FE-4691-A175-84C30A1E05B0}" type="datetime1">
              <a:rPr lang="en-US" smtClean="0"/>
              <a:pPr/>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9695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54477-6E1F-4765-A276-5B6C62293E18}" type="datetime1">
              <a:rPr lang="en-US" smtClean="0"/>
              <a:pPr/>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30053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935E0-408D-4D1E-B730-B3B0356080F0}" type="datetime1">
              <a:rPr lang="en-US" smtClean="0"/>
              <a:pPr/>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42236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073D0-0563-431E-B883-E91765A26CF3}" type="datetime1">
              <a:rPr lang="en-US" smtClean="0"/>
              <a:pPr/>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16009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A1C18-0099-451C-97ED-F601DED60959}" type="datetime1">
              <a:rPr lang="en-US" smtClean="0"/>
              <a:pPr/>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74913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EEC4-2737-42C8-AD0C-AE87BCA0387D}" type="datetime1">
              <a:rPr lang="en-US" smtClean="0"/>
              <a:pPr/>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46347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4ED3C-7229-40E3-AFD4-5D05F00206B8}" type="datetime1">
              <a:rPr lang="en-US" smtClean="0"/>
              <a:pPr/>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0567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3D63C-4CE4-4C86-BD6A-C775F5878C94}" type="datetime1">
              <a:rPr lang="en-US" smtClean="0"/>
              <a:pPr/>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86076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17CC-B44B-4105-AC04-85C06832D567}" type="datetime1">
              <a:rPr lang="en-US" smtClean="0"/>
              <a:pPr/>
              <a:t>5/10/2018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ADB4A-6FA2-46F0-966D-44FD877818BE}" type="slidenum">
              <a:rPr lang="en-US" smtClean="0"/>
              <a:pPr/>
              <a:t>‹#›</a:t>
            </a:fld>
            <a:endParaRPr lang="en-US"/>
          </a:p>
        </p:txBody>
      </p:sp>
    </p:spTree>
    <p:extLst>
      <p:ext uri="{BB962C8B-B14F-4D97-AF65-F5344CB8AC3E}">
        <p14:creationId xmlns:p14="http://schemas.microsoft.com/office/powerpoint/2010/main" val="3038020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5384"/>
            <a:ext cx="9144000" cy="956510"/>
            <a:chOff x="0" y="3099357"/>
            <a:chExt cx="9144000" cy="685800"/>
          </a:xfrm>
        </p:grpSpPr>
        <p:sp>
          <p:nvSpPr>
            <p:cNvPr id="9" name="Rectangle 8"/>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80584" y="3177067"/>
              <a:ext cx="5659805" cy="595809"/>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Finance Committee</a:t>
              </a:r>
            </a:p>
            <a:p>
              <a:r>
                <a:rPr lang="en-US" sz="2400" b="1" dirty="0">
                  <a:solidFill>
                    <a:schemeClr val="bg1"/>
                  </a:solidFill>
                  <a:latin typeface="Arial" charset="0"/>
                  <a:ea typeface="Arial" charset="0"/>
                  <a:cs typeface="Arial" charset="0"/>
                </a:rPr>
                <a:t>May 2018</a:t>
              </a:r>
              <a:endParaRPr lang="en-US" sz="2400" b="1" dirty="0">
                <a:latin typeface="Arial" charset="0"/>
                <a:ea typeface="Arial" charset="0"/>
                <a:cs typeface="Arial" charset="0"/>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3" name="Slide Number Placeholder 2"/>
          <p:cNvSpPr>
            <a:spLocks noGrp="1"/>
          </p:cNvSpPr>
          <p:nvPr>
            <p:ph type="sldNum" sz="quarter" idx="12"/>
          </p:nvPr>
        </p:nvSpPr>
        <p:spPr/>
        <p:txBody>
          <a:bodyPr/>
          <a:lstStyle/>
          <a:p>
            <a:fld id="{4CFADB4A-6FA2-46F0-966D-44FD877818BE}" type="slidenum">
              <a:rPr lang="en-US" smtClean="0"/>
              <a:pPr/>
              <a:t>1</a:t>
            </a:fld>
            <a:endParaRPr lang="en-US"/>
          </a:p>
        </p:txBody>
      </p:sp>
    </p:spTree>
    <p:extLst>
      <p:ext uri="{BB962C8B-B14F-4D97-AF65-F5344CB8AC3E}">
        <p14:creationId xmlns:p14="http://schemas.microsoft.com/office/powerpoint/2010/main" val="413674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6DF5DC-7F7E-45AD-A73E-AC5FD02DF6B1}"/>
              </a:ext>
            </a:extLst>
          </p:cNvPr>
          <p:cNvSpPr>
            <a:spLocks noGrp="1"/>
          </p:cNvSpPr>
          <p:nvPr>
            <p:ph type="sldNum" sz="quarter" idx="12"/>
          </p:nvPr>
        </p:nvSpPr>
        <p:spPr/>
        <p:txBody>
          <a:bodyPr/>
          <a:lstStyle/>
          <a:p>
            <a:fld id="{4CFADB4A-6FA2-46F0-966D-44FD877818BE}" type="slidenum">
              <a:rPr lang="en-US" smtClean="0"/>
              <a:pPr/>
              <a:t>10</a:t>
            </a:fld>
            <a:endParaRPr lang="en-US"/>
          </a:p>
        </p:txBody>
      </p:sp>
      <p:grpSp>
        <p:nvGrpSpPr>
          <p:cNvPr id="4" name="Group 3">
            <a:extLst>
              <a:ext uri="{FF2B5EF4-FFF2-40B4-BE49-F238E27FC236}">
                <a16:creationId xmlns:a16="http://schemas.microsoft.com/office/drawing/2014/main" id="{391BBD2B-3769-4236-B050-597196315B33}"/>
              </a:ext>
            </a:extLst>
          </p:cNvPr>
          <p:cNvGrpSpPr/>
          <p:nvPr/>
        </p:nvGrpSpPr>
        <p:grpSpPr>
          <a:xfrm>
            <a:off x="0" y="0"/>
            <a:ext cx="9144000" cy="685800"/>
            <a:chOff x="0" y="3099357"/>
            <a:chExt cx="9144000" cy="685800"/>
          </a:xfrm>
        </p:grpSpPr>
        <p:sp>
          <p:nvSpPr>
            <p:cNvPr id="5" name="Rectangle 4">
              <a:extLst>
                <a:ext uri="{FF2B5EF4-FFF2-40B4-BE49-F238E27FC236}">
                  <a16:creationId xmlns:a16="http://schemas.microsoft.com/office/drawing/2014/main" id="{25592751-8212-4CB0-9F87-07C4AC590A96}"/>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E545FB1B-ACDD-442E-AB7E-6A8C13536E2C}"/>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C29E7D2-9603-46B8-A3B6-0B67515B464E}"/>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FY 2018 Forecast</a:t>
              </a:r>
              <a:endParaRPr lang="en-US" b="1" dirty="0">
                <a:latin typeface="Arial" charset="0"/>
                <a:ea typeface="Arial" charset="0"/>
                <a:cs typeface="Arial" charset="0"/>
              </a:endParaRPr>
            </a:p>
          </p:txBody>
        </p:sp>
        <p:pic>
          <p:nvPicPr>
            <p:cNvPr id="8" name="Picture 7">
              <a:extLst>
                <a:ext uri="{FF2B5EF4-FFF2-40B4-BE49-F238E27FC236}">
                  <a16:creationId xmlns:a16="http://schemas.microsoft.com/office/drawing/2014/main" id="{14A9CAB0-4E4D-4EA1-853F-6D73CBB13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graphicFrame>
        <p:nvGraphicFramePr>
          <p:cNvPr id="9" name="Table 8">
            <a:extLst>
              <a:ext uri="{FF2B5EF4-FFF2-40B4-BE49-F238E27FC236}">
                <a16:creationId xmlns:a16="http://schemas.microsoft.com/office/drawing/2014/main" id="{7AC473AE-43E6-4F5B-BD5B-7DF7457035B1}"/>
              </a:ext>
            </a:extLst>
          </p:cNvPr>
          <p:cNvGraphicFramePr>
            <a:graphicFrameLocks noGrp="1"/>
          </p:cNvGraphicFramePr>
          <p:nvPr>
            <p:extLst>
              <p:ext uri="{D42A27DB-BD31-4B8C-83A1-F6EECF244321}">
                <p14:modId xmlns:p14="http://schemas.microsoft.com/office/powerpoint/2010/main" val="4185094930"/>
              </p:ext>
            </p:extLst>
          </p:nvPr>
        </p:nvGraphicFramePr>
        <p:xfrm>
          <a:off x="730250" y="2971800"/>
          <a:ext cx="7683500" cy="3160240"/>
        </p:xfrm>
        <a:graphic>
          <a:graphicData uri="http://schemas.openxmlformats.org/drawingml/2006/table">
            <a:tbl>
              <a:tblPr/>
              <a:tblGrid>
                <a:gridCol w="3149600">
                  <a:extLst>
                    <a:ext uri="{9D8B030D-6E8A-4147-A177-3AD203B41FA5}">
                      <a16:colId xmlns:a16="http://schemas.microsoft.com/office/drawing/2014/main" val="1772680478"/>
                    </a:ext>
                  </a:extLst>
                </a:gridCol>
                <a:gridCol w="889000">
                  <a:extLst>
                    <a:ext uri="{9D8B030D-6E8A-4147-A177-3AD203B41FA5}">
                      <a16:colId xmlns:a16="http://schemas.microsoft.com/office/drawing/2014/main" val="1615488646"/>
                    </a:ext>
                  </a:extLst>
                </a:gridCol>
                <a:gridCol w="889000">
                  <a:extLst>
                    <a:ext uri="{9D8B030D-6E8A-4147-A177-3AD203B41FA5}">
                      <a16:colId xmlns:a16="http://schemas.microsoft.com/office/drawing/2014/main" val="2059402436"/>
                    </a:ext>
                  </a:extLst>
                </a:gridCol>
                <a:gridCol w="889000">
                  <a:extLst>
                    <a:ext uri="{9D8B030D-6E8A-4147-A177-3AD203B41FA5}">
                      <a16:colId xmlns:a16="http://schemas.microsoft.com/office/drawing/2014/main" val="2183828153"/>
                    </a:ext>
                  </a:extLst>
                </a:gridCol>
                <a:gridCol w="889000">
                  <a:extLst>
                    <a:ext uri="{9D8B030D-6E8A-4147-A177-3AD203B41FA5}">
                      <a16:colId xmlns:a16="http://schemas.microsoft.com/office/drawing/2014/main" val="839300057"/>
                    </a:ext>
                  </a:extLst>
                </a:gridCol>
                <a:gridCol w="977900">
                  <a:extLst>
                    <a:ext uri="{9D8B030D-6E8A-4147-A177-3AD203B41FA5}">
                      <a16:colId xmlns:a16="http://schemas.microsoft.com/office/drawing/2014/main" val="3871603301"/>
                    </a:ext>
                  </a:extLst>
                </a:gridCol>
              </a:tblGrid>
              <a:tr h="178738">
                <a:tc>
                  <a:txBody>
                    <a:bodyPr/>
                    <a:lstStyle/>
                    <a:p>
                      <a:pPr algn="l" fontAlgn="b"/>
                      <a:r>
                        <a:rPr lang="en-US" sz="1000" b="1" i="0" u="none" strike="noStrike" dirty="0">
                          <a:solidFill>
                            <a:srgbClr val="000000"/>
                          </a:solidFill>
                          <a:effectLst/>
                          <a:latin typeface="Arial Narrow" panose="020B0606020202030204" pitchFamily="34" charset="0"/>
                        </a:rPr>
                        <a:t>FY 18 Year End Forecast</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11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1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99872922"/>
                  </a:ext>
                </a:extLst>
              </a:tr>
              <a:tr h="178738">
                <a:tc>
                  <a:txBody>
                    <a:bodyPr/>
                    <a:lstStyle/>
                    <a:p>
                      <a:pPr algn="l" fontAlgn="b"/>
                      <a:endParaRPr lang="en-US" sz="11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Mar-18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000" b="1" i="0" u="none" strike="noStrike">
                          <a:solidFill>
                            <a:srgbClr val="000000"/>
                          </a:solidFill>
                          <a:effectLst/>
                          <a:latin typeface="Arial Narrow" panose="020B0606020202030204" pitchFamily="34" charset="0"/>
                        </a:rPr>
                        <a:t>Apr-18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May-18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Jun-18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FY2018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2009388"/>
                  </a:ext>
                </a:extLst>
              </a:tr>
              <a:tr h="178738">
                <a:tc>
                  <a:txBody>
                    <a:bodyPr/>
                    <a:lstStyle/>
                    <a:p>
                      <a:pPr algn="ctr"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083233"/>
                  </a:ext>
                </a:extLst>
              </a:tr>
              <a:tr h="178738">
                <a:tc>
                  <a:txBody>
                    <a:bodyPr/>
                    <a:lstStyle/>
                    <a:p>
                      <a:pPr algn="l" fontAlgn="b"/>
                      <a:r>
                        <a:rPr lang="en-US" sz="1000" b="1" i="0" u="none" strike="noStrike">
                          <a:solidFill>
                            <a:srgbClr val="000000"/>
                          </a:solidFill>
                          <a:effectLst/>
                          <a:latin typeface="Arial Narrow" panose="020B0606020202030204" pitchFamily="34" charset="0"/>
                        </a:rPr>
                        <a:t>Gross Patient Service Revenue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290,934,860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281,518,299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291,057,242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281,818,299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3,309,354,718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254747"/>
                  </a:ext>
                </a:extLst>
              </a:tr>
              <a:tr h="285220">
                <a:tc>
                  <a:txBody>
                    <a:bodyPr/>
                    <a:lstStyle/>
                    <a:p>
                      <a:pPr algn="l" fontAlgn="b"/>
                      <a:r>
                        <a:rPr lang="en-US" sz="1000" b="1" i="0" u="none" strike="noStrike">
                          <a:solidFill>
                            <a:srgbClr val="000000"/>
                          </a:solidFill>
                          <a:effectLst/>
                          <a:latin typeface="Arial Narrow" panose="020B0606020202030204" pitchFamily="34" charset="0"/>
                        </a:rPr>
                        <a:t>Net Patient Service Revenue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59,530,959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58,781,684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60,642,837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58,841,217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681,737,301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082366"/>
                  </a:ext>
                </a:extLst>
              </a:tr>
              <a:tr h="182541">
                <a:tc>
                  <a:txBody>
                    <a:bodyPr/>
                    <a:lstStyle/>
                    <a:p>
                      <a:pPr algn="l" fontAlgn="b"/>
                      <a:r>
                        <a:rPr lang="en-US" sz="1000" b="1" i="0" u="none" strike="noStrike">
                          <a:solidFill>
                            <a:srgbClr val="000000"/>
                          </a:solidFill>
                          <a:effectLst/>
                          <a:latin typeface="Arial Narrow" panose="020B0606020202030204" pitchFamily="34" charset="0"/>
                        </a:rPr>
                        <a:t>Total Supplemental Revenue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31,133,266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36,681,824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349,452,500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717416"/>
                  </a:ext>
                </a:extLst>
              </a:tr>
              <a:tr h="178738">
                <a:tc>
                  <a:txBody>
                    <a:bodyPr/>
                    <a:lstStyle/>
                    <a:p>
                      <a:pPr algn="l" fontAlgn="b"/>
                      <a:r>
                        <a:rPr lang="en-US" sz="1000" b="1" i="0" u="none" strike="noStrike">
                          <a:solidFill>
                            <a:srgbClr val="000000"/>
                          </a:solidFill>
                          <a:effectLst/>
                          <a:latin typeface="Arial Narrow" panose="020B0606020202030204" pitchFamily="34" charset="0"/>
                        </a:rPr>
                        <a:t>Net Operating Revenue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90,664,224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95,463,508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87,324,661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85,523,041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1,031,189,801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25308391"/>
                  </a:ext>
                </a:extLst>
              </a:tr>
              <a:tr h="178738">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04149726"/>
                  </a:ext>
                </a:extLst>
              </a:tr>
              <a:tr h="182541">
                <a:tc>
                  <a:txBody>
                    <a:bodyPr/>
                    <a:lstStyle/>
                    <a:p>
                      <a:pPr algn="l" fontAlgn="b"/>
                      <a:r>
                        <a:rPr lang="en-US" sz="1000" b="1" i="0" u="none" strike="noStrike">
                          <a:solidFill>
                            <a:srgbClr val="000000"/>
                          </a:solidFill>
                          <a:effectLst/>
                          <a:latin typeface="Arial Narrow" panose="020B0606020202030204" pitchFamily="34" charset="0"/>
                        </a:rPr>
                        <a:t>Total Operating Expenses</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85,655,905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83,939,075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85,555,670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83,739,342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1,004,811,983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652797"/>
                  </a:ext>
                </a:extLst>
              </a:tr>
              <a:tr h="178738">
                <a:tc>
                  <a:txBody>
                    <a:bodyPr/>
                    <a:lstStyle/>
                    <a:p>
                      <a:pPr algn="l" fontAlgn="b"/>
                      <a:r>
                        <a:rPr lang="en-US" sz="1000" b="1" i="0" u="none" strike="noStrike">
                          <a:solidFill>
                            <a:srgbClr val="000000"/>
                          </a:solidFill>
                          <a:effectLst/>
                          <a:latin typeface="Arial Narrow" panose="020B0606020202030204" pitchFamily="34" charset="0"/>
                        </a:rPr>
                        <a:t>Operating Income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5,008,319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11,524,433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1,768,991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1,783,699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26,377,818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77727683"/>
                  </a:ext>
                </a:extLst>
              </a:tr>
              <a:tr h="182541">
                <a:tc>
                  <a:txBody>
                    <a:bodyPr/>
                    <a:lstStyle/>
                    <a:p>
                      <a:pPr algn="l" fontAlgn="b"/>
                      <a:r>
                        <a:rPr lang="en-US" sz="1000" b="1" i="0" u="none" strike="noStrike">
                          <a:solidFill>
                            <a:srgbClr val="000000"/>
                          </a:solidFill>
                          <a:effectLst/>
                          <a:latin typeface="Arial Narrow" panose="020B0606020202030204" pitchFamily="34" charset="0"/>
                        </a:rPr>
                        <a:t>Non-Operating Income/(Expense)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(4,336,135)</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(45,365,000)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088180"/>
                  </a:ext>
                </a:extLst>
              </a:tr>
              <a:tr h="182541">
                <a:tc>
                  <a:txBody>
                    <a:bodyPr/>
                    <a:lstStyle/>
                    <a:p>
                      <a:pPr algn="l" fontAlgn="b"/>
                      <a:r>
                        <a:rPr lang="en-US" sz="1000" b="1" i="0" u="none" strike="noStrike">
                          <a:solidFill>
                            <a:srgbClr val="000000"/>
                          </a:solidFill>
                          <a:effectLst/>
                          <a:latin typeface="Arial Narrow" panose="020B0606020202030204" pitchFamily="34" charset="0"/>
                        </a:rPr>
                        <a:t>Net Income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           672,185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 $         8,986,419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(769,023)</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(754,315)</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(18,987,182)</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860561549"/>
                  </a:ext>
                </a:extLst>
              </a:tr>
              <a:tr h="178738">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Arial Narrow" panose="020B0606020202030204" pitchFamily="34" charset="0"/>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solidFill>
                      <a:srgbClr val="F2F2F2"/>
                    </a:solidFill>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99493757"/>
                  </a:ext>
                </a:extLst>
              </a:tr>
              <a:tr h="178738">
                <a:tc>
                  <a:txBody>
                    <a:bodyPr/>
                    <a:lstStyle/>
                    <a:p>
                      <a:pPr algn="l" fontAlgn="b"/>
                      <a:r>
                        <a:rPr lang="en-US" sz="1000" b="1" i="0" u="none" strike="noStrike">
                          <a:solidFill>
                            <a:srgbClr val="000000"/>
                          </a:solidFill>
                          <a:effectLst/>
                          <a:latin typeface="Arial Narrow" panose="020B0606020202030204" pitchFamily="34" charset="0"/>
                        </a:rPr>
                        <a:t>Operating Margin</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5.5% </a:t>
                      </a:r>
                    </a:p>
                  </a:txBody>
                  <a:tcPr marL="0" marR="0" marT="0" marB="0" anchor="b">
                    <a:lnL>
                      <a:noFill/>
                    </a:lnL>
                    <a:lnR>
                      <a:noFill/>
                    </a:lnR>
                    <a:lnT>
                      <a:noFill/>
                    </a:lnT>
                    <a:lnB>
                      <a:noFill/>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12.1%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2.0%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2.1%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2.6% </a:t>
                      </a:r>
                    </a:p>
                  </a:txBody>
                  <a:tcPr marL="0" marR="0" marT="0" marB="0" anchor="b">
                    <a:lnL>
                      <a:noFill/>
                    </a:lnL>
                    <a:lnR>
                      <a:noFill/>
                    </a:lnR>
                    <a:lnT>
                      <a:noFill/>
                    </a:lnT>
                    <a:lnB>
                      <a:noFill/>
                    </a:lnB>
                  </a:tcPr>
                </a:tc>
                <a:extLst>
                  <a:ext uri="{0D108BD9-81ED-4DB2-BD59-A6C34878D82A}">
                    <a16:rowId xmlns:a16="http://schemas.microsoft.com/office/drawing/2014/main" val="888608117"/>
                  </a:ext>
                </a:extLst>
              </a:tr>
              <a:tr h="178738">
                <a:tc>
                  <a:txBody>
                    <a:bodyPr/>
                    <a:lstStyle/>
                    <a:p>
                      <a:pPr algn="l" fontAlgn="b"/>
                      <a:r>
                        <a:rPr lang="en-US" sz="1000" b="1" i="0" u="none" strike="noStrike">
                          <a:solidFill>
                            <a:srgbClr val="000000"/>
                          </a:solidFill>
                          <a:effectLst/>
                          <a:latin typeface="Arial Narrow" panose="020B0606020202030204" pitchFamily="34" charset="0"/>
                        </a:rPr>
                        <a:t>EBIDA Margin</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7.1% </a:t>
                      </a:r>
                    </a:p>
                  </a:txBody>
                  <a:tcPr marL="0" marR="0" marT="0" marB="0" anchor="b">
                    <a:lnL>
                      <a:noFill/>
                    </a:lnL>
                    <a:lnR>
                      <a:noFill/>
                    </a:lnR>
                    <a:lnT>
                      <a:noFill/>
                    </a:lnT>
                    <a:lnB>
                      <a:noFill/>
                    </a:lnB>
                    <a:solidFill>
                      <a:srgbClr val="F2F2F2"/>
                    </a:solidFill>
                  </a:tcPr>
                </a:tc>
                <a:tc>
                  <a:txBody>
                    <a:bodyPr/>
                    <a:lstStyle/>
                    <a:p>
                      <a:pPr algn="r" fontAlgn="b"/>
                      <a:r>
                        <a:rPr lang="en-US" sz="1000" b="1" i="0" u="none" strike="noStrike">
                          <a:solidFill>
                            <a:srgbClr val="000000"/>
                          </a:solidFill>
                          <a:effectLst/>
                          <a:latin typeface="Arial Narrow" panose="020B0606020202030204" pitchFamily="34" charset="0"/>
                        </a:rPr>
                        <a:t>13.5%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3.6%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extLst>
                  <a:ext uri="{0D108BD9-81ED-4DB2-BD59-A6C34878D82A}">
                    <a16:rowId xmlns:a16="http://schemas.microsoft.com/office/drawing/2014/main" val="3857957423"/>
                  </a:ext>
                </a:extLst>
              </a:tr>
              <a:tr h="178738">
                <a:tc>
                  <a:txBody>
                    <a:bodyPr/>
                    <a:lstStyle/>
                    <a:p>
                      <a:pPr algn="l" fontAlgn="t"/>
                      <a:r>
                        <a:rPr lang="en-US" sz="1000" b="0" i="0" u="none" strike="noStrike">
                          <a:solidFill>
                            <a:srgbClr val="000000"/>
                          </a:solidFill>
                          <a:effectLst/>
                          <a:latin typeface="Arial Narrow" panose="020B0606020202030204" pitchFamily="34" charset="0"/>
                        </a:rPr>
                        <a:t>Collection % - NPSR</a:t>
                      </a:r>
                    </a:p>
                  </a:txBody>
                  <a:tcPr marL="0" marR="0" marT="0" marB="0">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20.5% </a:t>
                      </a:r>
                    </a:p>
                  </a:txBody>
                  <a:tcPr marL="0" marR="0" marT="0" marB="0" anchor="b">
                    <a:lnL>
                      <a:noFill/>
                    </a:lnL>
                    <a:lnR>
                      <a:noFill/>
                    </a:lnR>
                    <a:lnT>
                      <a:noFill/>
                    </a:lnT>
                    <a:lnB>
                      <a:noFill/>
                    </a:lnB>
                    <a:solidFill>
                      <a:srgbClr val="F2F2F2"/>
                    </a:solidFill>
                  </a:tcPr>
                </a:tc>
                <a:tc>
                  <a:txBody>
                    <a:bodyPr/>
                    <a:lstStyle/>
                    <a:p>
                      <a:pPr algn="r" fontAlgn="b"/>
                      <a:r>
                        <a:rPr lang="en-US" sz="10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20.8%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20.6% </a:t>
                      </a:r>
                    </a:p>
                  </a:txBody>
                  <a:tcPr marL="0" marR="0" marT="0" marB="0" anchor="b">
                    <a:lnL>
                      <a:noFill/>
                    </a:lnL>
                    <a:lnR>
                      <a:noFill/>
                    </a:lnR>
                    <a:lnT>
                      <a:noFill/>
                    </a:lnT>
                    <a:lnB>
                      <a:noFill/>
                    </a:lnB>
                  </a:tcPr>
                </a:tc>
                <a:extLst>
                  <a:ext uri="{0D108BD9-81ED-4DB2-BD59-A6C34878D82A}">
                    <a16:rowId xmlns:a16="http://schemas.microsoft.com/office/drawing/2014/main" val="4108545718"/>
                  </a:ext>
                </a:extLst>
              </a:tr>
              <a:tr h="178738">
                <a:tc>
                  <a:txBody>
                    <a:bodyPr/>
                    <a:lstStyle/>
                    <a:p>
                      <a:pPr algn="l" fontAlgn="t"/>
                      <a:r>
                        <a:rPr lang="en-US" sz="1000" b="0" i="0" u="none" strike="noStrike">
                          <a:solidFill>
                            <a:srgbClr val="000000"/>
                          </a:solidFill>
                          <a:effectLst/>
                          <a:latin typeface="Arial Narrow" panose="020B0606020202030204" pitchFamily="34" charset="0"/>
                        </a:rPr>
                        <a:t>Collection % - Total</a:t>
                      </a:r>
                    </a:p>
                  </a:txBody>
                  <a:tcPr marL="0" marR="0" marT="0" marB="0">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31.2% </a:t>
                      </a:r>
                    </a:p>
                  </a:txBody>
                  <a:tcPr marL="0" marR="0" marT="0" marB="0" anchor="b">
                    <a:lnL>
                      <a:noFill/>
                    </a:lnL>
                    <a:lnR>
                      <a:noFill/>
                    </a:lnR>
                    <a:lnT>
                      <a:noFill/>
                    </a:lnT>
                    <a:lnB>
                      <a:noFill/>
                    </a:lnB>
                    <a:solidFill>
                      <a:srgbClr val="F2F2F2"/>
                    </a:solidFill>
                  </a:tcPr>
                </a:tc>
                <a:tc>
                  <a:txBody>
                    <a:bodyPr/>
                    <a:lstStyle/>
                    <a:p>
                      <a:pPr algn="r" fontAlgn="b"/>
                      <a:r>
                        <a:rPr lang="en-US" sz="1000" b="0" i="0" u="none" strike="noStrike">
                          <a:solidFill>
                            <a:srgbClr val="000000"/>
                          </a:solidFill>
                          <a:effectLst/>
                          <a:latin typeface="Arial Narrow" panose="020B0606020202030204" pitchFamily="34" charset="0"/>
                        </a:rPr>
                        <a:t>33.9%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30.0%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Arial Narrow" panose="020B0606020202030204" pitchFamily="34" charset="0"/>
                        </a:rPr>
                        <a:t>31.2% </a:t>
                      </a:r>
                    </a:p>
                  </a:txBody>
                  <a:tcPr marL="0" marR="0" marT="0" marB="0" anchor="b">
                    <a:lnL>
                      <a:noFill/>
                    </a:lnL>
                    <a:lnR>
                      <a:noFill/>
                    </a:lnR>
                    <a:lnT>
                      <a:noFill/>
                    </a:lnT>
                    <a:lnB>
                      <a:noFill/>
                    </a:lnB>
                  </a:tcPr>
                </a:tc>
                <a:extLst>
                  <a:ext uri="{0D108BD9-81ED-4DB2-BD59-A6C34878D82A}">
                    <a16:rowId xmlns:a16="http://schemas.microsoft.com/office/drawing/2014/main" val="4170482333"/>
                  </a:ext>
                </a:extLst>
              </a:tr>
            </a:tbl>
          </a:graphicData>
        </a:graphic>
      </p:graphicFrame>
      <p:sp>
        <p:nvSpPr>
          <p:cNvPr id="10" name="TextBox 9">
            <a:extLst>
              <a:ext uri="{FF2B5EF4-FFF2-40B4-BE49-F238E27FC236}">
                <a16:creationId xmlns:a16="http://schemas.microsoft.com/office/drawing/2014/main" id="{331C9E3C-BAD0-43F7-8E9A-B465D3DE07E3}"/>
              </a:ext>
            </a:extLst>
          </p:cNvPr>
          <p:cNvSpPr txBox="1"/>
          <p:nvPr/>
        </p:nvSpPr>
        <p:spPr>
          <a:xfrm>
            <a:off x="730250" y="990600"/>
            <a:ext cx="7825412" cy="1477328"/>
          </a:xfrm>
          <a:prstGeom prst="rect">
            <a:avLst/>
          </a:prstGeom>
          <a:noFill/>
        </p:spPr>
        <p:txBody>
          <a:bodyPr wrap="none" rtlCol="0">
            <a:spAutoFit/>
          </a:bodyPr>
          <a:lstStyle/>
          <a:p>
            <a:r>
              <a:rPr lang="en-US" dirty="0"/>
              <a:t>Assumptions:</a:t>
            </a:r>
          </a:p>
          <a:p>
            <a:pPr marL="285750" indent="-285750">
              <a:buFont typeface="Arial" panose="020B0604020202020204" pitchFamily="34" charset="0"/>
              <a:buChar char="•"/>
            </a:pPr>
            <a:r>
              <a:rPr lang="en-US" dirty="0"/>
              <a:t>Increased NPSR from AAH contract and </a:t>
            </a:r>
            <a:r>
              <a:rPr lang="en-US" dirty="0" err="1"/>
              <a:t>Oakcare</a:t>
            </a:r>
            <a:r>
              <a:rPr lang="en-US" dirty="0"/>
              <a:t> ED billing. </a:t>
            </a:r>
          </a:p>
          <a:p>
            <a:pPr marL="285750" indent="-285750">
              <a:buFont typeface="Arial" panose="020B0604020202020204" pitchFamily="34" charset="0"/>
              <a:buChar char="•"/>
            </a:pPr>
            <a:r>
              <a:rPr lang="en-US" dirty="0"/>
              <a:t>Increased GPP, Prime, EPP and QIP projections offset by prior year adjustment.</a:t>
            </a:r>
          </a:p>
          <a:p>
            <a:pPr marL="285750" indent="-285750">
              <a:buFont typeface="Arial" panose="020B0604020202020204" pitchFamily="34" charset="0"/>
              <a:buChar char="•"/>
            </a:pPr>
            <a:r>
              <a:rPr lang="en-US" dirty="0"/>
              <a:t>Increased </a:t>
            </a:r>
            <a:r>
              <a:rPr lang="en-US" dirty="0" err="1"/>
              <a:t>supplementals</a:t>
            </a:r>
            <a:r>
              <a:rPr lang="en-US" dirty="0"/>
              <a:t> including receipt of Kaiser EPIC grant funding.</a:t>
            </a:r>
          </a:p>
          <a:p>
            <a:pPr marL="285750" indent="-285750">
              <a:buFont typeface="Arial" panose="020B0604020202020204" pitchFamily="34" charset="0"/>
              <a:buChar char="•"/>
            </a:pPr>
            <a:r>
              <a:rPr lang="en-US" dirty="0"/>
              <a:t>Expenses include savings from Back to Budget.</a:t>
            </a:r>
          </a:p>
        </p:txBody>
      </p:sp>
    </p:spTree>
    <p:extLst>
      <p:ext uri="{BB962C8B-B14F-4D97-AF65-F5344CB8AC3E}">
        <p14:creationId xmlns:p14="http://schemas.microsoft.com/office/powerpoint/2010/main" val="293487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FB17A3-1217-459D-89B6-3662AB6EF9EB}"/>
              </a:ext>
            </a:extLst>
          </p:cNvPr>
          <p:cNvSpPr>
            <a:spLocks noGrp="1"/>
          </p:cNvSpPr>
          <p:nvPr>
            <p:ph type="sldNum" sz="quarter" idx="12"/>
          </p:nvPr>
        </p:nvSpPr>
        <p:spPr/>
        <p:txBody>
          <a:bodyPr/>
          <a:lstStyle/>
          <a:p>
            <a:fld id="{4CFADB4A-6FA2-46F0-966D-44FD877818BE}" type="slidenum">
              <a:rPr lang="en-US" smtClean="0"/>
              <a:pPr/>
              <a:t>11</a:t>
            </a:fld>
            <a:endParaRPr lang="en-US"/>
          </a:p>
        </p:txBody>
      </p:sp>
      <p:grpSp>
        <p:nvGrpSpPr>
          <p:cNvPr id="3" name="Group 2">
            <a:extLst>
              <a:ext uri="{FF2B5EF4-FFF2-40B4-BE49-F238E27FC236}">
                <a16:creationId xmlns:a16="http://schemas.microsoft.com/office/drawing/2014/main" id="{99EC7671-5EBB-42C6-AAE7-BC77EB32C5C9}"/>
              </a:ext>
            </a:extLst>
          </p:cNvPr>
          <p:cNvGrpSpPr/>
          <p:nvPr/>
        </p:nvGrpSpPr>
        <p:grpSpPr>
          <a:xfrm>
            <a:off x="0" y="0"/>
            <a:ext cx="9144000" cy="923330"/>
            <a:chOff x="0" y="3099357"/>
            <a:chExt cx="9144000" cy="923330"/>
          </a:xfrm>
        </p:grpSpPr>
        <p:sp>
          <p:nvSpPr>
            <p:cNvPr id="4" name="Rectangle 3">
              <a:extLst>
                <a:ext uri="{FF2B5EF4-FFF2-40B4-BE49-F238E27FC236}">
                  <a16:creationId xmlns:a16="http://schemas.microsoft.com/office/drawing/2014/main" id="{BDB8EE1F-9087-429C-9196-62C818A77B96}"/>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5" name="Straight Connector 4">
              <a:extLst>
                <a:ext uri="{FF2B5EF4-FFF2-40B4-BE49-F238E27FC236}">
                  <a16:creationId xmlns:a16="http://schemas.microsoft.com/office/drawing/2014/main" id="{33811F74-DEF8-4A08-B273-E07B451A6EEA}"/>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4DDFBFF-BB99-455E-9471-C0A3C646F101}"/>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7" name="Picture 6">
              <a:extLst>
                <a:ext uri="{FF2B5EF4-FFF2-40B4-BE49-F238E27FC236}">
                  <a16:creationId xmlns:a16="http://schemas.microsoft.com/office/drawing/2014/main" id="{C8CD9807-2372-494F-93CA-6B9EF584792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graphicFrame>
        <p:nvGraphicFramePr>
          <p:cNvPr id="9" name="Table 8">
            <a:extLst>
              <a:ext uri="{FF2B5EF4-FFF2-40B4-BE49-F238E27FC236}">
                <a16:creationId xmlns:a16="http://schemas.microsoft.com/office/drawing/2014/main" id="{42E3962A-B176-4C2D-BFD0-615097A8120B}"/>
              </a:ext>
            </a:extLst>
          </p:cNvPr>
          <p:cNvGraphicFramePr>
            <a:graphicFrameLocks noGrp="1"/>
          </p:cNvGraphicFramePr>
          <p:nvPr>
            <p:extLst>
              <p:ext uri="{D42A27DB-BD31-4B8C-83A1-F6EECF244321}">
                <p14:modId xmlns:p14="http://schemas.microsoft.com/office/powerpoint/2010/main" val="3776715623"/>
              </p:ext>
            </p:extLst>
          </p:nvPr>
        </p:nvGraphicFramePr>
        <p:xfrm>
          <a:off x="304800" y="1143000"/>
          <a:ext cx="8610596" cy="4975821"/>
        </p:xfrm>
        <a:graphic>
          <a:graphicData uri="http://schemas.openxmlformats.org/drawingml/2006/table">
            <a:tbl>
              <a:tblPr/>
              <a:tblGrid>
                <a:gridCol w="1502760">
                  <a:extLst>
                    <a:ext uri="{9D8B030D-6E8A-4147-A177-3AD203B41FA5}">
                      <a16:colId xmlns:a16="http://schemas.microsoft.com/office/drawing/2014/main" val="1754035899"/>
                    </a:ext>
                  </a:extLst>
                </a:gridCol>
                <a:gridCol w="541278">
                  <a:extLst>
                    <a:ext uri="{9D8B030D-6E8A-4147-A177-3AD203B41FA5}">
                      <a16:colId xmlns:a16="http://schemas.microsoft.com/office/drawing/2014/main" val="690958187"/>
                    </a:ext>
                  </a:extLst>
                </a:gridCol>
                <a:gridCol w="541278">
                  <a:extLst>
                    <a:ext uri="{9D8B030D-6E8A-4147-A177-3AD203B41FA5}">
                      <a16:colId xmlns:a16="http://schemas.microsoft.com/office/drawing/2014/main" val="1246064476"/>
                    </a:ext>
                  </a:extLst>
                </a:gridCol>
                <a:gridCol w="541278">
                  <a:extLst>
                    <a:ext uri="{9D8B030D-6E8A-4147-A177-3AD203B41FA5}">
                      <a16:colId xmlns:a16="http://schemas.microsoft.com/office/drawing/2014/main" val="3002505772"/>
                    </a:ext>
                  </a:extLst>
                </a:gridCol>
                <a:gridCol w="541278">
                  <a:extLst>
                    <a:ext uri="{9D8B030D-6E8A-4147-A177-3AD203B41FA5}">
                      <a16:colId xmlns:a16="http://schemas.microsoft.com/office/drawing/2014/main" val="487838477"/>
                    </a:ext>
                  </a:extLst>
                </a:gridCol>
                <a:gridCol w="541278">
                  <a:extLst>
                    <a:ext uri="{9D8B030D-6E8A-4147-A177-3AD203B41FA5}">
                      <a16:colId xmlns:a16="http://schemas.microsoft.com/office/drawing/2014/main" val="3662836757"/>
                    </a:ext>
                  </a:extLst>
                </a:gridCol>
                <a:gridCol w="541278">
                  <a:extLst>
                    <a:ext uri="{9D8B030D-6E8A-4147-A177-3AD203B41FA5}">
                      <a16:colId xmlns:a16="http://schemas.microsoft.com/office/drawing/2014/main" val="4255649442"/>
                    </a:ext>
                  </a:extLst>
                </a:gridCol>
                <a:gridCol w="541278">
                  <a:extLst>
                    <a:ext uri="{9D8B030D-6E8A-4147-A177-3AD203B41FA5}">
                      <a16:colId xmlns:a16="http://schemas.microsoft.com/office/drawing/2014/main" val="2877938294"/>
                    </a:ext>
                  </a:extLst>
                </a:gridCol>
                <a:gridCol w="541278">
                  <a:extLst>
                    <a:ext uri="{9D8B030D-6E8A-4147-A177-3AD203B41FA5}">
                      <a16:colId xmlns:a16="http://schemas.microsoft.com/office/drawing/2014/main" val="1292609405"/>
                    </a:ext>
                  </a:extLst>
                </a:gridCol>
                <a:gridCol w="541278">
                  <a:extLst>
                    <a:ext uri="{9D8B030D-6E8A-4147-A177-3AD203B41FA5}">
                      <a16:colId xmlns:a16="http://schemas.microsoft.com/office/drawing/2014/main" val="1213056823"/>
                    </a:ext>
                  </a:extLst>
                </a:gridCol>
                <a:gridCol w="541278">
                  <a:extLst>
                    <a:ext uri="{9D8B030D-6E8A-4147-A177-3AD203B41FA5}">
                      <a16:colId xmlns:a16="http://schemas.microsoft.com/office/drawing/2014/main" val="2429298120"/>
                    </a:ext>
                  </a:extLst>
                </a:gridCol>
                <a:gridCol w="541278">
                  <a:extLst>
                    <a:ext uri="{9D8B030D-6E8A-4147-A177-3AD203B41FA5}">
                      <a16:colId xmlns:a16="http://schemas.microsoft.com/office/drawing/2014/main" val="3254650290"/>
                    </a:ext>
                  </a:extLst>
                </a:gridCol>
                <a:gridCol w="541278">
                  <a:extLst>
                    <a:ext uri="{9D8B030D-6E8A-4147-A177-3AD203B41FA5}">
                      <a16:colId xmlns:a16="http://schemas.microsoft.com/office/drawing/2014/main" val="183075637"/>
                    </a:ext>
                  </a:extLst>
                </a:gridCol>
                <a:gridCol w="612500">
                  <a:extLst>
                    <a:ext uri="{9D8B030D-6E8A-4147-A177-3AD203B41FA5}">
                      <a16:colId xmlns:a16="http://schemas.microsoft.com/office/drawing/2014/main" val="3639517440"/>
                    </a:ext>
                  </a:extLst>
                </a:gridCol>
              </a:tblGrid>
              <a:tr h="108120">
                <a:tc>
                  <a:txBody>
                    <a:bodyPr/>
                    <a:lstStyle/>
                    <a:p>
                      <a:pPr algn="l" fontAlgn="b"/>
                      <a:r>
                        <a:rPr lang="en-US" sz="500" b="1" i="0" u="none" strike="noStrike">
                          <a:solidFill>
                            <a:srgbClr val="000000"/>
                          </a:solidFill>
                          <a:effectLst/>
                          <a:latin typeface="Arial Narrow" panose="020B0606020202030204" pitchFamily="34" charset="0"/>
                        </a:rPr>
                        <a:t>March 2018 12 Month Rolling Forecast</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51108517"/>
                  </a:ext>
                </a:extLst>
              </a:tr>
              <a:tr h="108120">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500" b="1" i="0" u="none" strike="noStrike">
                          <a:solidFill>
                            <a:srgbClr val="000000"/>
                          </a:solidFill>
                          <a:effectLst/>
                          <a:latin typeface="Arial Narrow" panose="020B0606020202030204" pitchFamily="34" charset="0"/>
                        </a:rPr>
                        <a:t>Mar-18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500" b="1" i="0" u="none" strike="noStrike">
                          <a:solidFill>
                            <a:srgbClr val="000000"/>
                          </a:solidFill>
                          <a:effectLst/>
                          <a:latin typeface="Arial Narrow" panose="020B0606020202030204" pitchFamily="34" charset="0"/>
                        </a:rPr>
                        <a:t>Apr-18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May-18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Jun-18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Jul-18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Aug-18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Sep-18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Oct-18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Nov-18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Dec-18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Jan-19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Arial Narrow" panose="020B0606020202030204" pitchFamily="34" charset="0"/>
                        </a:rPr>
                        <a:t>Feb-19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1" i="0" u="none" strike="noStrike">
                          <a:solidFill>
                            <a:srgbClr val="000000"/>
                          </a:solidFill>
                          <a:effectLst/>
                          <a:latin typeface="Arial Narrow" panose="020B0606020202030204" pitchFamily="34" charset="0"/>
                        </a:rPr>
                        <a:t>Total 12 Months</a:t>
                      </a:r>
                    </a:p>
                  </a:txBody>
                  <a:tcPr marL="0" marR="0" marT="0" marB="0" anchor="b">
                    <a:lnL>
                      <a:noFill/>
                    </a:lnL>
                    <a:lnR>
                      <a:noFill/>
                    </a:lnR>
                    <a:lnT>
                      <a:noFill/>
                    </a:lnT>
                    <a:lnB>
                      <a:noFill/>
                    </a:lnB>
                  </a:tcPr>
                </a:tc>
                <a:extLst>
                  <a:ext uri="{0D108BD9-81ED-4DB2-BD59-A6C34878D82A}">
                    <a16:rowId xmlns:a16="http://schemas.microsoft.com/office/drawing/2014/main" val="531880924"/>
                  </a:ext>
                </a:extLst>
              </a:tr>
              <a:tr h="108120">
                <a:tc>
                  <a:txBody>
                    <a:bodyPr/>
                    <a:lstStyle/>
                    <a:p>
                      <a:pPr algn="l" fontAlgn="b"/>
                      <a:r>
                        <a:rPr lang="en-US" sz="500" b="0" i="0" u="none" strike="noStrike">
                          <a:solidFill>
                            <a:srgbClr val="000000"/>
                          </a:solidFill>
                          <a:effectLst/>
                          <a:latin typeface="Arial Narrow" panose="020B0606020202030204" pitchFamily="34" charset="0"/>
                        </a:rPr>
                        <a:t>Inpatient service revenue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170,720,754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164,412,414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0" i="0" u="none" strike="noStrike">
                          <a:solidFill>
                            <a:srgbClr val="000000"/>
                          </a:solidFill>
                          <a:effectLst/>
                          <a:latin typeface="Arial Narrow" panose="020B0606020202030204" pitchFamily="34" charset="0"/>
                        </a:rPr>
                        <a:t>          169,892,827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0" i="0" u="none" strike="noStrike">
                          <a:solidFill>
                            <a:srgbClr val="000000"/>
                          </a:solidFill>
                          <a:effectLst/>
                          <a:latin typeface="Arial Narrow" panose="020B0606020202030204" pitchFamily="34" charset="0"/>
                        </a:rPr>
                        <a:t>          164,412,414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166,131,208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166,131,208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160,772,137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166,131,208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160,772,137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166,131,208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166,131,208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150,053,995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Arial Narrow" panose="020B0606020202030204" pitchFamily="34" charset="0"/>
                        </a:rPr>
                        <a:t>           1,971,692,718 </a:t>
                      </a:r>
                    </a:p>
                  </a:txBody>
                  <a:tcPr marL="0" marR="0" marT="0" marB="0" anchor="b">
                    <a:lnL>
                      <a:noFill/>
                    </a:lnL>
                    <a:lnR>
                      <a:noFill/>
                    </a:lnR>
                    <a:lnT>
                      <a:noFill/>
                    </a:lnT>
                    <a:lnB>
                      <a:noFill/>
                    </a:lnB>
                  </a:tcPr>
                </a:tc>
                <a:extLst>
                  <a:ext uri="{0D108BD9-81ED-4DB2-BD59-A6C34878D82A}">
                    <a16:rowId xmlns:a16="http://schemas.microsoft.com/office/drawing/2014/main" val="1714418895"/>
                  </a:ext>
                </a:extLst>
              </a:tr>
              <a:tr h="108120">
                <a:tc>
                  <a:txBody>
                    <a:bodyPr/>
                    <a:lstStyle/>
                    <a:p>
                      <a:pPr algn="l" fontAlgn="b"/>
                      <a:r>
                        <a:rPr lang="en-US" sz="500" b="0" i="0" u="none" strike="noStrike">
                          <a:solidFill>
                            <a:srgbClr val="000000"/>
                          </a:solidFill>
                          <a:effectLst/>
                          <a:latin typeface="Arial Narrow" panose="020B0606020202030204" pitchFamily="34" charset="0"/>
                        </a:rPr>
                        <a:t>Outpatient service revenue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91,766,885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90,590,598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93,610,284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90,590,598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94,585,841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94,585,841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91,534,685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94,585,841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91,534,685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94,585,841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94,585,841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85,432,373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1,107,989,312 </a:t>
                      </a:r>
                    </a:p>
                  </a:txBody>
                  <a:tcPr marL="0" marR="0" marT="0" marB="0" anchor="b">
                    <a:lnL>
                      <a:noFill/>
                    </a:lnL>
                    <a:lnR>
                      <a:noFill/>
                    </a:lnR>
                    <a:lnT>
                      <a:noFill/>
                    </a:lnT>
                    <a:lnB>
                      <a:noFill/>
                    </a:lnB>
                  </a:tcPr>
                </a:tc>
                <a:extLst>
                  <a:ext uri="{0D108BD9-81ED-4DB2-BD59-A6C34878D82A}">
                    <a16:rowId xmlns:a16="http://schemas.microsoft.com/office/drawing/2014/main" val="359583580"/>
                  </a:ext>
                </a:extLst>
              </a:tr>
              <a:tr h="108120">
                <a:tc>
                  <a:txBody>
                    <a:bodyPr/>
                    <a:lstStyle/>
                    <a:p>
                      <a:pPr algn="l" fontAlgn="b"/>
                      <a:r>
                        <a:rPr lang="en-US" sz="500" b="0" i="0" u="none" strike="noStrike">
                          <a:solidFill>
                            <a:srgbClr val="000000"/>
                          </a:solidFill>
                          <a:effectLst/>
                          <a:latin typeface="Arial Narrow" panose="020B0606020202030204" pitchFamily="34" charset="0"/>
                        </a:rPr>
                        <a:t>Professional service revenue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28,447,222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26,515,288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27,554,131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26,815,288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26,791,559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24,198,827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321,071,668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578264"/>
                  </a:ext>
                </a:extLst>
              </a:tr>
              <a:tr h="108120">
                <a:tc>
                  <a:txBody>
                    <a:bodyPr/>
                    <a:lstStyle/>
                    <a:p>
                      <a:pPr algn="l" fontAlgn="b"/>
                      <a:r>
                        <a:rPr lang="en-US" sz="500" b="1" i="0" u="none" strike="noStrike">
                          <a:solidFill>
                            <a:srgbClr val="000000"/>
                          </a:solidFill>
                          <a:effectLst/>
                          <a:latin typeface="Arial Narrow" panose="020B0606020202030204" pitchFamily="34" charset="0"/>
                        </a:rPr>
                        <a:t>Gross Patient Service Revenue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290,934,860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281,518,299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291,057,242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281,818,299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279,098,381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279,098,381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259,685,195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3,400,753,698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58015435"/>
                  </a:ext>
                </a:extLst>
              </a:tr>
              <a:tr h="108120">
                <a:tc>
                  <a:txBody>
                    <a:bodyPr/>
                    <a:lstStyle/>
                    <a:p>
                      <a:pPr algn="l" fontAlgn="b"/>
                      <a:r>
                        <a:rPr lang="en-US" sz="500" b="0" i="0" u="none" strike="noStrike">
                          <a:solidFill>
                            <a:srgbClr val="000000"/>
                          </a:solidFill>
                          <a:effectLst/>
                          <a:latin typeface="Arial Narrow" panose="020B0606020202030204" pitchFamily="34" charset="0"/>
                        </a:rPr>
                        <a:t>Deductions from revenues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(234,170,263)</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(225,502,977)</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(233,180,767)</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(225,743,444)</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(233,780,930)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(233,780,930)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(226,239,609)</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(233,780,930)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(226,239,609)</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(233,780,930)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(233,780,930)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(211,156,969)</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(2,751,138,288)</a:t>
                      </a:r>
                    </a:p>
                  </a:txBody>
                  <a:tcPr marL="0" marR="0" marT="0" marB="0" anchor="b">
                    <a:lnL>
                      <a:noFill/>
                    </a:lnL>
                    <a:lnR>
                      <a:noFill/>
                    </a:lnR>
                    <a:lnT>
                      <a:noFill/>
                    </a:lnT>
                    <a:lnB>
                      <a:noFill/>
                    </a:lnB>
                  </a:tcPr>
                </a:tc>
                <a:extLst>
                  <a:ext uri="{0D108BD9-81ED-4DB2-BD59-A6C34878D82A}">
                    <a16:rowId xmlns:a16="http://schemas.microsoft.com/office/drawing/2014/main" val="4194599001"/>
                  </a:ext>
                </a:extLst>
              </a:tr>
              <a:tr h="108120">
                <a:tc>
                  <a:txBody>
                    <a:bodyPr/>
                    <a:lstStyle/>
                    <a:p>
                      <a:pPr algn="l" fontAlgn="b"/>
                      <a:r>
                        <a:rPr lang="en-US" sz="500" b="0" i="0" u="none" strike="noStrike">
                          <a:solidFill>
                            <a:srgbClr val="000000"/>
                          </a:solidFill>
                          <a:effectLst/>
                          <a:latin typeface="Arial Narrow" panose="020B0606020202030204" pitchFamily="34" charset="0"/>
                        </a:rPr>
                        <a:t>Capitation - HPAC</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2,898,667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34,254,781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097549"/>
                  </a:ext>
                </a:extLst>
              </a:tr>
              <a:tr h="108120">
                <a:tc>
                  <a:txBody>
                    <a:bodyPr/>
                    <a:lstStyle/>
                    <a:p>
                      <a:pPr algn="l" fontAlgn="b"/>
                      <a:r>
                        <a:rPr lang="en-US" sz="500" b="1" i="0" u="none" strike="noStrike">
                          <a:solidFill>
                            <a:srgbClr val="000000"/>
                          </a:solidFill>
                          <a:effectLst/>
                          <a:latin typeface="Arial Narrow" panose="020B0606020202030204" pitchFamily="34" charset="0"/>
                        </a:rPr>
                        <a:t>Net Patient Service Revenue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59,530,959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58,781,684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60,642,837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58,841,217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55,757,438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55,757,438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51,426,892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683,870,191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88660477"/>
                  </a:ext>
                </a:extLst>
              </a:tr>
              <a:tr h="108120">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r>
                        <a:rPr lang="en-US" sz="5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endParaRPr lang="en-US" sz="5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5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5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27952778"/>
                  </a:ext>
                </a:extLst>
              </a:tr>
              <a:tr h="108120">
                <a:tc>
                  <a:txBody>
                    <a:bodyPr/>
                    <a:lstStyle/>
                    <a:p>
                      <a:pPr algn="l" fontAlgn="b"/>
                      <a:r>
                        <a:rPr lang="en-US" sz="500" b="0" i="0" u="none" strike="noStrike">
                          <a:solidFill>
                            <a:srgbClr val="000000"/>
                          </a:solidFill>
                          <a:effectLst/>
                          <a:latin typeface="Arial Narrow" panose="020B0606020202030204" pitchFamily="34" charset="0"/>
                        </a:rPr>
                        <a:t>Medi-Cal Waiver</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12,806,952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9,545,917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119,974,035 </a:t>
                      </a:r>
                    </a:p>
                  </a:txBody>
                  <a:tcPr marL="0" marR="0" marT="0" marB="0" anchor="b">
                    <a:lnL>
                      <a:noFill/>
                    </a:lnL>
                    <a:lnR>
                      <a:noFill/>
                    </a:lnR>
                    <a:lnT>
                      <a:noFill/>
                    </a:lnT>
                    <a:lnB>
                      <a:noFill/>
                    </a:lnB>
                  </a:tcPr>
                </a:tc>
                <a:extLst>
                  <a:ext uri="{0D108BD9-81ED-4DB2-BD59-A6C34878D82A}">
                    <a16:rowId xmlns:a16="http://schemas.microsoft.com/office/drawing/2014/main" val="905614577"/>
                  </a:ext>
                </a:extLst>
              </a:tr>
              <a:tr h="108120">
                <a:tc>
                  <a:txBody>
                    <a:bodyPr/>
                    <a:lstStyle/>
                    <a:p>
                      <a:pPr algn="l" fontAlgn="b"/>
                      <a:r>
                        <a:rPr lang="en-US" sz="500" b="0" i="0" u="none" strike="noStrike">
                          <a:solidFill>
                            <a:srgbClr val="000000"/>
                          </a:solidFill>
                          <a:effectLst/>
                          <a:latin typeface="Arial Narrow" panose="020B0606020202030204" pitchFamily="34" charset="0"/>
                        </a:rPr>
                        <a:t>Measure A, Parcel Tax, Other Support</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10,025,000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119,666,102 </a:t>
                      </a:r>
                    </a:p>
                  </a:txBody>
                  <a:tcPr marL="0" marR="0" marT="0" marB="0" anchor="b">
                    <a:lnL>
                      <a:noFill/>
                    </a:lnL>
                    <a:lnR>
                      <a:noFill/>
                    </a:lnR>
                    <a:lnT>
                      <a:noFill/>
                    </a:lnT>
                    <a:lnB>
                      <a:noFill/>
                    </a:lnB>
                  </a:tcPr>
                </a:tc>
                <a:extLst>
                  <a:ext uri="{0D108BD9-81ED-4DB2-BD59-A6C34878D82A}">
                    <a16:rowId xmlns:a16="http://schemas.microsoft.com/office/drawing/2014/main" val="1908757803"/>
                  </a:ext>
                </a:extLst>
              </a:tr>
              <a:tr h="108120">
                <a:tc>
                  <a:txBody>
                    <a:bodyPr/>
                    <a:lstStyle/>
                    <a:p>
                      <a:pPr algn="l" fontAlgn="b"/>
                      <a:r>
                        <a:rPr lang="en-US" sz="500" b="0" i="0" u="none" strike="noStrike">
                          <a:solidFill>
                            <a:srgbClr val="000000"/>
                          </a:solidFill>
                          <a:effectLst/>
                          <a:latin typeface="Arial Narrow" panose="020B0606020202030204" pitchFamily="34" charset="0"/>
                        </a:rPr>
                        <a:t>CA Hospital Fee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extLst>
                  <a:ext uri="{0D108BD9-81ED-4DB2-BD59-A6C34878D82A}">
                    <a16:rowId xmlns:a16="http://schemas.microsoft.com/office/drawing/2014/main" val="3996063599"/>
                  </a:ext>
                </a:extLst>
              </a:tr>
              <a:tr h="108120">
                <a:tc>
                  <a:txBody>
                    <a:bodyPr/>
                    <a:lstStyle/>
                    <a:p>
                      <a:pPr algn="l" fontAlgn="b"/>
                      <a:r>
                        <a:rPr lang="en-US" sz="500" b="0" i="0" u="none" strike="noStrike">
                          <a:solidFill>
                            <a:srgbClr val="000000"/>
                          </a:solidFill>
                          <a:effectLst/>
                          <a:latin typeface="Arial Narrow" panose="020B0606020202030204" pitchFamily="34" charset="0"/>
                        </a:rPr>
                        <a:t>Supplemental Programs (FY19 incl shift from NPSR)</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5,623,672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10,670,583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102,738,965 </a:t>
                      </a:r>
                    </a:p>
                  </a:txBody>
                  <a:tcPr marL="0" marR="0" marT="0" marB="0" anchor="b">
                    <a:lnL>
                      <a:noFill/>
                    </a:lnL>
                    <a:lnR>
                      <a:noFill/>
                    </a:lnR>
                    <a:lnT>
                      <a:noFill/>
                    </a:lnT>
                    <a:lnB>
                      <a:noFill/>
                    </a:lnB>
                  </a:tcPr>
                </a:tc>
                <a:extLst>
                  <a:ext uri="{0D108BD9-81ED-4DB2-BD59-A6C34878D82A}">
                    <a16:rowId xmlns:a16="http://schemas.microsoft.com/office/drawing/2014/main" val="297802597"/>
                  </a:ext>
                </a:extLst>
              </a:tr>
              <a:tr h="108120">
                <a:tc>
                  <a:txBody>
                    <a:bodyPr/>
                    <a:lstStyle/>
                    <a:p>
                      <a:pPr algn="l" fontAlgn="b"/>
                      <a:r>
                        <a:rPr lang="en-US" sz="500" b="0" i="0" u="none" strike="noStrike">
                          <a:solidFill>
                            <a:srgbClr val="000000"/>
                          </a:solidFill>
                          <a:effectLst/>
                          <a:latin typeface="Arial Narrow" panose="020B0606020202030204" pitchFamily="34" charset="0"/>
                        </a:rPr>
                        <a:t>Grants &amp; Research Protocol</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792,886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10,750,891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750,891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750,891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1,068,583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21,594,225 </a:t>
                      </a:r>
                    </a:p>
                  </a:txBody>
                  <a:tcPr marL="0" marR="0" marT="0" marB="0" anchor="b">
                    <a:lnL>
                      <a:noFill/>
                    </a:lnL>
                    <a:lnR>
                      <a:noFill/>
                    </a:lnR>
                    <a:lnT>
                      <a:noFill/>
                    </a:lnT>
                    <a:lnB>
                      <a:noFill/>
                    </a:lnB>
                  </a:tcPr>
                </a:tc>
                <a:extLst>
                  <a:ext uri="{0D108BD9-81ED-4DB2-BD59-A6C34878D82A}">
                    <a16:rowId xmlns:a16="http://schemas.microsoft.com/office/drawing/2014/main" val="2885657421"/>
                  </a:ext>
                </a:extLst>
              </a:tr>
              <a:tr h="108120">
                <a:tc>
                  <a:txBody>
                    <a:bodyPr/>
                    <a:lstStyle/>
                    <a:p>
                      <a:pPr algn="l" fontAlgn="b"/>
                      <a:r>
                        <a:rPr lang="en-US" sz="500" b="0" i="0" u="none" strike="noStrike">
                          <a:solidFill>
                            <a:srgbClr val="000000"/>
                          </a:solidFill>
                          <a:effectLst/>
                          <a:latin typeface="Arial Narrow" panose="020B0606020202030204" pitchFamily="34" charset="0"/>
                        </a:rPr>
                        <a:t>Other Operating Revenue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2,085,755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1,592,417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20,425,409 </a:t>
                      </a:r>
                    </a:p>
                  </a:txBody>
                  <a:tcPr marL="0" marR="0" marT="0" marB="0" anchor="b">
                    <a:lnL>
                      <a:noFill/>
                    </a:lnL>
                    <a:lnR>
                      <a:noFill/>
                    </a:lnR>
                    <a:lnT>
                      <a:noFill/>
                    </a:lnT>
                    <a:lnB>
                      <a:noFill/>
                    </a:lnB>
                  </a:tcPr>
                </a:tc>
                <a:extLst>
                  <a:ext uri="{0D108BD9-81ED-4DB2-BD59-A6C34878D82A}">
                    <a16:rowId xmlns:a16="http://schemas.microsoft.com/office/drawing/2014/main" val="2255354202"/>
                  </a:ext>
                </a:extLst>
              </a:tr>
              <a:tr h="108120">
                <a:tc>
                  <a:txBody>
                    <a:bodyPr/>
                    <a:lstStyle/>
                    <a:p>
                      <a:pPr algn="l" fontAlgn="b"/>
                      <a:r>
                        <a:rPr lang="en-US" sz="500" b="0" i="0" u="none" strike="noStrike">
                          <a:solidFill>
                            <a:srgbClr val="000000"/>
                          </a:solidFill>
                          <a:effectLst/>
                          <a:latin typeface="Arial Narrow" panose="020B0606020202030204" pitchFamily="34" charset="0"/>
                        </a:rPr>
                        <a:t>Incentives/Reserve Adjustment</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371179"/>
                  </a:ext>
                </a:extLst>
              </a:tr>
              <a:tr h="108120">
                <a:tc>
                  <a:txBody>
                    <a:bodyPr/>
                    <a:lstStyle/>
                    <a:p>
                      <a:pPr algn="l" fontAlgn="b"/>
                      <a:r>
                        <a:rPr lang="en-US" sz="500" b="1" i="0" u="none" strike="noStrike">
                          <a:solidFill>
                            <a:srgbClr val="000000"/>
                          </a:solidFill>
                          <a:effectLst/>
                          <a:latin typeface="Arial Narrow" panose="020B0606020202030204" pitchFamily="34" charset="0"/>
                        </a:rPr>
                        <a:t>Total Supplemental Revenue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31,133,266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36,681,824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384,398,736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877179"/>
                  </a:ext>
                </a:extLst>
              </a:tr>
              <a:tr h="108120">
                <a:tc>
                  <a:txBody>
                    <a:bodyPr/>
                    <a:lstStyle/>
                    <a:p>
                      <a:pPr algn="l" fontAlgn="b"/>
                      <a:r>
                        <a:rPr lang="en-US" sz="500" b="1" i="0" u="none" strike="noStrike">
                          <a:solidFill>
                            <a:srgbClr val="000000"/>
                          </a:solidFill>
                          <a:effectLst/>
                          <a:latin typeface="Arial Narrow" panose="020B0606020202030204" pitchFamily="34" charset="0"/>
                        </a:rPr>
                        <a:t>Net Operating Revenue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90,664,224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95,463,508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87,324,661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85,523,041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88,659,938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88,659,938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84,329,392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1,068,268,928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12606808"/>
                  </a:ext>
                </a:extLst>
              </a:tr>
              <a:tr h="108120">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71507606"/>
                  </a:ext>
                </a:extLst>
              </a:tr>
              <a:tr h="108120">
                <a:tc>
                  <a:txBody>
                    <a:bodyPr/>
                    <a:lstStyle/>
                    <a:p>
                      <a:pPr algn="l" fontAlgn="b"/>
                      <a:r>
                        <a:rPr lang="en-US" sz="500" b="0" i="0" u="none" strike="noStrike">
                          <a:solidFill>
                            <a:srgbClr val="000000"/>
                          </a:solidFill>
                          <a:effectLst/>
                          <a:latin typeface="Arial Narrow" panose="020B0606020202030204" pitchFamily="34" charset="0"/>
                        </a:rPr>
                        <a:t>Salaries and wages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40,928,787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40,238,058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41,490,398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40,099,356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42,518,721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41,768,721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41,171,342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41,768,721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42,671,342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42,518,721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43,268,721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38,476,586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496,919,473 </a:t>
                      </a:r>
                    </a:p>
                  </a:txBody>
                  <a:tcPr marL="0" marR="0" marT="0" marB="0" anchor="b">
                    <a:lnL>
                      <a:noFill/>
                    </a:lnL>
                    <a:lnR>
                      <a:noFill/>
                    </a:lnR>
                    <a:lnT>
                      <a:noFill/>
                    </a:lnT>
                    <a:lnB>
                      <a:noFill/>
                    </a:lnB>
                  </a:tcPr>
                </a:tc>
                <a:extLst>
                  <a:ext uri="{0D108BD9-81ED-4DB2-BD59-A6C34878D82A}">
                    <a16:rowId xmlns:a16="http://schemas.microsoft.com/office/drawing/2014/main" val="1462037261"/>
                  </a:ext>
                </a:extLst>
              </a:tr>
              <a:tr h="108120">
                <a:tc>
                  <a:txBody>
                    <a:bodyPr/>
                    <a:lstStyle/>
                    <a:p>
                      <a:pPr algn="l" fontAlgn="b"/>
                      <a:r>
                        <a:rPr lang="en-US" sz="500" b="0" i="0" u="none" strike="noStrike">
                          <a:solidFill>
                            <a:srgbClr val="000000"/>
                          </a:solidFill>
                          <a:effectLst/>
                          <a:latin typeface="Arial Narrow" panose="020B0606020202030204" pitchFamily="34" charset="0"/>
                        </a:rPr>
                        <a:t>Registry</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1,858,553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2,673,219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2,673,219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2,586,986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2,673,219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2,586,986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2,673,219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2,673,219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2,414,521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28,208,941 </a:t>
                      </a:r>
                    </a:p>
                  </a:txBody>
                  <a:tcPr marL="0" marR="0" marT="0" marB="0" anchor="b">
                    <a:lnL>
                      <a:noFill/>
                    </a:lnL>
                    <a:lnR>
                      <a:noFill/>
                    </a:lnR>
                    <a:lnT>
                      <a:noFill/>
                    </a:lnT>
                    <a:lnB>
                      <a:noFill/>
                    </a:lnB>
                  </a:tcPr>
                </a:tc>
                <a:extLst>
                  <a:ext uri="{0D108BD9-81ED-4DB2-BD59-A6C34878D82A}">
                    <a16:rowId xmlns:a16="http://schemas.microsoft.com/office/drawing/2014/main" val="3317723177"/>
                  </a:ext>
                </a:extLst>
              </a:tr>
              <a:tr h="108120">
                <a:tc>
                  <a:txBody>
                    <a:bodyPr/>
                    <a:lstStyle/>
                    <a:p>
                      <a:pPr algn="l" fontAlgn="b"/>
                      <a:r>
                        <a:rPr lang="en-US" sz="500" b="0" i="0" u="none" strike="noStrike">
                          <a:solidFill>
                            <a:srgbClr val="000000"/>
                          </a:solidFill>
                          <a:effectLst/>
                          <a:latin typeface="Arial Narrow" panose="020B0606020202030204" pitchFamily="34" charset="0"/>
                        </a:rPr>
                        <a:t>Employee benefits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14,763,112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14,513,964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14,965,686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14,463,934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15,043,305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14,777,952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14,566,597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14,777,952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15,097,304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15,043,305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15,308,658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13,613,181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176,934,950 </a:t>
                      </a:r>
                    </a:p>
                  </a:txBody>
                  <a:tcPr marL="0" marR="0" marT="0" marB="0" anchor="b">
                    <a:lnL>
                      <a:noFill/>
                    </a:lnL>
                    <a:lnR>
                      <a:noFill/>
                    </a:lnR>
                    <a:lnT>
                      <a:noFill/>
                    </a:lnT>
                    <a:lnB>
                      <a:noFill/>
                    </a:lnB>
                  </a:tcPr>
                </a:tc>
                <a:extLst>
                  <a:ext uri="{0D108BD9-81ED-4DB2-BD59-A6C34878D82A}">
                    <a16:rowId xmlns:a16="http://schemas.microsoft.com/office/drawing/2014/main" val="562971430"/>
                  </a:ext>
                </a:extLst>
              </a:tr>
              <a:tr h="108120">
                <a:tc>
                  <a:txBody>
                    <a:bodyPr/>
                    <a:lstStyle/>
                    <a:p>
                      <a:pPr algn="l" fontAlgn="b"/>
                      <a:r>
                        <a:rPr lang="en-US" sz="500" b="0" i="0" u="none" strike="noStrike">
                          <a:solidFill>
                            <a:srgbClr val="000000"/>
                          </a:solidFill>
                          <a:effectLst/>
                          <a:latin typeface="Arial Narrow" panose="020B0606020202030204" pitchFamily="34" charset="0"/>
                        </a:rPr>
                        <a:t>Contracted physician services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7,044,640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7,044,640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7,279,462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7,544,640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7,601,583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89,726,049 </a:t>
                      </a:r>
                    </a:p>
                  </a:txBody>
                  <a:tcPr marL="0" marR="0" marT="0" marB="0" anchor="b">
                    <a:lnL>
                      <a:noFill/>
                    </a:lnL>
                    <a:lnR>
                      <a:noFill/>
                    </a:lnR>
                    <a:lnT>
                      <a:noFill/>
                    </a:lnT>
                    <a:lnB>
                      <a:noFill/>
                    </a:lnB>
                  </a:tcPr>
                </a:tc>
                <a:extLst>
                  <a:ext uri="{0D108BD9-81ED-4DB2-BD59-A6C34878D82A}">
                    <a16:rowId xmlns:a16="http://schemas.microsoft.com/office/drawing/2014/main" val="3615248254"/>
                  </a:ext>
                </a:extLst>
              </a:tr>
              <a:tr h="108120">
                <a:tc>
                  <a:txBody>
                    <a:bodyPr/>
                    <a:lstStyle/>
                    <a:p>
                      <a:pPr algn="l" fontAlgn="b"/>
                      <a:r>
                        <a:rPr lang="en-US" sz="500" b="0" i="0" u="none" strike="noStrike">
                          <a:solidFill>
                            <a:srgbClr val="000000"/>
                          </a:solidFill>
                          <a:effectLst/>
                          <a:latin typeface="Arial Narrow" panose="020B0606020202030204" pitchFamily="34" charset="0"/>
                        </a:rPr>
                        <a:t>Purchased services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7,590,642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6,202,167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74,906,511 </a:t>
                      </a:r>
                    </a:p>
                  </a:txBody>
                  <a:tcPr marL="0" marR="0" marT="0" marB="0" anchor="b">
                    <a:lnL>
                      <a:noFill/>
                    </a:lnL>
                    <a:lnR>
                      <a:noFill/>
                    </a:lnR>
                    <a:lnT>
                      <a:noFill/>
                    </a:lnT>
                    <a:lnB>
                      <a:noFill/>
                    </a:lnB>
                  </a:tcPr>
                </a:tc>
                <a:extLst>
                  <a:ext uri="{0D108BD9-81ED-4DB2-BD59-A6C34878D82A}">
                    <a16:rowId xmlns:a16="http://schemas.microsoft.com/office/drawing/2014/main" val="2350861784"/>
                  </a:ext>
                </a:extLst>
              </a:tr>
              <a:tr h="108120">
                <a:tc>
                  <a:txBody>
                    <a:bodyPr/>
                    <a:lstStyle/>
                    <a:p>
                      <a:pPr algn="l" fontAlgn="b"/>
                      <a:r>
                        <a:rPr lang="en-US" sz="500" b="0" i="0" u="none" strike="noStrike">
                          <a:solidFill>
                            <a:srgbClr val="000000"/>
                          </a:solidFill>
                          <a:effectLst/>
                          <a:latin typeface="Arial Narrow" panose="020B0606020202030204" pitchFamily="34" charset="0"/>
                        </a:rPr>
                        <a:t>Pharmaceuticals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2,655,943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3,604,818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3,724,979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3,593,818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3,311,748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3,311,748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3,204,917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3,311,748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3,204,917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3,311,748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3,311,748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2,991,256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39,539,386 </a:t>
                      </a:r>
                    </a:p>
                  </a:txBody>
                  <a:tcPr marL="0" marR="0" marT="0" marB="0" anchor="b">
                    <a:lnL>
                      <a:noFill/>
                    </a:lnL>
                    <a:lnR>
                      <a:noFill/>
                    </a:lnR>
                    <a:lnT>
                      <a:noFill/>
                    </a:lnT>
                    <a:lnB>
                      <a:noFill/>
                    </a:lnB>
                  </a:tcPr>
                </a:tc>
                <a:extLst>
                  <a:ext uri="{0D108BD9-81ED-4DB2-BD59-A6C34878D82A}">
                    <a16:rowId xmlns:a16="http://schemas.microsoft.com/office/drawing/2014/main" val="1570727339"/>
                  </a:ext>
                </a:extLst>
              </a:tr>
              <a:tr h="108120">
                <a:tc>
                  <a:txBody>
                    <a:bodyPr/>
                    <a:lstStyle/>
                    <a:p>
                      <a:pPr algn="l" fontAlgn="b"/>
                      <a:r>
                        <a:rPr lang="en-US" sz="500" b="0" i="0" u="none" strike="noStrike">
                          <a:solidFill>
                            <a:srgbClr val="000000"/>
                          </a:solidFill>
                          <a:effectLst/>
                          <a:latin typeface="Arial Narrow" panose="020B0606020202030204" pitchFamily="34" charset="0"/>
                        </a:rPr>
                        <a:t>Medical Supplies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2,630,349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2,775,505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2,868,022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2,775,505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2,564,810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2,564,810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2,482,075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2,564,810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2,482,075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2,564,810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2,564,810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2,316,603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31,154,184 </a:t>
                      </a:r>
                    </a:p>
                  </a:txBody>
                  <a:tcPr marL="0" marR="0" marT="0" marB="0" anchor="b">
                    <a:lnL>
                      <a:noFill/>
                    </a:lnL>
                    <a:lnR>
                      <a:noFill/>
                    </a:lnR>
                    <a:lnT>
                      <a:noFill/>
                    </a:lnT>
                    <a:lnB>
                      <a:noFill/>
                    </a:lnB>
                  </a:tcPr>
                </a:tc>
                <a:extLst>
                  <a:ext uri="{0D108BD9-81ED-4DB2-BD59-A6C34878D82A}">
                    <a16:rowId xmlns:a16="http://schemas.microsoft.com/office/drawing/2014/main" val="497476282"/>
                  </a:ext>
                </a:extLst>
              </a:tr>
              <a:tr h="108120">
                <a:tc>
                  <a:txBody>
                    <a:bodyPr/>
                    <a:lstStyle/>
                    <a:p>
                      <a:pPr algn="l" fontAlgn="b"/>
                      <a:r>
                        <a:rPr lang="en-US" sz="500" b="0" i="0" u="none" strike="noStrike" dirty="0">
                          <a:solidFill>
                            <a:srgbClr val="000000"/>
                          </a:solidFill>
                          <a:effectLst/>
                          <a:latin typeface="Arial Narrow" panose="020B0606020202030204" pitchFamily="34" charset="0"/>
                        </a:rPr>
                        <a:t>Materials and supplies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1,507,710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1,652,463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1,557,546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1,652,463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1,377,697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1,377,697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1,333,255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1,377,697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1,333,255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1,377,697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1,377,697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1,244,371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17,169,548 </a:t>
                      </a:r>
                    </a:p>
                  </a:txBody>
                  <a:tcPr marL="0" marR="0" marT="0" marB="0" anchor="b">
                    <a:lnL>
                      <a:noFill/>
                    </a:lnL>
                    <a:lnR>
                      <a:noFill/>
                    </a:lnR>
                    <a:lnT>
                      <a:noFill/>
                    </a:lnT>
                    <a:lnB>
                      <a:noFill/>
                    </a:lnB>
                  </a:tcPr>
                </a:tc>
                <a:extLst>
                  <a:ext uri="{0D108BD9-81ED-4DB2-BD59-A6C34878D82A}">
                    <a16:rowId xmlns:a16="http://schemas.microsoft.com/office/drawing/2014/main" val="2318892275"/>
                  </a:ext>
                </a:extLst>
              </a:tr>
              <a:tr h="108120">
                <a:tc>
                  <a:txBody>
                    <a:bodyPr/>
                    <a:lstStyle/>
                    <a:p>
                      <a:pPr algn="l" fontAlgn="b"/>
                      <a:r>
                        <a:rPr lang="en-US" sz="500" b="0" i="0" u="none" strike="noStrike">
                          <a:solidFill>
                            <a:srgbClr val="000000"/>
                          </a:solidFill>
                          <a:effectLst/>
                          <a:latin typeface="Arial Narrow" panose="020B0606020202030204" pitchFamily="34" charset="0"/>
                        </a:rPr>
                        <a:t>Outside medical services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372,917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4,308,080 </a:t>
                      </a:r>
                    </a:p>
                  </a:txBody>
                  <a:tcPr marL="0" marR="0" marT="0" marB="0" anchor="b">
                    <a:lnL>
                      <a:noFill/>
                    </a:lnL>
                    <a:lnR>
                      <a:noFill/>
                    </a:lnR>
                    <a:lnT>
                      <a:noFill/>
                    </a:lnT>
                    <a:lnB>
                      <a:noFill/>
                    </a:lnB>
                  </a:tcPr>
                </a:tc>
                <a:extLst>
                  <a:ext uri="{0D108BD9-81ED-4DB2-BD59-A6C34878D82A}">
                    <a16:rowId xmlns:a16="http://schemas.microsoft.com/office/drawing/2014/main" val="784153935"/>
                  </a:ext>
                </a:extLst>
              </a:tr>
              <a:tr h="108120">
                <a:tc>
                  <a:txBody>
                    <a:bodyPr/>
                    <a:lstStyle/>
                    <a:p>
                      <a:pPr algn="l" fontAlgn="b"/>
                      <a:r>
                        <a:rPr lang="en-US" sz="500" b="0" i="0" u="none" strike="noStrike">
                          <a:solidFill>
                            <a:srgbClr val="000000"/>
                          </a:solidFill>
                          <a:effectLst/>
                          <a:latin typeface="Arial Narrow" panose="020B0606020202030204" pitchFamily="34" charset="0"/>
                        </a:rPr>
                        <a:t>General &amp; administrative expenses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1,966,319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2,111,786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1,611,786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1,611,786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1,824,833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21,900,344 </a:t>
                      </a:r>
                    </a:p>
                  </a:txBody>
                  <a:tcPr marL="0" marR="0" marT="0" marB="0" anchor="b">
                    <a:lnL>
                      <a:noFill/>
                    </a:lnL>
                    <a:lnR>
                      <a:noFill/>
                    </a:lnR>
                    <a:lnT>
                      <a:noFill/>
                    </a:lnT>
                    <a:lnB>
                      <a:noFill/>
                    </a:lnB>
                  </a:tcPr>
                </a:tc>
                <a:extLst>
                  <a:ext uri="{0D108BD9-81ED-4DB2-BD59-A6C34878D82A}">
                    <a16:rowId xmlns:a16="http://schemas.microsoft.com/office/drawing/2014/main" val="969581051"/>
                  </a:ext>
                </a:extLst>
              </a:tr>
              <a:tr h="108120">
                <a:tc>
                  <a:txBody>
                    <a:bodyPr/>
                    <a:lstStyle/>
                    <a:p>
                      <a:pPr algn="l" fontAlgn="b"/>
                      <a:r>
                        <a:rPr lang="en-US" sz="500" b="0" i="0" u="none" strike="noStrike">
                          <a:solidFill>
                            <a:srgbClr val="000000"/>
                          </a:solidFill>
                          <a:effectLst/>
                          <a:latin typeface="Arial Narrow" panose="020B0606020202030204" pitchFamily="34" charset="0"/>
                        </a:rPr>
                        <a:t>Repairs/maintenance/utilities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2,383,854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1,669,667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21,482,526 </a:t>
                      </a:r>
                    </a:p>
                  </a:txBody>
                  <a:tcPr marL="0" marR="0" marT="0" marB="0" anchor="b">
                    <a:lnL>
                      <a:noFill/>
                    </a:lnL>
                    <a:lnR>
                      <a:noFill/>
                    </a:lnR>
                    <a:lnT>
                      <a:noFill/>
                    </a:lnT>
                    <a:lnB>
                      <a:noFill/>
                    </a:lnB>
                  </a:tcPr>
                </a:tc>
                <a:extLst>
                  <a:ext uri="{0D108BD9-81ED-4DB2-BD59-A6C34878D82A}">
                    <a16:rowId xmlns:a16="http://schemas.microsoft.com/office/drawing/2014/main" val="1319532374"/>
                  </a:ext>
                </a:extLst>
              </a:tr>
              <a:tr h="108120">
                <a:tc>
                  <a:txBody>
                    <a:bodyPr/>
                    <a:lstStyle/>
                    <a:p>
                      <a:pPr algn="l" fontAlgn="b"/>
                      <a:r>
                        <a:rPr lang="en-US" sz="500" b="0" i="0" u="none" strike="noStrike">
                          <a:solidFill>
                            <a:srgbClr val="000000"/>
                          </a:solidFill>
                          <a:effectLst/>
                          <a:latin typeface="Arial Narrow" panose="020B0606020202030204" pitchFamily="34" charset="0"/>
                        </a:rPr>
                        <a:t>Building/equipment leases &amp; rentals</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733,417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8,633,255 </a:t>
                      </a:r>
                    </a:p>
                  </a:txBody>
                  <a:tcPr marL="0" marR="0" marT="0" marB="0" anchor="b">
                    <a:lnL>
                      <a:noFill/>
                    </a:lnL>
                    <a:lnR>
                      <a:noFill/>
                    </a:lnR>
                    <a:lnT>
                      <a:noFill/>
                    </a:lnT>
                    <a:lnB>
                      <a:noFill/>
                    </a:lnB>
                  </a:tcPr>
                </a:tc>
                <a:extLst>
                  <a:ext uri="{0D108BD9-81ED-4DB2-BD59-A6C34878D82A}">
                    <a16:rowId xmlns:a16="http://schemas.microsoft.com/office/drawing/2014/main" val="229119053"/>
                  </a:ext>
                </a:extLst>
              </a:tr>
              <a:tr h="108120">
                <a:tc>
                  <a:txBody>
                    <a:bodyPr/>
                    <a:lstStyle/>
                    <a:p>
                      <a:pPr algn="l" fontAlgn="b"/>
                      <a:r>
                        <a:rPr lang="en-US" sz="500" b="0" i="0" u="none" strike="noStrike">
                          <a:solidFill>
                            <a:srgbClr val="000000"/>
                          </a:solidFill>
                          <a:effectLst/>
                          <a:latin typeface="Arial Narrow" panose="020B0606020202030204" pitchFamily="34" charset="0"/>
                        </a:rPr>
                        <a:t>Depreciation</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1,358,333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Narrow" panose="020B0606020202030204" pitchFamily="34" charset="0"/>
                        </a:rPr>
                        <a:t>                16,319,793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539112"/>
                  </a:ext>
                </a:extLst>
              </a:tr>
              <a:tr h="108120">
                <a:tc>
                  <a:txBody>
                    <a:bodyPr/>
                    <a:lstStyle/>
                    <a:p>
                      <a:pPr algn="l" fontAlgn="b"/>
                      <a:r>
                        <a:rPr lang="en-US" sz="500" b="1" i="0" u="none" strike="noStrike">
                          <a:solidFill>
                            <a:srgbClr val="000000"/>
                          </a:solidFill>
                          <a:effectLst/>
                          <a:latin typeface="Arial Narrow" panose="020B0606020202030204" pitchFamily="34" charset="0"/>
                        </a:rPr>
                        <a:t>Total operating expenses</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85,655,905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83,939,075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85,555,670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83,739,342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87,252,416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86,237,063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85,108,089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86,237,063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87,138,796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87,252,416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88,267,770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80,819,435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1,027,203,040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888901"/>
                  </a:ext>
                </a:extLst>
              </a:tr>
              <a:tr h="108120">
                <a:tc>
                  <a:txBody>
                    <a:bodyPr/>
                    <a:lstStyle/>
                    <a:p>
                      <a:pPr algn="l" fontAlgn="b"/>
                      <a:r>
                        <a:rPr lang="en-US" sz="500" b="1" i="0" u="none" strike="noStrike">
                          <a:solidFill>
                            <a:srgbClr val="000000"/>
                          </a:solidFill>
                          <a:effectLst/>
                          <a:latin typeface="Arial Narrow" panose="020B0606020202030204" pitchFamily="34" charset="0"/>
                        </a:rPr>
                        <a:t>Operating Income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5,008,319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11,524,433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1,768,991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1,783,699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2,276,429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3,291,782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3,551,849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3,291,782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1,521,142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2,276,429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1,261,075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3,509,958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solidFill>
                            <a:srgbClr val="000000"/>
                          </a:solidFill>
                          <a:effectLst/>
                          <a:latin typeface="Arial Narrow" panose="020B0606020202030204" pitchFamily="34" charset="0"/>
                        </a:rPr>
                        <a:t>                41,065,887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15590070"/>
                  </a:ext>
                </a:extLst>
              </a:tr>
              <a:tr h="108120">
                <a:tc>
                  <a:txBody>
                    <a:bodyPr/>
                    <a:lstStyle/>
                    <a:p>
                      <a:pPr algn="l" fontAlgn="b"/>
                      <a:r>
                        <a:rPr lang="en-US" sz="500" b="0" i="0" u="none" strike="noStrike">
                          <a:solidFill>
                            <a:srgbClr val="000000"/>
                          </a:solidFill>
                          <a:effectLst/>
                          <a:latin typeface="Arial Narrow" panose="020B0606020202030204" pitchFamily="34" charset="0"/>
                        </a:rPr>
                        <a:t>Interest income/(expense) net</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(95,461)</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(95,461)</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(95,461)</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(95,461)</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(66,667)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(915,178)</a:t>
                      </a:r>
                    </a:p>
                  </a:txBody>
                  <a:tcPr marL="0" marR="0" marT="0" marB="0" anchor="b">
                    <a:lnL>
                      <a:noFill/>
                    </a:lnL>
                    <a:lnR>
                      <a:noFill/>
                    </a:lnR>
                    <a:lnT>
                      <a:noFill/>
                    </a:lnT>
                    <a:lnB>
                      <a:noFill/>
                    </a:lnB>
                  </a:tcPr>
                </a:tc>
                <a:extLst>
                  <a:ext uri="{0D108BD9-81ED-4DB2-BD59-A6C34878D82A}">
                    <a16:rowId xmlns:a16="http://schemas.microsoft.com/office/drawing/2014/main" val="2252911781"/>
                  </a:ext>
                </a:extLst>
              </a:tr>
              <a:tr h="108120">
                <a:tc>
                  <a:txBody>
                    <a:bodyPr/>
                    <a:lstStyle/>
                    <a:p>
                      <a:pPr algn="l" fontAlgn="b"/>
                      <a:r>
                        <a:rPr lang="en-US" sz="500" b="0" i="0" u="none" strike="noStrike">
                          <a:solidFill>
                            <a:srgbClr val="000000"/>
                          </a:solidFill>
                          <a:effectLst/>
                          <a:latin typeface="Arial Narrow" panose="020B0606020202030204" pitchFamily="34" charset="0"/>
                        </a:rPr>
                        <a:t>Retirement GASB68</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(4,261,897)</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(4,261,897)</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(4,261,897)</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(4,261,897)</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(4,113,000)</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(49,951,587)</a:t>
                      </a:r>
                    </a:p>
                  </a:txBody>
                  <a:tcPr marL="0" marR="0" marT="0" marB="0" anchor="b">
                    <a:lnL>
                      <a:noFill/>
                    </a:lnL>
                    <a:lnR>
                      <a:noFill/>
                    </a:lnR>
                    <a:lnT>
                      <a:noFill/>
                    </a:lnT>
                    <a:lnB>
                      <a:noFill/>
                    </a:lnB>
                  </a:tcPr>
                </a:tc>
                <a:extLst>
                  <a:ext uri="{0D108BD9-81ED-4DB2-BD59-A6C34878D82A}">
                    <a16:rowId xmlns:a16="http://schemas.microsoft.com/office/drawing/2014/main" val="1394484452"/>
                  </a:ext>
                </a:extLst>
              </a:tr>
              <a:tr h="108120">
                <a:tc>
                  <a:txBody>
                    <a:bodyPr/>
                    <a:lstStyle/>
                    <a:p>
                      <a:pPr algn="l" fontAlgn="b"/>
                      <a:r>
                        <a:rPr lang="en-US" sz="500" b="0" i="0" u="none" strike="noStrike">
                          <a:solidFill>
                            <a:srgbClr val="000000"/>
                          </a:solidFill>
                          <a:effectLst/>
                          <a:latin typeface="Arial Narrow" panose="020B0606020202030204" pitchFamily="34" charset="0"/>
                        </a:rPr>
                        <a:t>Support Services Allocation</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1,798,121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1,798,121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1,798,121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5,394,363 </a:t>
                      </a:r>
                    </a:p>
                  </a:txBody>
                  <a:tcPr marL="0" marR="0" marT="0" marB="0" anchor="b">
                    <a:lnL>
                      <a:noFill/>
                    </a:lnL>
                    <a:lnR>
                      <a:noFill/>
                    </a:lnR>
                    <a:lnT>
                      <a:noFill/>
                    </a:lnT>
                    <a:lnB>
                      <a:noFill/>
                    </a:lnB>
                  </a:tcPr>
                </a:tc>
                <a:extLst>
                  <a:ext uri="{0D108BD9-81ED-4DB2-BD59-A6C34878D82A}">
                    <a16:rowId xmlns:a16="http://schemas.microsoft.com/office/drawing/2014/main" val="3433946020"/>
                  </a:ext>
                </a:extLst>
              </a:tr>
              <a:tr h="108120">
                <a:tc>
                  <a:txBody>
                    <a:bodyPr/>
                    <a:lstStyle/>
                    <a:p>
                      <a:pPr algn="l" fontAlgn="b"/>
                      <a:r>
                        <a:rPr lang="en-US" sz="500" b="0" i="0" u="none" strike="noStrike">
                          <a:solidFill>
                            <a:srgbClr val="000000"/>
                          </a:solidFill>
                          <a:effectLst/>
                          <a:latin typeface="Arial Narrow" panose="020B0606020202030204" pitchFamily="34" charset="0"/>
                        </a:rPr>
                        <a:t>Other Non-operating income(expense)</a:t>
                      </a:r>
                    </a:p>
                  </a:txBody>
                  <a:tcPr marL="9802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21,223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                   21,223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21,223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                   21,223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27,333 </a:t>
                      </a: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303,559 </a:t>
                      </a:r>
                    </a:p>
                  </a:txBody>
                  <a:tcPr marL="0" marR="0" marT="0" marB="0" anchor="b">
                    <a:lnL>
                      <a:noFill/>
                    </a:lnL>
                    <a:lnR>
                      <a:noFill/>
                    </a:lnR>
                    <a:lnT>
                      <a:noFill/>
                    </a:lnT>
                    <a:lnB>
                      <a:noFill/>
                    </a:lnB>
                  </a:tcPr>
                </a:tc>
                <a:extLst>
                  <a:ext uri="{0D108BD9-81ED-4DB2-BD59-A6C34878D82A}">
                    <a16:rowId xmlns:a16="http://schemas.microsoft.com/office/drawing/2014/main" val="1180263008"/>
                  </a:ext>
                </a:extLst>
              </a:tr>
              <a:tr h="108120">
                <a:tc>
                  <a:txBody>
                    <a:bodyPr/>
                    <a:lstStyle/>
                    <a:p>
                      <a:pPr algn="l" fontAlgn="b"/>
                      <a:r>
                        <a:rPr lang="en-US" sz="500" b="1" i="0" u="none" strike="noStrike">
                          <a:solidFill>
                            <a:srgbClr val="000000"/>
                          </a:solidFill>
                          <a:effectLst/>
                          <a:latin typeface="Arial Narrow" panose="020B0606020202030204" pitchFamily="34" charset="0"/>
                        </a:rPr>
                        <a:t>Non-Operating Income/(Expense)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(4,336,135)</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(45,168,842)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998815"/>
                  </a:ext>
                </a:extLst>
              </a:tr>
              <a:tr h="110421">
                <a:tc>
                  <a:txBody>
                    <a:bodyPr/>
                    <a:lstStyle/>
                    <a:p>
                      <a:pPr algn="l" fontAlgn="b"/>
                      <a:r>
                        <a:rPr lang="en-US" sz="500" b="1" i="0" u="none" strike="noStrike">
                          <a:solidFill>
                            <a:srgbClr val="000000"/>
                          </a:solidFill>
                          <a:effectLst/>
                          <a:latin typeface="Arial Narrow" panose="020B0606020202030204" pitchFamily="34" charset="0"/>
                        </a:rPr>
                        <a:t>Net Income</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 $              672,185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 $           8,986,419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(769,023)</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(754,315)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(1,875,905)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(860,551)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(600,484)</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(860,551)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(2,631,191)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(1,875,905)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(2,891,258)</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(642,376)</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Arial Narrow" panose="020B0606020202030204" pitchFamily="34" charset="0"/>
                        </a:rPr>
                        <a:t> $              (4,102,955)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450732"/>
                  </a:ext>
                </a:extLst>
              </a:tr>
              <a:tr h="108120">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r>
                        <a:rPr lang="en-US" sz="5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00435485"/>
                  </a:ext>
                </a:extLst>
              </a:tr>
              <a:tr h="108120">
                <a:tc>
                  <a:txBody>
                    <a:bodyPr/>
                    <a:lstStyle/>
                    <a:p>
                      <a:pPr algn="l" fontAlgn="b"/>
                      <a:r>
                        <a:rPr lang="en-US" sz="500" b="1" i="0" u="none" strike="noStrike">
                          <a:solidFill>
                            <a:srgbClr val="000000"/>
                          </a:solidFill>
                          <a:effectLst/>
                          <a:latin typeface="Arial Narrow" panose="020B0606020202030204" pitchFamily="34" charset="0"/>
                        </a:rPr>
                        <a:t>Operating Margin</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5.5% </a:t>
                      </a:r>
                    </a:p>
                  </a:txBody>
                  <a:tcPr marL="0" marR="0" marT="0" marB="0" anchor="b">
                    <a:lnL>
                      <a:noFill/>
                    </a:lnL>
                    <a:lnR>
                      <a:noFill/>
                    </a:lnR>
                    <a:lnT>
                      <a:noFill/>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12.1%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2.0%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2.1%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2.5%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4.0%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1.7%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2.5%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1.4%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4.2%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3.8% </a:t>
                      </a:r>
                    </a:p>
                  </a:txBody>
                  <a:tcPr marL="0" marR="0" marT="0" marB="0" anchor="b">
                    <a:lnL>
                      <a:noFill/>
                    </a:lnL>
                    <a:lnR>
                      <a:noFill/>
                    </a:lnR>
                    <a:lnT>
                      <a:noFill/>
                    </a:lnT>
                    <a:lnB>
                      <a:noFill/>
                    </a:lnB>
                  </a:tcPr>
                </a:tc>
                <a:extLst>
                  <a:ext uri="{0D108BD9-81ED-4DB2-BD59-A6C34878D82A}">
                    <a16:rowId xmlns:a16="http://schemas.microsoft.com/office/drawing/2014/main" val="3111327133"/>
                  </a:ext>
                </a:extLst>
              </a:tr>
              <a:tr h="108120">
                <a:tc>
                  <a:txBody>
                    <a:bodyPr/>
                    <a:lstStyle/>
                    <a:p>
                      <a:pPr algn="l" fontAlgn="b"/>
                      <a:r>
                        <a:rPr lang="en-US" sz="500" b="1" i="0" u="none" strike="noStrike">
                          <a:solidFill>
                            <a:srgbClr val="000000"/>
                          </a:solidFill>
                          <a:effectLst/>
                          <a:latin typeface="Arial Narrow" panose="020B0606020202030204" pitchFamily="34" charset="0"/>
                        </a:rPr>
                        <a:t>EBIDA Margin</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7.1% </a:t>
                      </a:r>
                    </a:p>
                  </a:txBody>
                  <a:tcPr marL="0" marR="0" marT="0" marB="0" anchor="b">
                    <a:lnL>
                      <a:noFill/>
                    </a:lnL>
                    <a:lnR>
                      <a:noFill/>
                    </a:lnR>
                    <a:lnT>
                      <a:noFill/>
                    </a:lnT>
                    <a:lnB>
                      <a:noFill/>
                    </a:lnB>
                    <a:solidFill>
                      <a:srgbClr val="F2F2F2"/>
                    </a:solidFill>
                  </a:tcPr>
                </a:tc>
                <a:tc>
                  <a:txBody>
                    <a:bodyPr/>
                    <a:lstStyle/>
                    <a:p>
                      <a:pPr algn="r" fontAlgn="b"/>
                      <a:r>
                        <a:rPr lang="en-US" sz="500" b="1" i="0" u="none" strike="noStrike">
                          <a:solidFill>
                            <a:srgbClr val="000000"/>
                          </a:solidFill>
                          <a:effectLst/>
                          <a:latin typeface="Arial Narrow" panose="020B0606020202030204" pitchFamily="34" charset="0"/>
                        </a:rPr>
                        <a:t>13.5%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3.6%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5.2%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5.6%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5.2%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3.3%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3.0%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5.8% </a:t>
                      </a:r>
                    </a:p>
                  </a:txBody>
                  <a:tcPr marL="0" marR="0" marT="0" marB="0" anchor="b">
                    <a:lnL>
                      <a:noFill/>
                    </a:lnL>
                    <a:lnR>
                      <a:noFill/>
                    </a:lnR>
                    <a:lnT>
                      <a:noFill/>
                    </a:lnT>
                    <a:lnB>
                      <a:noFill/>
                    </a:lnB>
                  </a:tcPr>
                </a:tc>
                <a:tc>
                  <a:txBody>
                    <a:bodyPr/>
                    <a:lstStyle/>
                    <a:p>
                      <a:pPr algn="r" fontAlgn="b"/>
                      <a:r>
                        <a:rPr lang="en-US" sz="500" b="1" i="0" u="none" strike="noStrike">
                          <a:solidFill>
                            <a:srgbClr val="000000"/>
                          </a:solidFill>
                          <a:effectLst/>
                          <a:latin typeface="Arial Narrow" panose="020B0606020202030204" pitchFamily="34" charset="0"/>
                        </a:rPr>
                        <a:t>5.4% </a:t>
                      </a:r>
                    </a:p>
                  </a:txBody>
                  <a:tcPr marL="0" marR="0" marT="0" marB="0" anchor="b">
                    <a:lnL>
                      <a:noFill/>
                    </a:lnL>
                    <a:lnR>
                      <a:noFill/>
                    </a:lnR>
                    <a:lnT>
                      <a:noFill/>
                    </a:lnT>
                    <a:lnB>
                      <a:noFill/>
                    </a:lnB>
                  </a:tcPr>
                </a:tc>
                <a:extLst>
                  <a:ext uri="{0D108BD9-81ED-4DB2-BD59-A6C34878D82A}">
                    <a16:rowId xmlns:a16="http://schemas.microsoft.com/office/drawing/2014/main" val="3690104214"/>
                  </a:ext>
                </a:extLst>
              </a:tr>
              <a:tr h="108120">
                <a:tc>
                  <a:txBody>
                    <a:bodyPr/>
                    <a:lstStyle/>
                    <a:p>
                      <a:pPr algn="l" fontAlgn="t"/>
                      <a:r>
                        <a:rPr lang="en-US" sz="500" b="0" i="0" u="none" strike="noStrike">
                          <a:solidFill>
                            <a:srgbClr val="000000"/>
                          </a:solidFill>
                          <a:effectLst/>
                          <a:latin typeface="Arial Narrow" panose="020B0606020202030204" pitchFamily="34" charset="0"/>
                        </a:rPr>
                        <a:t>Collection % - NPSR</a:t>
                      </a:r>
                    </a:p>
                  </a:txBody>
                  <a:tcPr marL="0" marR="0" marT="0" marB="0">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20.5%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19.8%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20.1% </a:t>
                      </a:r>
                    </a:p>
                  </a:txBody>
                  <a:tcPr marL="0" marR="0" marT="0" marB="0" anchor="b">
                    <a:lnL>
                      <a:noFill/>
                    </a:lnL>
                    <a:lnR>
                      <a:noFill/>
                    </a:lnR>
                    <a:lnT>
                      <a:noFill/>
                    </a:lnT>
                    <a:lnB>
                      <a:noFill/>
                    </a:lnB>
                  </a:tcPr>
                </a:tc>
                <a:extLst>
                  <a:ext uri="{0D108BD9-81ED-4DB2-BD59-A6C34878D82A}">
                    <a16:rowId xmlns:a16="http://schemas.microsoft.com/office/drawing/2014/main" val="1706371584"/>
                  </a:ext>
                </a:extLst>
              </a:tr>
              <a:tr h="108120">
                <a:tc>
                  <a:txBody>
                    <a:bodyPr/>
                    <a:lstStyle/>
                    <a:p>
                      <a:pPr algn="l" fontAlgn="t"/>
                      <a:r>
                        <a:rPr lang="en-US" sz="500" b="0" i="0" u="none" strike="noStrike">
                          <a:solidFill>
                            <a:srgbClr val="000000"/>
                          </a:solidFill>
                          <a:effectLst/>
                          <a:latin typeface="Arial Narrow" panose="020B0606020202030204" pitchFamily="34" charset="0"/>
                        </a:rPr>
                        <a:t>Collection % - Total</a:t>
                      </a:r>
                    </a:p>
                  </a:txBody>
                  <a:tcPr marL="0" marR="0" marT="0" marB="0">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31.2% </a:t>
                      </a:r>
                    </a:p>
                  </a:txBody>
                  <a:tcPr marL="0" marR="0" marT="0" marB="0" anchor="b">
                    <a:lnL>
                      <a:noFill/>
                    </a:lnL>
                    <a:lnR>
                      <a:noFill/>
                    </a:lnR>
                    <a:lnT>
                      <a:noFill/>
                    </a:lnT>
                    <a:lnB>
                      <a:noFill/>
                    </a:lnB>
                    <a:solidFill>
                      <a:srgbClr val="F2F2F2"/>
                    </a:solidFill>
                  </a:tcPr>
                </a:tc>
                <a:tc>
                  <a:txBody>
                    <a:bodyPr/>
                    <a:lstStyle/>
                    <a:p>
                      <a:pPr algn="r" fontAlgn="b"/>
                      <a:r>
                        <a:rPr lang="en-US" sz="500" b="0" i="0" u="none" strike="noStrike">
                          <a:solidFill>
                            <a:srgbClr val="000000"/>
                          </a:solidFill>
                          <a:effectLst/>
                          <a:latin typeface="Arial Narrow" panose="020B0606020202030204" pitchFamily="34" charset="0"/>
                        </a:rPr>
                        <a:t>33.9%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30.0%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31.8%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500" b="0" i="0" u="none" strike="noStrike">
                          <a:solidFill>
                            <a:srgbClr val="000000"/>
                          </a:solidFill>
                          <a:effectLst/>
                          <a:latin typeface="Arial Narrow" panose="020B0606020202030204" pitchFamily="34" charset="0"/>
                        </a:rPr>
                        <a:t>32.5% </a:t>
                      </a:r>
                    </a:p>
                  </a:txBody>
                  <a:tcPr marL="0" marR="0" marT="0" marB="0" anchor="b">
                    <a:lnL>
                      <a:noFill/>
                    </a:lnL>
                    <a:lnR>
                      <a:noFill/>
                    </a:lnR>
                    <a:lnT>
                      <a:noFill/>
                    </a:lnT>
                    <a:lnB>
                      <a:noFill/>
                    </a:lnB>
                  </a:tcPr>
                </a:tc>
                <a:tc>
                  <a:txBody>
                    <a:bodyPr/>
                    <a:lstStyle/>
                    <a:p>
                      <a:pPr algn="r" fontAlgn="b"/>
                      <a:r>
                        <a:rPr lang="en-US" sz="500" b="0" i="0" u="none" strike="noStrike" dirty="0">
                          <a:solidFill>
                            <a:srgbClr val="000000"/>
                          </a:solidFill>
                          <a:effectLst/>
                          <a:latin typeface="Arial Narrow" panose="020B0606020202030204" pitchFamily="34" charset="0"/>
                        </a:rPr>
                        <a:t>31.4% </a:t>
                      </a:r>
                    </a:p>
                  </a:txBody>
                  <a:tcPr marL="0" marR="0" marT="0" marB="0" anchor="b">
                    <a:lnL>
                      <a:noFill/>
                    </a:lnL>
                    <a:lnR>
                      <a:noFill/>
                    </a:lnR>
                    <a:lnT>
                      <a:noFill/>
                    </a:lnT>
                    <a:lnB>
                      <a:noFill/>
                    </a:lnB>
                  </a:tcPr>
                </a:tc>
                <a:extLst>
                  <a:ext uri="{0D108BD9-81ED-4DB2-BD59-A6C34878D82A}">
                    <a16:rowId xmlns:a16="http://schemas.microsoft.com/office/drawing/2014/main" val="457152241"/>
                  </a:ext>
                </a:extLst>
              </a:tr>
            </a:tbl>
          </a:graphicData>
        </a:graphic>
      </p:graphicFrame>
    </p:spTree>
    <p:extLst>
      <p:ext uri="{BB962C8B-B14F-4D97-AF65-F5344CB8AC3E}">
        <p14:creationId xmlns:p14="http://schemas.microsoft.com/office/powerpoint/2010/main" val="217793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9D6D42-9C76-4C87-B032-26B46DB31F75}"/>
              </a:ext>
            </a:extLst>
          </p:cNvPr>
          <p:cNvSpPr>
            <a:spLocks noGrp="1"/>
          </p:cNvSpPr>
          <p:nvPr>
            <p:ph type="sldNum" sz="quarter" idx="12"/>
          </p:nvPr>
        </p:nvSpPr>
        <p:spPr/>
        <p:txBody>
          <a:bodyPr/>
          <a:lstStyle/>
          <a:p>
            <a:fld id="{4CFADB4A-6FA2-46F0-966D-44FD877818BE}" type="slidenum">
              <a:rPr lang="en-US" smtClean="0"/>
              <a:pPr/>
              <a:t>12</a:t>
            </a:fld>
            <a:endParaRPr lang="en-US"/>
          </a:p>
        </p:txBody>
      </p:sp>
      <p:graphicFrame>
        <p:nvGraphicFramePr>
          <p:cNvPr id="5" name="Table 4">
            <a:extLst>
              <a:ext uri="{FF2B5EF4-FFF2-40B4-BE49-F238E27FC236}">
                <a16:creationId xmlns:a16="http://schemas.microsoft.com/office/drawing/2014/main" id="{B0B463F7-C941-4CD9-B8BF-7C505B820277}"/>
              </a:ext>
            </a:extLst>
          </p:cNvPr>
          <p:cNvGraphicFramePr>
            <a:graphicFrameLocks noGrp="1"/>
          </p:cNvGraphicFramePr>
          <p:nvPr>
            <p:extLst>
              <p:ext uri="{D42A27DB-BD31-4B8C-83A1-F6EECF244321}">
                <p14:modId xmlns:p14="http://schemas.microsoft.com/office/powerpoint/2010/main" val="3184124214"/>
              </p:ext>
            </p:extLst>
          </p:nvPr>
        </p:nvGraphicFramePr>
        <p:xfrm>
          <a:off x="304800" y="1676400"/>
          <a:ext cx="8534399" cy="4267207"/>
        </p:xfrm>
        <a:graphic>
          <a:graphicData uri="http://schemas.openxmlformats.org/drawingml/2006/table">
            <a:tbl>
              <a:tblPr/>
              <a:tblGrid>
                <a:gridCol w="1526019">
                  <a:extLst>
                    <a:ext uri="{9D8B030D-6E8A-4147-A177-3AD203B41FA5}">
                      <a16:colId xmlns:a16="http://schemas.microsoft.com/office/drawing/2014/main" val="780674835"/>
                    </a:ext>
                  </a:extLst>
                </a:gridCol>
                <a:gridCol w="768661">
                  <a:extLst>
                    <a:ext uri="{9D8B030D-6E8A-4147-A177-3AD203B41FA5}">
                      <a16:colId xmlns:a16="http://schemas.microsoft.com/office/drawing/2014/main" val="2027090615"/>
                    </a:ext>
                  </a:extLst>
                </a:gridCol>
                <a:gridCol w="768661">
                  <a:extLst>
                    <a:ext uri="{9D8B030D-6E8A-4147-A177-3AD203B41FA5}">
                      <a16:colId xmlns:a16="http://schemas.microsoft.com/office/drawing/2014/main" val="4089011419"/>
                    </a:ext>
                  </a:extLst>
                </a:gridCol>
                <a:gridCol w="768661">
                  <a:extLst>
                    <a:ext uri="{9D8B030D-6E8A-4147-A177-3AD203B41FA5}">
                      <a16:colId xmlns:a16="http://schemas.microsoft.com/office/drawing/2014/main" val="4091831944"/>
                    </a:ext>
                  </a:extLst>
                </a:gridCol>
                <a:gridCol w="768661">
                  <a:extLst>
                    <a:ext uri="{9D8B030D-6E8A-4147-A177-3AD203B41FA5}">
                      <a16:colId xmlns:a16="http://schemas.microsoft.com/office/drawing/2014/main" val="3355072711"/>
                    </a:ext>
                  </a:extLst>
                </a:gridCol>
                <a:gridCol w="768661">
                  <a:extLst>
                    <a:ext uri="{9D8B030D-6E8A-4147-A177-3AD203B41FA5}">
                      <a16:colId xmlns:a16="http://schemas.microsoft.com/office/drawing/2014/main" val="1577808693"/>
                    </a:ext>
                  </a:extLst>
                </a:gridCol>
                <a:gridCol w="768661">
                  <a:extLst>
                    <a:ext uri="{9D8B030D-6E8A-4147-A177-3AD203B41FA5}">
                      <a16:colId xmlns:a16="http://schemas.microsoft.com/office/drawing/2014/main" val="2988353863"/>
                    </a:ext>
                  </a:extLst>
                </a:gridCol>
                <a:gridCol w="768661">
                  <a:extLst>
                    <a:ext uri="{9D8B030D-6E8A-4147-A177-3AD203B41FA5}">
                      <a16:colId xmlns:a16="http://schemas.microsoft.com/office/drawing/2014/main" val="2635603102"/>
                    </a:ext>
                  </a:extLst>
                </a:gridCol>
                <a:gridCol w="768661">
                  <a:extLst>
                    <a:ext uri="{9D8B030D-6E8A-4147-A177-3AD203B41FA5}">
                      <a16:colId xmlns:a16="http://schemas.microsoft.com/office/drawing/2014/main" val="4183053913"/>
                    </a:ext>
                  </a:extLst>
                </a:gridCol>
                <a:gridCol w="859092">
                  <a:extLst>
                    <a:ext uri="{9D8B030D-6E8A-4147-A177-3AD203B41FA5}">
                      <a16:colId xmlns:a16="http://schemas.microsoft.com/office/drawing/2014/main" val="3632028316"/>
                    </a:ext>
                  </a:extLst>
                </a:gridCol>
              </a:tblGrid>
              <a:tr h="473607">
                <a:tc>
                  <a:txBody>
                    <a:bodyPr/>
                    <a:lstStyle/>
                    <a:p>
                      <a:pPr algn="l" fontAlgn="b"/>
                      <a:r>
                        <a:rPr lang="en-US" sz="1000" b="1" i="0" u="none" strike="noStrike">
                          <a:solidFill>
                            <a:srgbClr val="000000"/>
                          </a:solidFill>
                          <a:effectLst/>
                          <a:latin typeface="Arial Narrow" panose="020B0606020202030204" pitchFamily="34" charset="0"/>
                        </a:rPr>
                        <a:t>March 2018 12 Month Rolling Forecast</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83554461"/>
                  </a:ext>
                </a:extLst>
              </a:tr>
              <a:tr h="236804">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effectLst/>
                          <a:latin typeface="Arial Narrow" panose="020B0606020202030204" pitchFamily="34" charset="0"/>
                        </a:rPr>
                        <a:t>Jul-18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Aug-18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Sep-18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Oct-18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Nov-18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Dec-18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Jan-19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Arial Narrow" panose="020B0606020202030204" pitchFamily="34" charset="0"/>
                        </a:rPr>
                        <a:t>Feb-19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Arial Narrow" panose="020B0606020202030204" pitchFamily="34" charset="0"/>
                        </a:rPr>
                        <a:t>Total 12 Months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657132"/>
                  </a:ext>
                </a:extLst>
              </a:tr>
              <a:tr h="236804">
                <a:tc>
                  <a:txBody>
                    <a:bodyPr/>
                    <a:lstStyle/>
                    <a:p>
                      <a:pPr algn="l" fontAlgn="b"/>
                      <a:r>
                        <a:rPr lang="en-US" sz="1000" b="1" i="0" u="none" strike="noStrike">
                          <a:solidFill>
                            <a:srgbClr val="000000"/>
                          </a:solidFill>
                          <a:effectLst/>
                          <a:latin typeface="Arial Narrow" panose="020B0606020202030204" pitchFamily="34" charset="0"/>
                        </a:rPr>
                        <a:t>Gross PSR</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279,098,381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279,098,381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287,508,608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259,685,195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3,400,753,698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144356"/>
                  </a:ext>
                </a:extLst>
              </a:tr>
              <a:tr h="236804">
                <a:tc>
                  <a:txBody>
                    <a:bodyPr/>
                    <a:lstStyle/>
                    <a:p>
                      <a:pPr algn="l" fontAlgn="b"/>
                      <a:r>
                        <a:rPr lang="en-US" sz="1000" b="1" i="0" u="none" strike="noStrike">
                          <a:solidFill>
                            <a:srgbClr val="000000"/>
                          </a:solidFill>
                          <a:effectLst/>
                          <a:latin typeface="Arial Narrow" panose="020B0606020202030204" pitchFamily="34" charset="0"/>
                        </a:rPr>
                        <a:t>Net PSR</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55,757,438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55,757,438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56,626,345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51,426,892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683,870,191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68813665"/>
                  </a:ext>
                </a:extLst>
              </a:tr>
              <a:tr h="236804">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127041"/>
                  </a:ext>
                </a:extLst>
              </a:tr>
              <a:tr h="236804">
                <a:tc>
                  <a:txBody>
                    <a:bodyPr/>
                    <a:lstStyle/>
                    <a:p>
                      <a:pPr algn="l" fontAlgn="b"/>
                      <a:r>
                        <a:rPr lang="en-US" sz="1000" b="1" i="0" u="none" strike="noStrike">
                          <a:solidFill>
                            <a:srgbClr val="000000"/>
                          </a:solidFill>
                          <a:effectLst/>
                          <a:latin typeface="Arial Narrow" panose="020B0606020202030204" pitchFamily="34" charset="0"/>
                        </a:rPr>
                        <a:t>Total Supplemental Rev.</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32,902,500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384,398,736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72301"/>
                  </a:ext>
                </a:extLst>
              </a:tr>
              <a:tr h="236804">
                <a:tc>
                  <a:txBody>
                    <a:bodyPr/>
                    <a:lstStyle/>
                    <a:p>
                      <a:pPr algn="l" fontAlgn="b"/>
                      <a:r>
                        <a:rPr lang="en-US" sz="1000" b="1" i="0" u="none" strike="noStrike">
                          <a:solidFill>
                            <a:srgbClr val="000000"/>
                          </a:solidFill>
                          <a:effectLst/>
                          <a:latin typeface="Arial Narrow" panose="020B0606020202030204" pitchFamily="34" charset="0"/>
                        </a:rPr>
                        <a:t>Net Operating Revenue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88,659,938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88,659,938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89,528,845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84,329,392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1,068,268,928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73520723"/>
                  </a:ext>
                </a:extLst>
              </a:tr>
              <a:tr h="236804">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9997392"/>
                  </a:ext>
                </a:extLst>
              </a:tr>
              <a:tr h="236804">
                <a:tc>
                  <a:txBody>
                    <a:bodyPr/>
                    <a:lstStyle/>
                    <a:p>
                      <a:pPr algn="l" fontAlgn="b"/>
                      <a:r>
                        <a:rPr lang="en-US" sz="1000" b="1" i="0" u="none" strike="noStrike">
                          <a:solidFill>
                            <a:srgbClr val="000000"/>
                          </a:solidFill>
                          <a:effectLst/>
                          <a:latin typeface="Arial Narrow" panose="020B0606020202030204" pitchFamily="34" charset="0"/>
                        </a:rPr>
                        <a:t>Total Operating Expenses</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87,252,416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86,237,063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85,108,089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86,237,063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87,138,796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87,252,416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88,267,770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80,819,435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1,027,203,040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83216"/>
                  </a:ext>
                </a:extLst>
              </a:tr>
              <a:tr h="236804">
                <a:tc>
                  <a:txBody>
                    <a:bodyPr/>
                    <a:lstStyle/>
                    <a:p>
                      <a:pPr algn="l" fontAlgn="b"/>
                      <a:r>
                        <a:rPr lang="en-US" sz="1000" b="1" i="0" u="none" strike="noStrike">
                          <a:solidFill>
                            <a:srgbClr val="000000"/>
                          </a:solidFill>
                          <a:effectLst/>
                          <a:latin typeface="Arial Narrow" panose="020B0606020202030204" pitchFamily="34" charset="0"/>
                        </a:rPr>
                        <a:t>Operating Income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2,276,429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3,291,782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3,551,849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3,291,782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1,521,142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2,276,429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1,261,075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3,509,958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1" i="0" u="none" strike="noStrike">
                          <a:solidFill>
                            <a:srgbClr val="000000"/>
                          </a:solidFill>
                          <a:effectLst/>
                          <a:latin typeface="Arial Narrow" panose="020B0606020202030204" pitchFamily="34" charset="0"/>
                        </a:rPr>
                        <a:t>        41,065,887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9988545"/>
                  </a:ext>
                </a:extLst>
              </a:tr>
              <a:tr h="236804">
                <a:tc>
                  <a:txBody>
                    <a:bodyPr/>
                    <a:lstStyle/>
                    <a:p>
                      <a:pPr algn="l" fontAlgn="b"/>
                      <a:r>
                        <a:rPr lang="en-US" sz="1000" b="1" i="0" u="none" strike="noStrike">
                          <a:solidFill>
                            <a:srgbClr val="000000"/>
                          </a:solidFill>
                          <a:effectLst/>
                          <a:latin typeface="Arial Narrow" panose="020B0606020202030204" pitchFamily="34" charset="0"/>
                        </a:rPr>
                        <a:t>Non-Operating Inc./(Exp.)</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(4,152,333)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(45,168,842)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344195"/>
                  </a:ext>
                </a:extLst>
              </a:tr>
              <a:tr h="241540">
                <a:tc>
                  <a:txBody>
                    <a:bodyPr/>
                    <a:lstStyle/>
                    <a:p>
                      <a:pPr algn="l" fontAlgn="b"/>
                      <a:r>
                        <a:rPr lang="en-US" sz="1000" b="1" i="0" u="none" strike="noStrike">
                          <a:solidFill>
                            <a:srgbClr val="000000"/>
                          </a:solidFill>
                          <a:effectLst/>
                          <a:latin typeface="Arial Narrow" panose="020B0606020202030204" pitchFamily="34" charset="0"/>
                        </a:rPr>
                        <a:t>Net Income</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 $  (1,875,905)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(860,551)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(600,484)</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(860,551)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(2,631,191)</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(1,875,905)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(2,891,258)</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(642,376)</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Arial Narrow" panose="020B0606020202030204" pitchFamily="34" charset="0"/>
                        </a:rPr>
                        <a:t> $     (4,102,955)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007388"/>
                  </a:ext>
                </a:extLst>
              </a:tr>
              <a:tr h="236804">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87803215"/>
                  </a:ext>
                </a:extLst>
              </a:tr>
              <a:tr h="236804">
                <a:tc>
                  <a:txBody>
                    <a:bodyPr/>
                    <a:lstStyle/>
                    <a:p>
                      <a:pPr algn="l" fontAlgn="b"/>
                      <a:r>
                        <a:rPr lang="en-US" sz="1000" b="1" i="0" u="none" strike="noStrike">
                          <a:solidFill>
                            <a:srgbClr val="000000"/>
                          </a:solidFill>
                          <a:effectLst/>
                          <a:latin typeface="Arial Narrow" panose="020B0606020202030204" pitchFamily="34" charset="0"/>
                        </a:rPr>
                        <a:t>Operating Margin</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2.5%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4.0%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1.7%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2.5%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1.4%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4.2%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3.8% </a:t>
                      </a:r>
                    </a:p>
                  </a:txBody>
                  <a:tcPr marL="0" marR="0" marT="0" marB="0" anchor="b">
                    <a:lnL>
                      <a:noFill/>
                    </a:lnL>
                    <a:lnR>
                      <a:noFill/>
                    </a:lnR>
                    <a:lnT>
                      <a:noFill/>
                    </a:lnT>
                    <a:lnB>
                      <a:noFill/>
                    </a:lnB>
                  </a:tcPr>
                </a:tc>
                <a:extLst>
                  <a:ext uri="{0D108BD9-81ED-4DB2-BD59-A6C34878D82A}">
                    <a16:rowId xmlns:a16="http://schemas.microsoft.com/office/drawing/2014/main" val="3191193888"/>
                  </a:ext>
                </a:extLst>
              </a:tr>
              <a:tr h="236804">
                <a:tc>
                  <a:txBody>
                    <a:bodyPr/>
                    <a:lstStyle/>
                    <a:p>
                      <a:pPr algn="l" fontAlgn="b"/>
                      <a:r>
                        <a:rPr lang="en-US" sz="1000" b="1" i="0" u="none" strike="noStrike">
                          <a:solidFill>
                            <a:srgbClr val="000000"/>
                          </a:solidFill>
                          <a:effectLst/>
                          <a:latin typeface="Arial Narrow" panose="020B0606020202030204" pitchFamily="34" charset="0"/>
                        </a:rPr>
                        <a:t>EBIDA Margin</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5.2%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5.6%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5.2%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3.3%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3.0%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5.8% </a:t>
                      </a:r>
                    </a:p>
                  </a:txBody>
                  <a:tcPr marL="0" marR="0" marT="0" marB="0" anchor="b">
                    <a:lnL>
                      <a:noFill/>
                    </a:lnL>
                    <a:lnR>
                      <a:noFill/>
                    </a:lnR>
                    <a:lnT>
                      <a:noFill/>
                    </a:lnT>
                    <a:lnB>
                      <a:noFill/>
                    </a:lnB>
                  </a:tcPr>
                </a:tc>
                <a:tc>
                  <a:txBody>
                    <a:bodyPr/>
                    <a:lstStyle/>
                    <a:p>
                      <a:pPr algn="r" fontAlgn="b"/>
                      <a:r>
                        <a:rPr lang="en-US" sz="1000" b="1" i="0" u="none" strike="noStrike">
                          <a:solidFill>
                            <a:srgbClr val="000000"/>
                          </a:solidFill>
                          <a:effectLst/>
                          <a:latin typeface="Arial Narrow" panose="020B0606020202030204" pitchFamily="34" charset="0"/>
                        </a:rPr>
                        <a:t>5.4% </a:t>
                      </a:r>
                    </a:p>
                  </a:txBody>
                  <a:tcPr marL="0" marR="0" marT="0" marB="0" anchor="b">
                    <a:lnL>
                      <a:noFill/>
                    </a:lnL>
                    <a:lnR>
                      <a:noFill/>
                    </a:lnR>
                    <a:lnT>
                      <a:noFill/>
                    </a:lnT>
                    <a:lnB>
                      <a:noFill/>
                    </a:lnB>
                  </a:tcPr>
                </a:tc>
                <a:extLst>
                  <a:ext uri="{0D108BD9-81ED-4DB2-BD59-A6C34878D82A}">
                    <a16:rowId xmlns:a16="http://schemas.microsoft.com/office/drawing/2014/main" val="2243185193"/>
                  </a:ext>
                </a:extLst>
              </a:tr>
              <a:tr h="236804">
                <a:tc>
                  <a:txBody>
                    <a:bodyPr/>
                    <a:lstStyle/>
                    <a:p>
                      <a:pPr algn="l" fontAlgn="t"/>
                      <a:r>
                        <a:rPr lang="en-US" sz="1000" b="0" i="0" u="none" strike="noStrike">
                          <a:solidFill>
                            <a:srgbClr val="000000"/>
                          </a:solidFill>
                          <a:effectLst/>
                          <a:latin typeface="Arial Narrow" panose="020B0606020202030204" pitchFamily="34" charset="0"/>
                        </a:rPr>
                        <a:t>Collection % - NPSR</a:t>
                      </a:r>
                    </a:p>
                  </a:txBody>
                  <a:tcPr marL="0" marR="0" marT="0" marB="0">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20.0%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19.7%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19.8%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20.1% </a:t>
                      </a:r>
                    </a:p>
                  </a:txBody>
                  <a:tcPr marL="0" marR="0" marT="0" marB="0" anchor="b">
                    <a:lnL>
                      <a:noFill/>
                    </a:lnL>
                    <a:lnR>
                      <a:noFill/>
                    </a:lnR>
                    <a:lnT>
                      <a:noFill/>
                    </a:lnT>
                    <a:lnB>
                      <a:noFill/>
                    </a:lnB>
                  </a:tcPr>
                </a:tc>
                <a:extLst>
                  <a:ext uri="{0D108BD9-81ED-4DB2-BD59-A6C34878D82A}">
                    <a16:rowId xmlns:a16="http://schemas.microsoft.com/office/drawing/2014/main" val="1473641996"/>
                  </a:ext>
                </a:extLst>
              </a:tr>
              <a:tr h="236804">
                <a:tc>
                  <a:txBody>
                    <a:bodyPr/>
                    <a:lstStyle/>
                    <a:p>
                      <a:pPr algn="l" fontAlgn="t"/>
                      <a:r>
                        <a:rPr lang="en-US" sz="1000" b="0" i="0" u="none" strike="noStrike">
                          <a:solidFill>
                            <a:srgbClr val="000000"/>
                          </a:solidFill>
                          <a:effectLst/>
                          <a:latin typeface="Arial Narrow" panose="020B0606020202030204" pitchFamily="34" charset="0"/>
                        </a:rPr>
                        <a:t>Collection % - Total</a:t>
                      </a:r>
                    </a:p>
                  </a:txBody>
                  <a:tcPr marL="0" marR="0" marT="0" marB="0">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31.8%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31.8%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31.1% </a:t>
                      </a: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Arial Narrow" panose="020B0606020202030204" pitchFamily="34" charset="0"/>
                        </a:rPr>
                        <a:t>32.5% </a:t>
                      </a: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Arial Narrow" panose="020B0606020202030204" pitchFamily="34" charset="0"/>
                        </a:rPr>
                        <a:t>31.4% </a:t>
                      </a:r>
                    </a:p>
                  </a:txBody>
                  <a:tcPr marL="0" marR="0" marT="0" marB="0" anchor="b">
                    <a:lnL>
                      <a:noFill/>
                    </a:lnL>
                    <a:lnR>
                      <a:noFill/>
                    </a:lnR>
                    <a:lnT>
                      <a:noFill/>
                    </a:lnT>
                    <a:lnB>
                      <a:noFill/>
                    </a:lnB>
                  </a:tcPr>
                </a:tc>
                <a:extLst>
                  <a:ext uri="{0D108BD9-81ED-4DB2-BD59-A6C34878D82A}">
                    <a16:rowId xmlns:a16="http://schemas.microsoft.com/office/drawing/2014/main" val="3896072272"/>
                  </a:ext>
                </a:extLst>
              </a:tr>
            </a:tbl>
          </a:graphicData>
        </a:graphic>
      </p:graphicFrame>
      <p:grpSp>
        <p:nvGrpSpPr>
          <p:cNvPr id="6" name="Group 5">
            <a:extLst>
              <a:ext uri="{FF2B5EF4-FFF2-40B4-BE49-F238E27FC236}">
                <a16:creationId xmlns:a16="http://schemas.microsoft.com/office/drawing/2014/main" id="{E0FBF4F3-4AE6-4E2A-9629-FC056B29FCAB}"/>
              </a:ext>
            </a:extLst>
          </p:cNvPr>
          <p:cNvGrpSpPr/>
          <p:nvPr/>
        </p:nvGrpSpPr>
        <p:grpSpPr>
          <a:xfrm>
            <a:off x="0" y="0"/>
            <a:ext cx="9144000" cy="923330"/>
            <a:chOff x="0" y="3099357"/>
            <a:chExt cx="9144000" cy="923330"/>
          </a:xfrm>
        </p:grpSpPr>
        <p:sp>
          <p:nvSpPr>
            <p:cNvPr id="7" name="Rectangle 6">
              <a:extLst>
                <a:ext uri="{FF2B5EF4-FFF2-40B4-BE49-F238E27FC236}">
                  <a16:creationId xmlns:a16="http://schemas.microsoft.com/office/drawing/2014/main" id="{2CA10E04-39AC-41C8-B0CA-134611858092}"/>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8" name="Straight Connector 7">
              <a:extLst>
                <a:ext uri="{FF2B5EF4-FFF2-40B4-BE49-F238E27FC236}">
                  <a16:creationId xmlns:a16="http://schemas.microsoft.com/office/drawing/2014/main" id="{38AC5398-44DE-4729-80BD-4AF21C663343}"/>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13DB21-C33F-456B-925D-03A80F5A5C95}"/>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10" name="Picture 9">
              <a:extLst>
                <a:ext uri="{FF2B5EF4-FFF2-40B4-BE49-F238E27FC236}">
                  <a16:creationId xmlns:a16="http://schemas.microsoft.com/office/drawing/2014/main" id="{B8BCDC45-6764-4BE3-8073-5E07DF7C120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3507825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923330"/>
            <a:chOff x="0" y="3099357"/>
            <a:chExt cx="9144000" cy="92333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6" name="Content Placeholder 5"/>
          <p:cNvSpPr>
            <a:spLocks noGrp="1"/>
          </p:cNvSpPr>
          <p:nvPr>
            <p:ph idx="1"/>
          </p:nvPr>
        </p:nvSpPr>
        <p:spPr/>
        <p:txBody>
          <a:bodyPr/>
          <a:lstStyle/>
          <a:p>
            <a:pPr marL="0" indent="0">
              <a:buNone/>
            </a:pPr>
            <a:r>
              <a:rPr lang="en-US" dirty="0"/>
              <a:t>Assumptions:</a:t>
            </a:r>
          </a:p>
          <a:p>
            <a:r>
              <a:rPr lang="en-US" dirty="0"/>
              <a:t>Based on FY 19 budget.</a:t>
            </a:r>
          </a:p>
          <a:p>
            <a:r>
              <a:rPr lang="en-US" dirty="0"/>
              <a:t>Work in Progress.</a:t>
            </a:r>
          </a:p>
          <a:p>
            <a:r>
              <a:rPr lang="en-US" dirty="0"/>
              <a:t>Revenues and Expense adjusted by days in month – Not yet based on specific volumes and seasonal adjustments.</a:t>
            </a:r>
          </a:p>
          <a:p>
            <a:r>
              <a:rPr lang="en-US" dirty="0"/>
              <a:t>Labor adjusted for holiday OT.</a:t>
            </a:r>
          </a:p>
          <a:p>
            <a:pPr marL="0" indent="0">
              <a:buNone/>
            </a:pPr>
            <a:endParaRPr lang="en-US" dirty="0"/>
          </a:p>
          <a:p>
            <a:pPr lvl="1"/>
            <a:endParaRPr lang="en-US" dirty="0"/>
          </a:p>
        </p:txBody>
      </p:sp>
      <p:sp>
        <p:nvSpPr>
          <p:cNvPr id="2" name="Slide Number Placeholder 1"/>
          <p:cNvSpPr>
            <a:spLocks noGrp="1"/>
          </p:cNvSpPr>
          <p:nvPr>
            <p:ph type="sldNum" sz="quarter" idx="12"/>
          </p:nvPr>
        </p:nvSpPr>
        <p:spPr/>
        <p:txBody>
          <a:bodyPr/>
          <a:lstStyle/>
          <a:p>
            <a:fld id="{4CFADB4A-6FA2-46F0-966D-44FD877818BE}" type="slidenum">
              <a:rPr lang="en-US" smtClean="0"/>
              <a:pPr/>
              <a:t>13</a:t>
            </a:fld>
            <a:endParaRPr lang="en-US"/>
          </a:p>
        </p:txBody>
      </p:sp>
    </p:spTree>
    <p:extLst>
      <p:ext uri="{BB962C8B-B14F-4D97-AF65-F5344CB8AC3E}">
        <p14:creationId xmlns:p14="http://schemas.microsoft.com/office/powerpoint/2010/main" val="245607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566874"/>
            <a:ext cx="8229600" cy="1143000"/>
          </a:xfrm>
        </p:spPr>
        <p:txBody>
          <a:bodyPr>
            <a:normAutofit/>
          </a:bodyPr>
          <a:lstStyle/>
          <a:p>
            <a:r>
              <a:rPr lang="en-US" sz="3200" dirty="0"/>
              <a:t>Revenue Cycle in Simplest View</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6010795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CFADB4A-6FA2-46F0-966D-44FD877818BE}" type="slidenum">
              <a:rPr lang="en-US" smtClean="0"/>
              <a:pPr/>
              <a:t>14</a:t>
            </a:fld>
            <a:endParaRPr lang="en-US"/>
          </a:p>
        </p:txBody>
      </p:sp>
      <p:grpSp>
        <p:nvGrpSpPr>
          <p:cNvPr id="6" name="Group 5">
            <a:extLst>
              <a:ext uri="{FF2B5EF4-FFF2-40B4-BE49-F238E27FC236}">
                <a16:creationId xmlns:a16="http://schemas.microsoft.com/office/drawing/2014/main" id="{F2E2956C-6380-435A-AA20-1A17B338C593}"/>
              </a:ext>
            </a:extLst>
          </p:cNvPr>
          <p:cNvGrpSpPr/>
          <p:nvPr/>
        </p:nvGrpSpPr>
        <p:grpSpPr>
          <a:xfrm>
            <a:off x="0" y="0"/>
            <a:ext cx="9144000" cy="738664"/>
            <a:chOff x="0" y="3099357"/>
            <a:chExt cx="9144000" cy="738664"/>
          </a:xfrm>
        </p:grpSpPr>
        <p:sp>
          <p:nvSpPr>
            <p:cNvPr id="7" name="Rectangle 6">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8" name="Straight Connector 7">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AD22FD0-A608-4170-A6C5-6A6B5445EAC3}"/>
                </a:ext>
              </a:extLst>
            </p:cNvPr>
            <p:cNvSpPr txBox="1"/>
            <p:nvPr/>
          </p:nvSpPr>
          <p:spPr>
            <a:xfrm>
              <a:off x="3291565" y="3099357"/>
              <a:ext cx="5663416" cy="738664"/>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400" b="1" dirty="0">
                  <a:solidFill>
                    <a:schemeClr val="bg1"/>
                  </a:solidFill>
                  <a:latin typeface="Arial" charset="0"/>
                  <a:ea typeface="Arial" charset="0"/>
                  <a:cs typeface="Arial" charset="0"/>
                </a:rPr>
                <a:t>REVENUE CYCLE</a:t>
              </a:r>
              <a:endParaRPr lang="en-US" sz="2400" b="1" dirty="0">
                <a:latin typeface="Arial" charset="0"/>
                <a:ea typeface="Arial" charset="0"/>
                <a:cs typeface="Arial" charset="0"/>
              </a:endParaRPr>
            </a:p>
          </p:txBody>
        </p:sp>
        <p:pic>
          <p:nvPicPr>
            <p:cNvPr id="10" name="Picture 9">
              <a:extLst>
                <a:ext uri="{FF2B5EF4-FFF2-40B4-BE49-F238E27FC236}">
                  <a16:creationId xmlns:a16="http://schemas.microsoft.com/office/drawing/2014/main" id="{CEDD7E8D-E794-4E67-9E1B-90B47FD39B38}"/>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17306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Title 20"/>
          <p:cNvSpPr>
            <a:spLocks noGrp="1"/>
          </p:cNvSpPr>
          <p:nvPr>
            <p:ph type="title"/>
          </p:nvPr>
        </p:nvSpPr>
        <p:spPr>
          <a:xfrm>
            <a:off x="457200" y="521732"/>
            <a:ext cx="8229600" cy="1143000"/>
          </a:xfrm>
        </p:spPr>
        <p:txBody>
          <a:bodyPr>
            <a:normAutofit/>
          </a:bodyPr>
          <a:lstStyle/>
          <a:p>
            <a:r>
              <a:rPr lang="en-US" sz="3200" dirty="0"/>
              <a:t>Revenue Cycle with Finance Activities</a:t>
            </a:r>
          </a:p>
        </p:txBody>
      </p:sp>
      <p:graphicFrame>
        <p:nvGraphicFramePr>
          <p:cNvPr id="10" name="Content Placeholder 9"/>
          <p:cNvGraphicFramePr>
            <a:graphicFrameLocks noGrp="1" noChangeAspect="1"/>
          </p:cNvGraphicFramePr>
          <p:nvPr>
            <p:ph idx="1"/>
            <p:extLst>
              <p:ext uri="{D42A27DB-BD31-4B8C-83A1-F6EECF244321}">
                <p14:modId xmlns:p14="http://schemas.microsoft.com/office/powerpoint/2010/main" val="36087250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CFADB4A-6FA2-46F0-966D-44FD877818BE}" type="slidenum">
              <a:rPr lang="en-US" smtClean="0"/>
              <a:pPr/>
              <a:t>15</a:t>
            </a:fld>
            <a:endParaRPr lang="en-US"/>
          </a:p>
        </p:txBody>
      </p:sp>
      <p:sp>
        <p:nvSpPr>
          <p:cNvPr id="11" name="TextBox 10"/>
          <p:cNvSpPr txBox="1"/>
          <p:nvPr/>
        </p:nvSpPr>
        <p:spPr>
          <a:xfrm>
            <a:off x="7467600" y="3124200"/>
            <a:ext cx="1524000" cy="646331"/>
          </a:xfrm>
          <a:prstGeom prst="rect">
            <a:avLst/>
          </a:prstGeom>
          <a:noFill/>
        </p:spPr>
        <p:txBody>
          <a:bodyPr wrap="square" rtlCol="0">
            <a:spAutoFit/>
          </a:bodyPr>
          <a:lstStyle/>
          <a:p>
            <a:r>
              <a:rPr lang="en-US" b="1" dirty="0">
                <a:solidFill>
                  <a:srgbClr val="0070C0"/>
                </a:solidFill>
              </a:rPr>
              <a:t>CDM </a:t>
            </a:r>
            <a:r>
              <a:rPr lang="en-US" b="1" dirty="0" err="1">
                <a:solidFill>
                  <a:srgbClr val="0070C0"/>
                </a:solidFill>
              </a:rPr>
              <a:t>Mgmt</a:t>
            </a:r>
            <a:endParaRPr lang="en-US" b="1" dirty="0">
              <a:solidFill>
                <a:srgbClr val="0070C0"/>
              </a:solidFill>
            </a:endParaRPr>
          </a:p>
          <a:p>
            <a:r>
              <a:rPr lang="en-US" b="1" dirty="0">
                <a:solidFill>
                  <a:srgbClr val="0070C0"/>
                </a:solidFill>
              </a:rPr>
              <a:t>Rate Setting</a:t>
            </a:r>
          </a:p>
        </p:txBody>
      </p:sp>
      <p:sp>
        <p:nvSpPr>
          <p:cNvPr id="12" name="TextBox 11"/>
          <p:cNvSpPr txBox="1"/>
          <p:nvPr/>
        </p:nvSpPr>
        <p:spPr>
          <a:xfrm>
            <a:off x="5562600" y="1295400"/>
            <a:ext cx="1587038" cy="369332"/>
          </a:xfrm>
          <a:prstGeom prst="rect">
            <a:avLst/>
          </a:prstGeom>
          <a:noFill/>
        </p:spPr>
        <p:txBody>
          <a:bodyPr wrap="none" rtlCol="0">
            <a:spAutoFit/>
          </a:bodyPr>
          <a:lstStyle/>
          <a:p>
            <a:r>
              <a:rPr lang="en-US" b="1" dirty="0">
                <a:solidFill>
                  <a:srgbClr val="0070C0"/>
                </a:solidFill>
              </a:rPr>
              <a:t>Authorizations</a:t>
            </a:r>
          </a:p>
        </p:txBody>
      </p:sp>
      <p:sp>
        <p:nvSpPr>
          <p:cNvPr id="13" name="TextBox 12"/>
          <p:cNvSpPr txBox="1"/>
          <p:nvPr/>
        </p:nvSpPr>
        <p:spPr>
          <a:xfrm>
            <a:off x="228600" y="4648200"/>
            <a:ext cx="2057400" cy="1877437"/>
          </a:xfrm>
          <a:prstGeom prst="rect">
            <a:avLst/>
          </a:prstGeom>
          <a:noFill/>
        </p:spPr>
        <p:txBody>
          <a:bodyPr wrap="square" rtlCol="0">
            <a:spAutoFit/>
          </a:bodyPr>
          <a:lstStyle/>
          <a:p>
            <a:r>
              <a:rPr lang="en-US" sz="2000" dirty="0">
                <a:solidFill>
                  <a:srgbClr val="FF0000"/>
                </a:solidFill>
              </a:rPr>
              <a:t>*</a:t>
            </a:r>
            <a:r>
              <a:rPr lang="en-US" sz="1600" dirty="0"/>
              <a:t> Once charges entered and accounts coded, we can calculate net revenue and set collection goals for billing and collections.</a:t>
            </a:r>
          </a:p>
        </p:txBody>
      </p:sp>
      <p:sp>
        <p:nvSpPr>
          <p:cNvPr id="14" name="TextBox 13"/>
          <p:cNvSpPr txBox="1"/>
          <p:nvPr/>
        </p:nvSpPr>
        <p:spPr>
          <a:xfrm>
            <a:off x="4800600" y="6172200"/>
            <a:ext cx="338554" cy="461665"/>
          </a:xfrm>
          <a:prstGeom prst="rect">
            <a:avLst/>
          </a:prstGeom>
          <a:noFill/>
        </p:spPr>
        <p:txBody>
          <a:bodyPr wrap="none" rtlCol="0">
            <a:spAutoFit/>
          </a:bodyPr>
          <a:lstStyle/>
          <a:p>
            <a:r>
              <a:rPr lang="en-US" sz="2400" dirty="0">
                <a:solidFill>
                  <a:srgbClr val="FF0000"/>
                </a:solidFill>
              </a:rPr>
              <a:t>*</a:t>
            </a:r>
          </a:p>
        </p:txBody>
      </p:sp>
      <p:grpSp>
        <p:nvGrpSpPr>
          <p:cNvPr id="15" name="Group 14">
            <a:extLst>
              <a:ext uri="{FF2B5EF4-FFF2-40B4-BE49-F238E27FC236}">
                <a16:creationId xmlns:a16="http://schemas.microsoft.com/office/drawing/2014/main" id="{F2E2956C-6380-435A-AA20-1A17B338C593}"/>
              </a:ext>
            </a:extLst>
          </p:cNvPr>
          <p:cNvGrpSpPr/>
          <p:nvPr/>
        </p:nvGrpSpPr>
        <p:grpSpPr>
          <a:xfrm>
            <a:off x="0" y="0"/>
            <a:ext cx="9144000" cy="800219"/>
            <a:chOff x="0" y="3099357"/>
            <a:chExt cx="9144000" cy="800219"/>
          </a:xfrm>
        </p:grpSpPr>
        <p:sp>
          <p:nvSpPr>
            <p:cNvPr id="16" name="Rectangle 1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7" name="Straight Connector 1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19" name="Picture 18">
              <a:extLst>
                <a:ext uri="{FF2B5EF4-FFF2-40B4-BE49-F238E27FC236}">
                  <a16:creationId xmlns:a16="http://schemas.microsoft.com/office/drawing/2014/main" id="{CEDD7E8D-E794-4E67-9E1B-90B47FD39B38}"/>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0" name="TextBox 19"/>
          <p:cNvSpPr txBox="1"/>
          <p:nvPr/>
        </p:nvSpPr>
        <p:spPr>
          <a:xfrm>
            <a:off x="1371600" y="2438400"/>
            <a:ext cx="1295400" cy="381000"/>
          </a:xfrm>
          <a:prstGeom prst="rect">
            <a:avLst/>
          </a:prstGeom>
          <a:noFill/>
        </p:spPr>
        <p:txBody>
          <a:bodyPr wrap="square" rtlCol="0">
            <a:spAutoFit/>
          </a:bodyPr>
          <a:lstStyle/>
          <a:p>
            <a:r>
              <a:rPr lang="en-US" b="1" dirty="0">
                <a:solidFill>
                  <a:srgbClr val="0070C0"/>
                </a:solidFill>
              </a:rPr>
              <a:t>Collection%</a:t>
            </a:r>
          </a:p>
        </p:txBody>
      </p:sp>
    </p:spTree>
    <p:extLst>
      <p:ext uri="{BB962C8B-B14F-4D97-AF65-F5344CB8AC3E}">
        <p14:creationId xmlns:p14="http://schemas.microsoft.com/office/powerpoint/2010/main" val="155339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8108"/>
            <a:ext cx="8229600" cy="1143000"/>
          </a:xfrm>
        </p:spPr>
        <p:txBody>
          <a:bodyPr/>
          <a:lstStyle/>
          <a:p>
            <a:r>
              <a:rPr lang="en-US" dirty="0"/>
              <a:t>Collection %</a:t>
            </a:r>
          </a:p>
        </p:txBody>
      </p:sp>
      <p:sp>
        <p:nvSpPr>
          <p:cNvPr id="9" name="Content Placeholder 8"/>
          <p:cNvSpPr>
            <a:spLocks noGrp="1"/>
          </p:cNvSpPr>
          <p:nvPr>
            <p:ph idx="1"/>
          </p:nvPr>
        </p:nvSpPr>
        <p:spPr>
          <a:xfrm>
            <a:off x="304800" y="1600200"/>
            <a:ext cx="8686800" cy="4525963"/>
          </a:xfrm>
        </p:spPr>
        <p:txBody>
          <a:bodyPr/>
          <a:lstStyle/>
          <a:p>
            <a:r>
              <a:rPr lang="en-US" dirty="0"/>
              <a:t>Collection % NPSR = NPSR/Gross Charges</a:t>
            </a:r>
          </a:p>
          <a:p>
            <a:pPr marL="857250" lvl="1" indent="-457200"/>
            <a:r>
              <a:rPr lang="en-US" dirty="0"/>
              <a:t>This is the amount that is the Patient Services Dept./Revenue Cycle management responsibility to collect.</a:t>
            </a:r>
          </a:p>
          <a:p>
            <a:pPr marL="857250" lvl="1" indent="-457200"/>
            <a:r>
              <a:rPr lang="en-US" dirty="0"/>
              <a:t>NPSR in March should be cash collection goal for May.</a:t>
            </a:r>
          </a:p>
          <a:p>
            <a:r>
              <a:rPr lang="en-US" dirty="0"/>
              <a:t>Collection % Total = Net </a:t>
            </a:r>
            <a:r>
              <a:rPr lang="en-US" dirty="0" err="1"/>
              <a:t>Oper</a:t>
            </a:r>
            <a:r>
              <a:rPr lang="en-US" dirty="0"/>
              <a:t>. Rev./Gross Charges</a:t>
            </a:r>
          </a:p>
          <a:p>
            <a:pPr marL="857250" lvl="1" indent="-457200"/>
            <a:r>
              <a:rPr lang="en-US" dirty="0"/>
              <a:t>Includes supplemental revenues considered patient revenues but not patient specific.</a:t>
            </a:r>
          </a:p>
        </p:txBody>
      </p:sp>
      <p:sp>
        <p:nvSpPr>
          <p:cNvPr id="3" name="Slide Number Placeholder 2"/>
          <p:cNvSpPr>
            <a:spLocks noGrp="1"/>
          </p:cNvSpPr>
          <p:nvPr>
            <p:ph type="sldNum" sz="quarter" idx="12"/>
          </p:nvPr>
        </p:nvSpPr>
        <p:spPr/>
        <p:txBody>
          <a:bodyPr/>
          <a:lstStyle/>
          <a:p>
            <a:fld id="{4CFADB4A-6FA2-46F0-966D-44FD877818BE}" type="slidenum">
              <a:rPr lang="en-US" smtClean="0"/>
              <a:pPr/>
              <a:t>16</a:t>
            </a:fld>
            <a:endParaRPr lang="en-US"/>
          </a:p>
        </p:txBody>
      </p:sp>
      <p:grpSp>
        <p:nvGrpSpPr>
          <p:cNvPr id="4" name="Group 3">
            <a:extLst>
              <a:ext uri="{FF2B5EF4-FFF2-40B4-BE49-F238E27FC236}">
                <a16:creationId xmlns:a16="http://schemas.microsoft.com/office/drawing/2014/main" id="{F2E2956C-6380-435A-AA20-1A17B338C593}"/>
              </a:ext>
            </a:extLst>
          </p:cNvPr>
          <p:cNvGrpSpPr/>
          <p:nvPr/>
        </p:nvGrpSpPr>
        <p:grpSpPr>
          <a:xfrm>
            <a:off x="0" y="0"/>
            <a:ext cx="9144000" cy="800219"/>
            <a:chOff x="0" y="3099357"/>
            <a:chExt cx="9144000" cy="800219"/>
          </a:xfrm>
        </p:grpSpPr>
        <p:sp>
          <p:nvSpPr>
            <p:cNvPr id="5" name="Rectangle 4">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8" name="Picture 7">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214609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474"/>
            <a:ext cx="8229600" cy="1143000"/>
          </a:xfrm>
        </p:spPr>
        <p:txBody>
          <a:bodyPr/>
          <a:lstStyle/>
          <a:p>
            <a:r>
              <a:rPr lang="en-US" dirty="0"/>
              <a:t>Collection% - Why so low?</a:t>
            </a:r>
          </a:p>
        </p:txBody>
      </p:sp>
      <p:sp>
        <p:nvSpPr>
          <p:cNvPr id="9" name="Content Placeholder 8"/>
          <p:cNvSpPr>
            <a:spLocks noGrp="1"/>
          </p:cNvSpPr>
          <p:nvPr>
            <p:ph idx="1"/>
          </p:nvPr>
        </p:nvSpPr>
        <p:spPr>
          <a:xfrm>
            <a:off x="457200" y="1600200"/>
            <a:ext cx="8382000" cy="5029200"/>
          </a:xfrm>
        </p:spPr>
        <p:txBody>
          <a:bodyPr>
            <a:normAutofit fontScale="77500" lnSpcReduction="20000"/>
          </a:bodyPr>
          <a:lstStyle/>
          <a:p>
            <a:r>
              <a:rPr lang="en-US" dirty="0"/>
              <a:t>Hospitals required to charge all patients/payers the same amount for same service.</a:t>
            </a:r>
          </a:p>
          <a:p>
            <a:r>
              <a:rPr lang="en-US" dirty="0"/>
              <a:t>Gov’t payers reimburse under fee schedules or at cost and hospitals must accept if they want to be paid for services to enrollees.</a:t>
            </a:r>
          </a:p>
          <a:p>
            <a:r>
              <a:rPr lang="en-US" dirty="0"/>
              <a:t>Commercial payers generally negotiate contracted rates or may pay based on charges, but many times patient have high deductibles.</a:t>
            </a:r>
          </a:p>
          <a:p>
            <a:r>
              <a:rPr lang="en-US" dirty="0"/>
              <a:t>Uninsured patient may or may not qualify for charity or reduced charges, and may or may not pay.</a:t>
            </a:r>
          </a:p>
          <a:p>
            <a:r>
              <a:rPr lang="en-US" dirty="0"/>
              <a:t>Patients may need services that insurance won’t authorize = no payment.</a:t>
            </a:r>
          </a:p>
          <a:p>
            <a:r>
              <a:rPr lang="en-US" dirty="0"/>
              <a:t>Because of issues above, there is a big difference between gross charges and what will be collected.</a:t>
            </a:r>
          </a:p>
        </p:txBody>
      </p:sp>
      <p:sp>
        <p:nvSpPr>
          <p:cNvPr id="3" name="Slide Number Placeholder 2"/>
          <p:cNvSpPr>
            <a:spLocks noGrp="1"/>
          </p:cNvSpPr>
          <p:nvPr>
            <p:ph type="sldNum" sz="quarter" idx="12"/>
          </p:nvPr>
        </p:nvSpPr>
        <p:spPr/>
        <p:txBody>
          <a:bodyPr/>
          <a:lstStyle/>
          <a:p>
            <a:fld id="{4CFADB4A-6FA2-46F0-966D-44FD877818BE}" type="slidenum">
              <a:rPr lang="en-US" smtClean="0"/>
              <a:pPr/>
              <a:t>17</a:t>
            </a:fld>
            <a:endParaRPr lang="en-US"/>
          </a:p>
        </p:txBody>
      </p:sp>
      <p:grpSp>
        <p:nvGrpSpPr>
          <p:cNvPr id="4" name="Group 3">
            <a:extLst>
              <a:ext uri="{FF2B5EF4-FFF2-40B4-BE49-F238E27FC236}">
                <a16:creationId xmlns:a16="http://schemas.microsoft.com/office/drawing/2014/main" id="{F2E2956C-6380-435A-AA20-1A17B338C593}"/>
              </a:ext>
            </a:extLst>
          </p:cNvPr>
          <p:cNvGrpSpPr/>
          <p:nvPr/>
        </p:nvGrpSpPr>
        <p:grpSpPr>
          <a:xfrm>
            <a:off x="0" y="8467"/>
            <a:ext cx="9144000" cy="800219"/>
            <a:chOff x="0" y="3099357"/>
            <a:chExt cx="9144000" cy="800219"/>
          </a:xfrm>
        </p:grpSpPr>
        <p:sp>
          <p:nvSpPr>
            <p:cNvPr id="5" name="Rectangle 4">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8" name="Picture 7">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73906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Collection% - Why so low?</a:t>
            </a:r>
          </a:p>
        </p:txBody>
      </p:sp>
      <p:sp>
        <p:nvSpPr>
          <p:cNvPr id="9" name="Content Placeholder 8"/>
          <p:cNvSpPr>
            <a:spLocks noGrp="1"/>
          </p:cNvSpPr>
          <p:nvPr>
            <p:ph idx="1"/>
          </p:nvPr>
        </p:nvSpPr>
        <p:spPr>
          <a:xfrm>
            <a:off x="457200" y="1600200"/>
            <a:ext cx="8229600" cy="5105400"/>
          </a:xfrm>
        </p:spPr>
        <p:txBody>
          <a:bodyPr>
            <a:normAutofit fontScale="77500" lnSpcReduction="20000"/>
          </a:bodyPr>
          <a:lstStyle/>
          <a:p>
            <a:r>
              <a:rPr lang="en-US" dirty="0"/>
              <a:t>Gross </a:t>
            </a:r>
            <a:r>
              <a:rPr lang="en-US" dirty="0" err="1"/>
              <a:t>vs</a:t>
            </a:r>
            <a:r>
              <a:rPr lang="en-US" dirty="0"/>
              <a:t> Net payments from </a:t>
            </a:r>
            <a:r>
              <a:rPr lang="en-US" dirty="0" err="1"/>
              <a:t>Medi</a:t>
            </a:r>
            <a:r>
              <a:rPr lang="en-US" dirty="0"/>
              <a:t>-Cal.</a:t>
            </a:r>
          </a:p>
          <a:p>
            <a:r>
              <a:rPr lang="en-US" dirty="0"/>
              <a:t>We book revenue at “Net” but Federal Government says we got gross amount.</a:t>
            </a:r>
          </a:p>
          <a:p>
            <a:r>
              <a:rPr lang="en-US" dirty="0"/>
              <a:t>Managed Care IGT </a:t>
            </a:r>
          </a:p>
          <a:p>
            <a:pPr lvl="1"/>
            <a:r>
              <a:rPr lang="en-US" dirty="0"/>
              <a:t> We put up $20 mill IGT for non-federal share</a:t>
            </a:r>
          </a:p>
          <a:p>
            <a:pPr lvl="1"/>
            <a:r>
              <a:rPr lang="en-US" dirty="0"/>
              <a:t> We pay DHCS 20% IGT fee of $4 mill</a:t>
            </a:r>
          </a:p>
          <a:p>
            <a:pPr lvl="1"/>
            <a:r>
              <a:rPr lang="en-US" dirty="0"/>
              <a:t> We receive $40 mill payment from plan</a:t>
            </a:r>
          </a:p>
          <a:p>
            <a:pPr lvl="1"/>
            <a:r>
              <a:rPr lang="en-US" dirty="0"/>
              <a:t> We book $16 mill Net Revenue</a:t>
            </a:r>
          </a:p>
          <a:p>
            <a:pPr lvl="1"/>
            <a:r>
              <a:rPr lang="en-US" dirty="0"/>
              <a:t> CMS says we got $40 mill </a:t>
            </a:r>
          </a:p>
          <a:p>
            <a:r>
              <a:rPr lang="en-US" dirty="0"/>
              <a:t>Similar issue for CPE based </a:t>
            </a:r>
            <a:r>
              <a:rPr lang="en-US" dirty="0" err="1"/>
              <a:t>Mcal</a:t>
            </a:r>
            <a:r>
              <a:rPr lang="en-US" dirty="0"/>
              <a:t> FFS payments and </a:t>
            </a:r>
            <a:r>
              <a:rPr lang="en-US" dirty="0" err="1"/>
              <a:t>supplementals</a:t>
            </a:r>
            <a:r>
              <a:rPr lang="en-US" dirty="0"/>
              <a:t>, and IGT based Prime, GPP, QIP and EPP.</a:t>
            </a:r>
          </a:p>
          <a:p>
            <a:r>
              <a:rPr lang="en-US" dirty="0"/>
              <a:t>If we showed that income at Gross, our collection % would be much greater but would not reflect our true net revenue.</a:t>
            </a:r>
          </a:p>
          <a:p>
            <a:endParaRPr lang="en-US" dirty="0"/>
          </a:p>
          <a:p>
            <a:pPr marL="457200" lvl="1" indent="0">
              <a:buNone/>
            </a:pPr>
            <a:endParaRPr lang="en-US" dirty="0"/>
          </a:p>
          <a:p>
            <a:pPr marL="457200" lvl="1" indent="0">
              <a:buNone/>
            </a:pPr>
            <a:endParaRPr lang="en-US" dirty="0"/>
          </a:p>
        </p:txBody>
      </p:sp>
      <p:sp>
        <p:nvSpPr>
          <p:cNvPr id="3" name="Slide Number Placeholder 2"/>
          <p:cNvSpPr>
            <a:spLocks noGrp="1"/>
          </p:cNvSpPr>
          <p:nvPr>
            <p:ph type="sldNum" sz="quarter" idx="12"/>
          </p:nvPr>
        </p:nvSpPr>
        <p:spPr/>
        <p:txBody>
          <a:bodyPr/>
          <a:lstStyle/>
          <a:p>
            <a:fld id="{4CFADB4A-6FA2-46F0-966D-44FD877818BE}" type="slidenum">
              <a:rPr lang="en-US" smtClean="0"/>
              <a:pPr/>
              <a:t>18</a:t>
            </a:fld>
            <a:endParaRPr lang="en-US"/>
          </a:p>
        </p:txBody>
      </p:sp>
      <p:grpSp>
        <p:nvGrpSpPr>
          <p:cNvPr id="4" name="Group 3">
            <a:extLst>
              <a:ext uri="{FF2B5EF4-FFF2-40B4-BE49-F238E27FC236}">
                <a16:creationId xmlns:a16="http://schemas.microsoft.com/office/drawing/2014/main" id="{F2E2956C-6380-435A-AA20-1A17B338C593}"/>
              </a:ext>
            </a:extLst>
          </p:cNvPr>
          <p:cNvGrpSpPr/>
          <p:nvPr/>
        </p:nvGrpSpPr>
        <p:grpSpPr>
          <a:xfrm>
            <a:off x="0" y="37981"/>
            <a:ext cx="9144000" cy="800219"/>
            <a:chOff x="0" y="3099357"/>
            <a:chExt cx="9144000" cy="800219"/>
          </a:xfrm>
        </p:grpSpPr>
        <p:sp>
          <p:nvSpPr>
            <p:cNvPr id="5" name="Rectangle 4">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8" name="Picture 7">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3003922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Collection% - Why so low?</a:t>
            </a:r>
          </a:p>
        </p:txBody>
      </p:sp>
      <p:sp>
        <p:nvSpPr>
          <p:cNvPr id="3" name="Content Placeholder 2"/>
          <p:cNvSpPr>
            <a:spLocks noGrp="1"/>
          </p:cNvSpPr>
          <p:nvPr>
            <p:ph idx="1"/>
          </p:nvPr>
        </p:nvSpPr>
        <p:spPr/>
        <p:txBody>
          <a:bodyPr>
            <a:normAutofit fontScale="92500" lnSpcReduction="10000"/>
          </a:bodyPr>
          <a:lstStyle/>
          <a:p>
            <a:r>
              <a:rPr lang="en-US" dirty="0"/>
              <a:t>Usual and Customary Charge Limitation (UCC)</a:t>
            </a:r>
          </a:p>
          <a:p>
            <a:r>
              <a:rPr lang="en-US" dirty="0"/>
              <a:t>Can’t get paid more than charges</a:t>
            </a:r>
          </a:p>
          <a:p>
            <a:r>
              <a:rPr lang="en-US" dirty="0" err="1"/>
              <a:t>Medi</a:t>
            </a:r>
            <a:r>
              <a:rPr lang="en-US" dirty="0"/>
              <a:t>-Cal DSH (starting long ago) we were limited to lower of 175% of our </a:t>
            </a:r>
            <a:r>
              <a:rPr lang="en-US" dirty="0" err="1"/>
              <a:t>Medi</a:t>
            </a:r>
            <a:r>
              <a:rPr lang="en-US" dirty="0"/>
              <a:t>-Cal and Unsponsored uncompensated cost, or charges.   </a:t>
            </a:r>
          </a:p>
          <a:p>
            <a:r>
              <a:rPr lang="en-US" dirty="0"/>
              <a:t>Forced public hospitals to increase charges.</a:t>
            </a:r>
          </a:p>
          <a:p>
            <a:r>
              <a:rPr lang="en-US" dirty="0"/>
              <a:t>Contracts assume annual charge increases.  </a:t>
            </a:r>
          </a:p>
          <a:p>
            <a:r>
              <a:rPr lang="en-US" dirty="0"/>
              <a:t>If charges were lowered, it would impact net revenues.</a:t>
            </a:r>
          </a:p>
        </p:txBody>
      </p:sp>
      <p:sp>
        <p:nvSpPr>
          <p:cNvPr id="4" name="Slide Number Placeholder 3"/>
          <p:cNvSpPr>
            <a:spLocks noGrp="1"/>
          </p:cNvSpPr>
          <p:nvPr>
            <p:ph type="sldNum" sz="quarter" idx="12"/>
          </p:nvPr>
        </p:nvSpPr>
        <p:spPr/>
        <p:txBody>
          <a:bodyPr/>
          <a:lstStyle/>
          <a:p>
            <a:fld id="{4CFADB4A-6FA2-46F0-966D-44FD877818BE}" type="slidenum">
              <a:rPr lang="en-US" smtClean="0"/>
              <a:pPr/>
              <a:t>19</a:t>
            </a:fld>
            <a:endParaRPr lang="en-US"/>
          </a:p>
        </p:txBody>
      </p:sp>
      <p:grpSp>
        <p:nvGrpSpPr>
          <p:cNvPr id="7" name="Group 6">
            <a:extLst>
              <a:ext uri="{FF2B5EF4-FFF2-40B4-BE49-F238E27FC236}">
                <a16:creationId xmlns:a16="http://schemas.microsoft.com/office/drawing/2014/main" id="{F2E2956C-6380-435A-AA20-1A17B338C593}"/>
              </a:ext>
            </a:extLst>
          </p:cNvPr>
          <p:cNvGrpSpPr/>
          <p:nvPr/>
        </p:nvGrpSpPr>
        <p:grpSpPr>
          <a:xfrm>
            <a:off x="0" y="37981"/>
            <a:ext cx="9144000" cy="800219"/>
            <a:chOff x="0" y="3099357"/>
            <a:chExt cx="9144000" cy="800219"/>
          </a:xfrm>
        </p:grpSpPr>
        <p:sp>
          <p:nvSpPr>
            <p:cNvPr id="8" name="Rectangle 7">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9" name="Straight Connector 8">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11" name="Picture 10">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130105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23696"/>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Financial Report </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4" name="Slide Number Placeholder 3"/>
          <p:cNvSpPr>
            <a:spLocks noGrp="1"/>
          </p:cNvSpPr>
          <p:nvPr>
            <p:ph type="sldNum" sz="quarter" idx="12"/>
          </p:nvPr>
        </p:nvSpPr>
        <p:spPr/>
        <p:txBody>
          <a:bodyPr/>
          <a:lstStyle/>
          <a:p>
            <a:fld id="{4CFADB4A-6FA2-46F0-966D-44FD877818BE}" type="slidenum">
              <a:rPr lang="en-US" smtClean="0"/>
              <a:pPr/>
              <a:t>2</a:t>
            </a:fld>
            <a:endParaRPr lang="en-US"/>
          </a:p>
        </p:txBody>
      </p:sp>
      <p:sp>
        <p:nvSpPr>
          <p:cNvPr id="9" name="Content Placeholder 8"/>
          <p:cNvSpPr>
            <a:spLocks noGrp="1"/>
          </p:cNvSpPr>
          <p:nvPr>
            <p:ph idx="4294967295"/>
          </p:nvPr>
        </p:nvSpPr>
        <p:spPr>
          <a:xfrm>
            <a:off x="838200" y="1447800"/>
            <a:ext cx="8229600" cy="4525963"/>
          </a:xfrm>
        </p:spPr>
        <p:txBody>
          <a:bodyPr/>
          <a:lstStyle/>
          <a:p>
            <a:r>
              <a:rPr lang="en-US" dirty="0"/>
              <a:t>March highlights</a:t>
            </a:r>
          </a:p>
          <a:p>
            <a:r>
              <a:rPr lang="en-US" dirty="0"/>
              <a:t>12 month rolling forecast</a:t>
            </a:r>
          </a:p>
          <a:p>
            <a:r>
              <a:rPr lang="en-US" dirty="0"/>
              <a:t>Revenue Cycle</a:t>
            </a:r>
          </a:p>
          <a:p>
            <a:pPr lvl="1"/>
            <a:r>
              <a:rPr lang="en-US" dirty="0"/>
              <a:t>Quick overview</a:t>
            </a:r>
          </a:p>
          <a:p>
            <a:pPr lvl="1"/>
            <a:r>
              <a:rPr lang="en-US" dirty="0"/>
              <a:t>Collection %’s, why so low?</a:t>
            </a:r>
          </a:p>
          <a:p>
            <a:pPr lvl="1"/>
            <a:r>
              <a:rPr lang="en-US" dirty="0"/>
              <a:t>How are charges set?</a:t>
            </a:r>
          </a:p>
        </p:txBody>
      </p:sp>
    </p:spTree>
    <p:extLst>
      <p:ext uri="{BB962C8B-B14F-4D97-AF65-F5344CB8AC3E}">
        <p14:creationId xmlns:p14="http://schemas.microsoft.com/office/powerpoint/2010/main" val="3628794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007"/>
            <a:ext cx="8229600" cy="1143000"/>
          </a:xfrm>
        </p:spPr>
        <p:txBody>
          <a:bodyPr/>
          <a:lstStyle/>
          <a:p>
            <a:r>
              <a:rPr lang="en-US" dirty="0"/>
              <a:t>Rate Setting/CDM Management</a:t>
            </a:r>
          </a:p>
        </p:txBody>
      </p:sp>
      <p:sp>
        <p:nvSpPr>
          <p:cNvPr id="9" name="Content Placeholder 8"/>
          <p:cNvSpPr>
            <a:spLocks noGrp="1"/>
          </p:cNvSpPr>
          <p:nvPr>
            <p:ph idx="1"/>
          </p:nvPr>
        </p:nvSpPr>
        <p:spPr/>
        <p:txBody>
          <a:bodyPr>
            <a:normAutofit fontScale="92500" lnSpcReduction="20000"/>
          </a:bodyPr>
          <a:lstStyle/>
          <a:p>
            <a:r>
              <a:rPr lang="en-US" dirty="0"/>
              <a:t>Majority of patients have government payers and are not effected by charges.</a:t>
            </a:r>
          </a:p>
          <a:p>
            <a:r>
              <a:rPr lang="en-US" dirty="0"/>
              <a:t>We must have charges &gt; highest reimbursement.</a:t>
            </a:r>
          </a:p>
          <a:p>
            <a:r>
              <a:rPr lang="en-US" dirty="0"/>
              <a:t>We want to be around the median on average for pricing in surrounding area. In 2017 prices were lowered in some areas.</a:t>
            </a:r>
          </a:p>
          <a:p>
            <a:r>
              <a:rPr lang="en-US" dirty="0"/>
              <a:t>We utilize software that provides us with area average charge data. </a:t>
            </a:r>
          </a:p>
          <a:p>
            <a:r>
              <a:rPr lang="en-US" dirty="0"/>
              <a:t>We are working to have consistent charging across all AHS facilities and will have one charge master under EPIC.</a:t>
            </a:r>
          </a:p>
        </p:txBody>
      </p:sp>
      <p:sp>
        <p:nvSpPr>
          <p:cNvPr id="3" name="Slide Number Placeholder 2"/>
          <p:cNvSpPr>
            <a:spLocks noGrp="1"/>
          </p:cNvSpPr>
          <p:nvPr>
            <p:ph type="sldNum" sz="quarter" idx="12"/>
          </p:nvPr>
        </p:nvSpPr>
        <p:spPr/>
        <p:txBody>
          <a:bodyPr/>
          <a:lstStyle/>
          <a:p>
            <a:fld id="{4CFADB4A-6FA2-46F0-966D-44FD877818BE}" type="slidenum">
              <a:rPr lang="en-US" smtClean="0"/>
              <a:pPr/>
              <a:t>20</a:t>
            </a:fld>
            <a:endParaRPr lang="en-US"/>
          </a:p>
        </p:txBody>
      </p:sp>
      <p:grpSp>
        <p:nvGrpSpPr>
          <p:cNvPr id="4" name="Group 3">
            <a:extLst>
              <a:ext uri="{FF2B5EF4-FFF2-40B4-BE49-F238E27FC236}">
                <a16:creationId xmlns:a16="http://schemas.microsoft.com/office/drawing/2014/main" id="{F2E2956C-6380-435A-AA20-1A17B338C593}"/>
              </a:ext>
            </a:extLst>
          </p:cNvPr>
          <p:cNvGrpSpPr/>
          <p:nvPr/>
        </p:nvGrpSpPr>
        <p:grpSpPr>
          <a:xfrm>
            <a:off x="0" y="0"/>
            <a:ext cx="9144000" cy="800219"/>
            <a:chOff x="0" y="3099357"/>
            <a:chExt cx="9144000" cy="800219"/>
          </a:xfrm>
        </p:grpSpPr>
        <p:sp>
          <p:nvSpPr>
            <p:cNvPr id="5" name="Rectangle 4">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AD22FD0-A608-4170-A6C5-6A6B5445EAC3}"/>
                </a:ext>
              </a:extLst>
            </p:cNvPr>
            <p:cNvSpPr txBox="1"/>
            <p:nvPr/>
          </p:nvSpPr>
          <p:spPr>
            <a:xfrm>
              <a:off x="3291565" y="3099357"/>
              <a:ext cx="5663416" cy="800219"/>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sz="2800" b="1" dirty="0">
                  <a:solidFill>
                    <a:schemeClr val="bg1"/>
                  </a:solidFill>
                  <a:latin typeface="Arial" charset="0"/>
                  <a:ea typeface="Arial" charset="0"/>
                  <a:cs typeface="Arial" charset="0"/>
                </a:rPr>
                <a:t>REVENUE CYCLE</a:t>
              </a:r>
              <a:endParaRPr lang="en-US" sz="2800" b="1" dirty="0">
                <a:latin typeface="Arial" charset="0"/>
                <a:ea typeface="Arial" charset="0"/>
                <a:cs typeface="Arial" charset="0"/>
              </a:endParaRPr>
            </a:p>
          </p:txBody>
        </p:sp>
        <p:pic>
          <p:nvPicPr>
            <p:cNvPr id="8" name="Picture 7">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54748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19091"/>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Patient Activity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3</a:t>
            </a:fld>
            <a:endParaRPr lang="en-US"/>
          </a:p>
        </p:txBody>
      </p:sp>
      <p:sp>
        <p:nvSpPr>
          <p:cNvPr id="3" name="TextBox 2"/>
          <p:cNvSpPr txBox="1"/>
          <p:nvPr/>
        </p:nvSpPr>
        <p:spPr>
          <a:xfrm>
            <a:off x="381000" y="762000"/>
            <a:ext cx="8458200" cy="2970044"/>
          </a:xfrm>
          <a:prstGeom prst="rect">
            <a:avLst/>
          </a:prstGeom>
          <a:noFill/>
        </p:spPr>
        <p:txBody>
          <a:bodyPr wrap="square" rtlCol="0">
            <a:spAutoFit/>
          </a:bodyPr>
          <a:lstStyle/>
          <a:p>
            <a:pPr algn="just">
              <a:spcAft>
                <a:spcPts val="600"/>
              </a:spcAft>
              <a:buFont typeface="Arial" pitchFamily="34" charset="0"/>
              <a:buChar char="•"/>
            </a:pPr>
            <a:r>
              <a:rPr lang="en-US" dirty="0"/>
              <a:t> </a:t>
            </a:r>
            <a:r>
              <a:rPr lang="en-US" sz="1900" dirty="0">
                <a:latin typeface="Arial Narrow" pitchFamily="34" charset="0"/>
                <a:cs typeface="Arial" pitchFamily="34" charset="0"/>
              </a:rPr>
              <a:t>Patient Activity close to budget </a:t>
            </a:r>
          </a:p>
          <a:p>
            <a:pPr algn="just">
              <a:spcAft>
                <a:spcPts val="600"/>
              </a:spcAft>
              <a:buFont typeface="Arial" pitchFamily="34" charset="0"/>
              <a:buChar char="•"/>
            </a:pPr>
            <a:r>
              <a:rPr lang="en-US" sz="1900" dirty="0">
                <a:latin typeface="Arial Narrow" pitchFamily="34" charset="0"/>
                <a:cs typeface="Arial" pitchFamily="34" charset="0"/>
              </a:rPr>
              <a:t> Acute Average Daily Census was 286,  same as Feb 2.9% &gt; Budget. </a:t>
            </a:r>
          </a:p>
          <a:p>
            <a:pPr algn="just">
              <a:spcAft>
                <a:spcPts val="600"/>
              </a:spcAft>
              <a:buFont typeface="Arial" pitchFamily="34" charset="0"/>
              <a:buChar char="•"/>
            </a:pPr>
            <a:r>
              <a:rPr lang="en-US" sz="1900" dirty="0">
                <a:latin typeface="Arial Narrow" pitchFamily="34" charset="0"/>
                <a:cs typeface="Arial" pitchFamily="34" charset="0"/>
              </a:rPr>
              <a:t> Post-Acute Average Daily Census was 296, 0.3% &gt; Budget for the month.</a:t>
            </a:r>
          </a:p>
          <a:p>
            <a:pPr algn="just">
              <a:spcAft>
                <a:spcPts val="600"/>
              </a:spcAft>
              <a:buFont typeface="Arial" pitchFamily="34" charset="0"/>
              <a:buChar char="•"/>
            </a:pPr>
            <a:r>
              <a:rPr lang="en-US" sz="1900" dirty="0">
                <a:latin typeface="Arial Narrow" pitchFamily="34" charset="0"/>
                <a:cs typeface="Arial" pitchFamily="34" charset="0"/>
              </a:rPr>
              <a:t> ALOS down to 5.6 days, 5.5% &gt; Budget.</a:t>
            </a:r>
          </a:p>
          <a:p>
            <a:pPr algn="just">
              <a:spcAft>
                <a:spcPts val="600"/>
              </a:spcAft>
              <a:buFont typeface="Arial" pitchFamily="34" charset="0"/>
              <a:buChar char="•"/>
            </a:pPr>
            <a:r>
              <a:rPr lang="en-US" sz="1900" dirty="0">
                <a:latin typeface="Arial Narrow" pitchFamily="34" charset="0"/>
                <a:cs typeface="Arial" pitchFamily="34" charset="0"/>
              </a:rPr>
              <a:t> Emergency Department Visits (not shown below) were 11,281, 5.4% &lt; Budget.</a:t>
            </a:r>
          </a:p>
          <a:p>
            <a:pPr algn="just">
              <a:spcAft>
                <a:spcPts val="600"/>
              </a:spcAft>
              <a:buFont typeface="Arial" pitchFamily="34" charset="0"/>
              <a:buChar char="•"/>
            </a:pPr>
            <a:r>
              <a:rPr lang="en-US" sz="1900" dirty="0">
                <a:latin typeface="Arial Narrow" pitchFamily="34" charset="0"/>
                <a:cs typeface="Arial" pitchFamily="34" charset="0"/>
              </a:rPr>
              <a:t> Clinic Visits were 31,318, only 1% &gt; Budget.</a:t>
            </a:r>
          </a:p>
          <a:p>
            <a:pPr algn="just">
              <a:spcAft>
                <a:spcPts val="600"/>
              </a:spcAft>
              <a:buFont typeface="Arial" pitchFamily="34" charset="0"/>
              <a:buChar char="•"/>
            </a:pPr>
            <a:r>
              <a:rPr lang="en-US" sz="1900" dirty="0">
                <a:latin typeface="Arial Narrow" pitchFamily="34" charset="0"/>
                <a:cs typeface="Arial" pitchFamily="34" charset="0"/>
              </a:rPr>
              <a:t> Physician </a:t>
            </a:r>
            <a:r>
              <a:rPr lang="en-US" sz="1900" dirty="0" err="1">
                <a:latin typeface="Arial Narrow" pitchFamily="34" charset="0"/>
                <a:cs typeface="Arial" pitchFamily="34" charset="0"/>
              </a:rPr>
              <a:t>wRVUs</a:t>
            </a:r>
            <a:r>
              <a:rPr lang="en-US" sz="1900" dirty="0">
                <a:latin typeface="Arial Narrow" pitchFamily="34" charset="0"/>
                <a:cs typeface="Arial" pitchFamily="34" charset="0"/>
              </a:rPr>
              <a:t> increased to 87,679 from 83,634 last month (no budget for this).</a:t>
            </a:r>
          </a:p>
          <a:p>
            <a:pPr algn="just">
              <a:spcAft>
                <a:spcPts val="600"/>
              </a:spcAft>
              <a:buFont typeface="Arial" pitchFamily="34" charset="0"/>
              <a:buChar char="•"/>
            </a:pPr>
            <a:endParaRPr lang="en-US" sz="1900" dirty="0">
              <a:latin typeface="Arial Narrow" pitchFamily="34" charset="0"/>
              <a:cs typeface="Arial" pitchFamily="34" charset="0"/>
            </a:endParaRPr>
          </a:p>
        </p:txBody>
      </p:sp>
      <p:pic>
        <p:nvPicPr>
          <p:cNvPr id="11" name="Picture 10">
            <a:extLst>
              <a:ext uri="{FF2B5EF4-FFF2-40B4-BE49-F238E27FC236}">
                <a16:creationId xmlns:a16="http://schemas.microsoft.com/office/drawing/2014/main" id="{8CEA345B-BD36-4A3E-8B65-9DEC79CE32D7}"/>
              </a:ext>
            </a:extLst>
          </p:cNvPr>
          <p:cNvPicPr/>
          <p:nvPr/>
        </p:nvPicPr>
        <p:blipFill>
          <a:blip r:embed="rId4"/>
          <a:stretch>
            <a:fillRect/>
          </a:stretch>
        </p:blipFill>
        <p:spPr>
          <a:xfrm>
            <a:off x="304800" y="3581400"/>
            <a:ext cx="8534400" cy="2774950"/>
          </a:xfrm>
          <a:prstGeom prst="rect">
            <a:avLst/>
          </a:prstGeom>
        </p:spPr>
      </p:pic>
    </p:spTree>
    <p:extLst>
      <p:ext uri="{BB962C8B-B14F-4D97-AF65-F5344CB8AC3E}">
        <p14:creationId xmlns:p14="http://schemas.microsoft.com/office/powerpoint/2010/main" val="61399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Revenue</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4</a:t>
            </a:fld>
            <a:endParaRPr lang="en-US"/>
          </a:p>
        </p:txBody>
      </p:sp>
      <p:sp>
        <p:nvSpPr>
          <p:cNvPr id="3" name="TextBox 2"/>
          <p:cNvSpPr txBox="1"/>
          <p:nvPr/>
        </p:nvSpPr>
        <p:spPr>
          <a:xfrm>
            <a:off x="288634" y="914400"/>
            <a:ext cx="8474366" cy="1492716"/>
          </a:xfrm>
          <a:prstGeom prst="rect">
            <a:avLst/>
          </a:prstGeom>
          <a:noFill/>
        </p:spPr>
        <p:txBody>
          <a:bodyPr wrap="square" rtlCol="0">
            <a:spAutoFit/>
          </a:bodyPr>
          <a:lstStyle/>
          <a:p>
            <a:pPr>
              <a:spcAft>
                <a:spcPts val="600"/>
              </a:spcAft>
              <a:buFont typeface="Arial" pitchFamily="34" charset="0"/>
              <a:buChar char="•"/>
            </a:pPr>
            <a:r>
              <a:rPr lang="en-US" sz="1900" dirty="0">
                <a:latin typeface="Arial Narrow" pitchFamily="34" charset="0"/>
              </a:rPr>
              <a:t> Net Patient Service Revenues (NPSR) improved 1% &lt; Budget.  </a:t>
            </a:r>
          </a:p>
          <a:p>
            <a:pPr>
              <a:spcAft>
                <a:spcPts val="600"/>
              </a:spcAft>
              <a:buFont typeface="Arial" pitchFamily="34" charset="0"/>
              <a:buChar char="•"/>
            </a:pPr>
            <a:r>
              <a:rPr lang="en-US" sz="1900" dirty="0">
                <a:latin typeface="Arial Narrow" pitchFamily="34" charset="0"/>
              </a:rPr>
              <a:t> The Collection Ratio was 20.5% for the month, and was 20.5% YTD.  </a:t>
            </a:r>
          </a:p>
          <a:p>
            <a:pPr>
              <a:spcAft>
                <a:spcPts val="600"/>
              </a:spcAft>
              <a:buFont typeface="Arial" pitchFamily="34" charset="0"/>
              <a:buChar char="•"/>
            </a:pPr>
            <a:r>
              <a:rPr lang="en-US" sz="1900" dirty="0">
                <a:latin typeface="Arial Narrow" pitchFamily="34" charset="0"/>
              </a:rPr>
              <a:t> The Budgeted Collection Ratio of 20.6% is expected to be achieved by June 30</a:t>
            </a:r>
            <a:r>
              <a:rPr lang="en-US" sz="1900" baseline="30000" dirty="0">
                <a:latin typeface="Arial Narrow" pitchFamily="34" charset="0"/>
              </a:rPr>
              <a:t>th.</a:t>
            </a:r>
            <a:r>
              <a:rPr lang="en-US" sz="1900" dirty="0">
                <a:latin typeface="Arial Narrow" pitchFamily="34" charset="0"/>
              </a:rPr>
              <a:t>  </a:t>
            </a:r>
          </a:p>
          <a:p>
            <a:pPr>
              <a:spcAft>
                <a:spcPts val="600"/>
              </a:spcAft>
              <a:buFont typeface="Arial" pitchFamily="34" charset="0"/>
              <a:buChar char="•"/>
            </a:pPr>
            <a:r>
              <a:rPr lang="en-US" sz="1900" dirty="0">
                <a:latin typeface="Arial Narrow" pitchFamily="34" charset="0"/>
              </a:rPr>
              <a:t> Supplemental Revenue 18.1% &gt; Budget.</a:t>
            </a:r>
          </a:p>
        </p:txBody>
      </p:sp>
      <p:pic>
        <p:nvPicPr>
          <p:cNvPr id="11" name="Picture 10">
            <a:extLst>
              <a:ext uri="{FF2B5EF4-FFF2-40B4-BE49-F238E27FC236}">
                <a16:creationId xmlns:a16="http://schemas.microsoft.com/office/drawing/2014/main" id="{2FBCBD88-A064-4A6E-AFD0-450289183FEE}"/>
              </a:ext>
            </a:extLst>
          </p:cNvPr>
          <p:cNvPicPr/>
          <p:nvPr/>
        </p:nvPicPr>
        <p:blipFill>
          <a:blip r:embed="rId4"/>
          <a:stretch>
            <a:fillRect/>
          </a:stretch>
        </p:blipFill>
        <p:spPr>
          <a:xfrm>
            <a:off x="304800" y="2407116"/>
            <a:ext cx="8458200" cy="3917484"/>
          </a:xfrm>
          <a:prstGeom prst="rect">
            <a:avLst/>
          </a:prstGeom>
        </p:spPr>
      </p:pic>
    </p:spTree>
    <p:extLst>
      <p:ext uri="{BB962C8B-B14F-4D97-AF65-F5344CB8AC3E}">
        <p14:creationId xmlns:p14="http://schemas.microsoft.com/office/powerpoint/2010/main" val="105340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Operating Expenses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5</a:t>
            </a:fld>
            <a:endParaRPr lang="en-US"/>
          </a:p>
        </p:txBody>
      </p:sp>
      <p:sp>
        <p:nvSpPr>
          <p:cNvPr id="4" name="TextBox 3"/>
          <p:cNvSpPr txBox="1"/>
          <p:nvPr/>
        </p:nvSpPr>
        <p:spPr>
          <a:xfrm>
            <a:off x="425302" y="762000"/>
            <a:ext cx="8261498" cy="2215991"/>
          </a:xfrm>
          <a:prstGeom prst="rect">
            <a:avLst/>
          </a:prstGeom>
          <a:noFill/>
        </p:spPr>
        <p:txBody>
          <a:bodyPr wrap="square" rtlCol="0">
            <a:spAutoFit/>
          </a:bodyPr>
          <a:lstStyle/>
          <a:p>
            <a:pPr algn="just">
              <a:spcAft>
                <a:spcPts val="600"/>
              </a:spcAft>
              <a:buFont typeface="Arial" pitchFamily="34" charset="0"/>
              <a:buChar char="•"/>
            </a:pPr>
            <a:r>
              <a:rPr lang="en-US" sz="1900" dirty="0">
                <a:latin typeface="Arial Narrow" pitchFamily="34" charset="0"/>
              </a:rPr>
              <a:t>  March Operating Expenses were $85.7, $1.8 million (2.2%)  &gt; Budget. </a:t>
            </a:r>
          </a:p>
          <a:p>
            <a:pPr algn="just">
              <a:buFont typeface="Arial" pitchFamily="34" charset="0"/>
              <a:buChar char="•"/>
            </a:pPr>
            <a:r>
              <a:rPr lang="en-US" sz="1900" dirty="0">
                <a:latin typeface="Arial Narrow" pitchFamily="34" charset="0"/>
              </a:rPr>
              <a:t>  Salaries, Wages and Registry together were just about on budget.  We are starting to see improvement from the Back to Budget plan work.</a:t>
            </a:r>
          </a:p>
          <a:p>
            <a:pPr algn="just">
              <a:buFont typeface="Arial" pitchFamily="34" charset="0"/>
              <a:buChar char="•"/>
            </a:pPr>
            <a:r>
              <a:rPr lang="en-US" sz="1900" dirty="0">
                <a:latin typeface="Arial Narrow" pitchFamily="34" charset="0"/>
              </a:rPr>
              <a:t>  Purchased services for the month included $415K for Population Health Capitation work, and $300K in catch up expense for IT consulting.</a:t>
            </a:r>
          </a:p>
          <a:p>
            <a:pPr algn="just">
              <a:buFont typeface="Arial" pitchFamily="34" charset="0"/>
              <a:buChar char="•"/>
            </a:pPr>
            <a:r>
              <a:rPr lang="en-US" sz="1900" dirty="0">
                <a:latin typeface="Arial Narrow" pitchFamily="34" charset="0"/>
              </a:rPr>
              <a:t>  General and Admin expense included $248K in legal invoices.</a:t>
            </a:r>
          </a:p>
          <a:p>
            <a:pPr algn="just">
              <a:buFont typeface="Arial" pitchFamily="34" charset="0"/>
              <a:buChar char="•"/>
            </a:pPr>
            <a:r>
              <a:rPr lang="en-US" sz="1900" dirty="0">
                <a:latin typeface="Arial Narrow" pitchFamily="34" charset="0"/>
              </a:rPr>
              <a:t>  Repair and maintenance continue to be over budget.</a:t>
            </a:r>
          </a:p>
        </p:txBody>
      </p:sp>
      <p:pic>
        <p:nvPicPr>
          <p:cNvPr id="11" name="Picture 10">
            <a:extLst>
              <a:ext uri="{FF2B5EF4-FFF2-40B4-BE49-F238E27FC236}">
                <a16:creationId xmlns:a16="http://schemas.microsoft.com/office/drawing/2014/main" id="{D21F4465-5547-4B21-85BF-30C3583E7CB5}"/>
              </a:ext>
            </a:extLst>
          </p:cNvPr>
          <p:cNvPicPr/>
          <p:nvPr/>
        </p:nvPicPr>
        <p:blipFill>
          <a:blip r:embed="rId4"/>
          <a:stretch>
            <a:fillRect/>
          </a:stretch>
        </p:blipFill>
        <p:spPr>
          <a:xfrm>
            <a:off x="457200" y="2977990"/>
            <a:ext cx="8305800" cy="3422810"/>
          </a:xfrm>
          <a:prstGeom prst="rect">
            <a:avLst/>
          </a:prstGeom>
        </p:spPr>
      </p:pic>
    </p:spTree>
    <p:extLst>
      <p:ext uri="{BB962C8B-B14F-4D97-AF65-F5344CB8AC3E}">
        <p14:creationId xmlns:p14="http://schemas.microsoft.com/office/powerpoint/2010/main" val="174295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Net Income</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6</a:t>
            </a:fld>
            <a:endParaRPr lang="en-US"/>
          </a:p>
        </p:txBody>
      </p:sp>
      <p:sp>
        <p:nvSpPr>
          <p:cNvPr id="4" name="TextBox 3"/>
          <p:cNvSpPr txBox="1"/>
          <p:nvPr/>
        </p:nvSpPr>
        <p:spPr>
          <a:xfrm>
            <a:off x="389207" y="740544"/>
            <a:ext cx="8261498" cy="1492716"/>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Operating margin exceeded budget for the first time this fiscal year. </a:t>
            </a:r>
          </a:p>
          <a:p>
            <a:pPr marL="342900" indent="-342900" algn="just">
              <a:spcAft>
                <a:spcPts val="600"/>
              </a:spcAft>
              <a:buFont typeface="Arial" panose="020B0604020202020204" pitchFamily="34" charset="0"/>
              <a:buChar char="•"/>
            </a:pPr>
            <a:r>
              <a:rPr lang="en-US" sz="1900" dirty="0">
                <a:latin typeface="Arial Narrow" pitchFamily="34" charset="0"/>
              </a:rPr>
              <a:t>Positive bottom line for the month.</a:t>
            </a:r>
          </a:p>
          <a:p>
            <a:pPr marL="342900" indent="-342900" algn="just">
              <a:spcAft>
                <a:spcPts val="600"/>
              </a:spcAft>
              <a:buFont typeface="Arial" panose="020B0604020202020204" pitchFamily="34" charset="0"/>
              <a:buChar char="•"/>
            </a:pPr>
            <a:r>
              <a:rPr lang="en-US" sz="1900" dirty="0">
                <a:latin typeface="Arial Narrow" pitchFamily="34" charset="0"/>
              </a:rPr>
              <a:t>7.1% EBIDA for month, 3.1% YTD </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10" name="Picture 9">
            <a:extLst>
              <a:ext uri="{FF2B5EF4-FFF2-40B4-BE49-F238E27FC236}">
                <a16:creationId xmlns:a16="http://schemas.microsoft.com/office/drawing/2014/main" id="{8FB1A08A-E3AA-4A95-B0A4-9E39D6BAB632}"/>
              </a:ext>
            </a:extLst>
          </p:cNvPr>
          <p:cNvPicPr/>
          <p:nvPr/>
        </p:nvPicPr>
        <p:blipFill>
          <a:blip r:embed="rId4"/>
          <a:stretch>
            <a:fillRect/>
          </a:stretch>
        </p:blipFill>
        <p:spPr>
          <a:xfrm>
            <a:off x="381000" y="1905000"/>
            <a:ext cx="7924800" cy="3276600"/>
          </a:xfrm>
          <a:prstGeom prst="rect">
            <a:avLst/>
          </a:prstGeom>
        </p:spPr>
      </p:pic>
    </p:spTree>
    <p:extLst>
      <p:ext uri="{BB962C8B-B14F-4D97-AF65-F5344CB8AC3E}">
        <p14:creationId xmlns:p14="http://schemas.microsoft.com/office/powerpoint/2010/main" val="16524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Contribution Variance Summary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7</a:t>
            </a:fld>
            <a:endParaRPr lang="en-US"/>
          </a:p>
        </p:txBody>
      </p:sp>
      <p:sp>
        <p:nvSpPr>
          <p:cNvPr id="3" name="TextBox 2"/>
          <p:cNvSpPr txBox="1"/>
          <p:nvPr/>
        </p:nvSpPr>
        <p:spPr>
          <a:xfrm>
            <a:off x="304800" y="914400"/>
            <a:ext cx="8534400" cy="677108"/>
          </a:xfrm>
          <a:prstGeom prst="rect">
            <a:avLst/>
          </a:prstGeom>
          <a:noFill/>
        </p:spPr>
        <p:txBody>
          <a:bodyPr wrap="square" rtlCol="0">
            <a:spAutoFit/>
          </a:bodyPr>
          <a:lstStyle/>
          <a:p>
            <a:r>
              <a:rPr lang="en-US" sz="1900" dirty="0">
                <a:latin typeface="Arial Narrow" pitchFamily="34" charset="0"/>
              </a:rPr>
              <a:t>The Contribution Variance Summary provides the ability to see variances in contribution to budget at the SBU and Facility level</a:t>
            </a:r>
            <a:r>
              <a:rPr lang="en-US" dirty="0"/>
              <a:t>.</a:t>
            </a:r>
          </a:p>
        </p:txBody>
      </p:sp>
      <p:pic>
        <p:nvPicPr>
          <p:cNvPr id="11" name="Picture 10">
            <a:extLst>
              <a:ext uri="{FF2B5EF4-FFF2-40B4-BE49-F238E27FC236}">
                <a16:creationId xmlns:a16="http://schemas.microsoft.com/office/drawing/2014/main" id="{7B3D52B2-0AC6-4321-BB34-E0FE46207589}"/>
              </a:ext>
            </a:extLst>
          </p:cNvPr>
          <p:cNvPicPr/>
          <p:nvPr/>
        </p:nvPicPr>
        <p:blipFill>
          <a:blip r:embed="rId4"/>
          <a:stretch>
            <a:fillRect/>
          </a:stretch>
        </p:blipFill>
        <p:spPr>
          <a:xfrm>
            <a:off x="587424" y="1760220"/>
            <a:ext cx="7718376" cy="4488180"/>
          </a:xfrm>
          <a:prstGeom prst="rect">
            <a:avLst/>
          </a:prstGeom>
        </p:spPr>
      </p:pic>
    </p:spTree>
    <p:extLst>
      <p:ext uri="{BB962C8B-B14F-4D97-AF65-F5344CB8AC3E}">
        <p14:creationId xmlns:p14="http://schemas.microsoft.com/office/powerpoint/2010/main" val="2783183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Balance Sheet and Line of Credit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8</a:t>
            </a:fld>
            <a:endParaRPr lang="en-US"/>
          </a:p>
        </p:txBody>
      </p:sp>
      <p:sp>
        <p:nvSpPr>
          <p:cNvPr id="3" name="TextBox 2"/>
          <p:cNvSpPr txBox="1"/>
          <p:nvPr/>
        </p:nvSpPr>
        <p:spPr>
          <a:xfrm>
            <a:off x="304800" y="1219200"/>
            <a:ext cx="8118015" cy="384721"/>
          </a:xfrm>
          <a:prstGeom prst="rect">
            <a:avLst/>
          </a:prstGeom>
          <a:noFill/>
        </p:spPr>
        <p:txBody>
          <a:bodyPr wrap="square" rtlCol="0">
            <a:spAutoFit/>
          </a:bodyPr>
          <a:lstStyle/>
          <a:p>
            <a:r>
              <a:rPr lang="en-US" sz="1900" dirty="0">
                <a:latin typeface="Arial Narrow" pitchFamily="34" charset="0"/>
              </a:rPr>
              <a:t>Below are the key Balance Sheet metrics and the forecast for the Line of Credit.  </a:t>
            </a:r>
          </a:p>
        </p:txBody>
      </p:sp>
      <p:pic>
        <p:nvPicPr>
          <p:cNvPr id="12" name="Picture 11">
            <a:extLst>
              <a:ext uri="{FF2B5EF4-FFF2-40B4-BE49-F238E27FC236}">
                <a16:creationId xmlns:a16="http://schemas.microsoft.com/office/drawing/2014/main" id="{C68D05C9-F745-4321-889A-EEC05962A0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3044278"/>
            <a:ext cx="6553200" cy="3585122"/>
          </a:xfrm>
          <a:prstGeom prst="rect">
            <a:avLst/>
          </a:prstGeom>
          <a:noFill/>
        </p:spPr>
      </p:pic>
      <p:pic>
        <p:nvPicPr>
          <p:cNvPr id="13" name="Picture 12">
            <a:extLst>
              <a:ext uri="{FF2B5EF4-FFF2-40B4-BE49-F238E27FC236}">
                <a16:creationId xmlns:a16="http://schemas.microsoft.com/office/drawing/2014/main" id="{4914BC73-1F31-4213-B844-D55D7EC6C2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88720" y="1600200"/>
            <a:ext cx="6583680" cy="1120140"/>
          </a:xfrm>
          <a:prstGeom prst="rect">
            <a:avLst/>
          </a:prstGeom>
          <a:noFill/>
          <a:ln>
            <a:noFill/>
          </a:ln>
        </p:spPr>
      </p:pic>
    </p:spTree>
    <p:extLst>
      <p:ext uri="{BB962C8B-B14F-4D97-AF65-F5344CB8AC3E}">
        <p14:creationId xmlns:p14="http://schemas.microsoft.com/office/powerpoint/2010/main" val="331669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March 2018 Financial Report</a:t>
              </a:r>
            </a:p>
            <a:p>
              <a:r>
                <a:rPr lang="en-US" b="1" dirty="0">
                  <a:solidFill>
                    <a:schemeClr val="bg1"/>
                  </a:solidFill>
                  <a:latin typeface="Arial" charset="0"/>
                  <a:ea typeface="Arial" charset="0"/>
                  <a:cs typeface="Arial" charset="0"/>
                </a:rPr>
                <a:t>FY 2018 Forecast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graphicFrame>
        <p:nvGraphicFramePr>
          <p:cNvPr id="5" name="Content Placeholder 4">
            <a:extLst>
              <a:ext uri="{FF2B5EF4-FFF2-40B4-BE49-F238E27FC236}">
                <a16:creationId xmlns:a16="http://schemas.microsoft.com/office/drawing/2014/main" id="{3271145A-FFB5-4BC7-8C6A-28A2FC45E73D}"/>
              </a:ext>
            </a:extLst>
          </p:cNvPr>
          <p:cNvGraphicFramePr>
            <a:graphicFrameLocks noGrp="1"/>
          </p:cNvGraphicFramePr>
          <p:nvPr>
            <p:ph idx="1"/>
            <p:extLst>
              <p:ext uri="{D42A27DB-BD31-4B8C-83A1-F6EECF244321}">
                <p14:modId xmlns:p14="http://schemas.microsoft.com/office/powerpoint/2010/main" val="932941657"/>
              </p:ext>
            </p:extLst>
          </p:nvPr>
        </p:nvGraphicFramePr>
        <p:xfrm>
          <a:off x="152400" y="1143001"/>
          <a:ext cx="8534394" cy="5028180"/>
        </p:xfrm>
        <a:graphic>
          <a:graphicData uri="http://schemas.openxmlformats.org/drawingml/2006/table">
            <a:tbl>
              <a:tblPr/>
              <a:tblGrid>
                <a:gridCol w="1816765">
                  <a:extLst>
                    <a:ext uri="{9D8B030D-6E8A-4147-A177-3AD203B41FA5}">
                      <a16:colId xmlns:a16="http://schemas.microsoft.com/office/drawing/2014/main" val="1765894537"/>
                    </a:ext>
                  </a:extLst>
                </a:gridCol>
                <a:gridCol w="512796">
                  <a:extLst>
                    <a:ext uri="{9D8B030D-6E8A-4147-A177-3AD203B41FA5}">
                      <a16:colId xmlns:a16="http://schemas.microsoft.com/office/drawing/2014/main" val="3087254352"/>
                    </a:ext>
                  </a:extLst>
                </a:gridCol>
                <a:gridCol w="512796">
                  <a:extLst>
                    <a:ext uri="{9D8B030D-6E8A-4147-A177-3AD203B41FA5}">
                      <a16:colId xmlns:a16="http://schemas.microsoft.com/office/drawing/2014/main" val="2228444554"/>
                    </a:ext>
                  </a:extLst>
                </a:gridCol>
                <a:gridCol w="512796">
                  <a:extLst>
                    <a:ext uri="{9D8B030D-6E8A-4147-A177-3AD203B41FA5}">
                      <a16:colId xmlns:a16="http://schemas.microsoft.com/office/drawing/2014/main" val="271101681"/>
                    </a:ext>
                  </a:extLst>
                </a:gridCol>
                <a:gridCol w="512796">
                  <a:extLst>
                    <a:ext uri="{9D8B030D-6E8A-4147-A177-3AD203B41FA5}">
                      <a16:colId xmlns:a16="http://schemas.microsoft.com/office/drawing/2014/main" val="1090184745"/>
                    </a:ext>
                  </a:extLst>
                </a:gridCol>
                <a:gridCol w="512796">
                  <a:extLst>
                    <a:ext uri="{9D8B030D-6E8A-4147-A177-3AD203B41FA5}">
                      <a16:colId xmlns:a16="http://schemas.microsoft.com/office/drawing/2014/main" val="2166540868"/>
                    </a:ext>
                  </a:extLst>
                </a:gridCol>
                <a:gridCol w="512796">
                  <a:extLst>
                    <a:ext uri="{9D8B030D-6E8A-4147-A177-3AD203B41FA5}">
                      <a16:colId xmlns:a16="http://schemas.microsoft.com/office/drawing/2014/main" val="3537518383"/>
                    </a:ext>
                  </a:extLst>
                </a:gridCol>
                <a:gridCol w="512796">
                  <a:extLst>
                    <a:ext uri="{9D8B030D-6E8A-4147-A177-3AD203B41FA5}">
                      <a16:colId xmlns:a16="http://schemas.microsoft.com/office/drawing/2014/main" val="4156283352"/>
                    </a:ext>
                  </a:extLst>
                </a:gridCol>
                <a:gridCol w="512796">
                  <a:extLst>
                    <a:ext uri="{9D8B030D-6E8A-4147-A177-3AD203B41FA5}">
                      <a16:colId xmlns:a16="http://schemas.microsoft.com/office/drawing/2014/main" val="2378592417"/>
                    </a:ext>
                  </a:extLst>
                </a:gridCol>
                <a:gridCol w="512796">
                  <a:extLst>
                    <a:ext uri="{9D8B030D-6E8A-4147-A177-3AD203B41FA5}">
                      <a16:colId xmlns:a16="http://schemas.microsoft.com/office/drawing/2014/main" val="2753583226"/>
                    </a:ext>
                  </a:extLst>
                </a:gridCol>
                <a:gridCol w="512796">
                  <a:extLst>
                    <a:ext uri="{9D8B030D-6E8A-4147-A177-3AD203B41FA5}">
                      <a16:colId xmlns:a16="http://schemas.microsoft.com/office/drawing/2014/main" val="3497166029"/>
                    </a:ext>
                  </a:extLst>
                </a:gridCol>
                <a:gridCol w="512796">
                  <a:extLst>
                    <a:ext uri="{9D8B030D-6E8A-4147-A177-3AD203B41FA5}">
                      <a16:colId xmlns:a16="http://schemas.microsoft.com/office/drawing/2014/main" val="208411539"/>
                    </a:ext>
                  </a:extLst>
                </a:gridCol>
                <a:gridCol w="512796">
                  <a:extLst>
                    <a:ext uri="{9D8B030D-6E8A-4147-A177-3AD203B41FA5}">
                      <a16:colId xmlns:a16="http://schemas.microsoft.com/office/drawing/2014/main" val="1424203592"/>
                    </a:ext>
                  </a:extLst>
                </a:gridCol>
                <a:gridCol w="564077">
                  <a:extLst>
                    <a:ext uri="{9D8B030D-6E8A-4147-A177-3AD203B41FA5}">
                      <a16:colId xmlns:a16="http://schemas.microsoft.com/office/drawing/2014/main" val="4241354302"/>
                    </a:ext>
                  </a:extLst>
                </a:gridCol>
              </a:tblGrid>
              <a:tr h="108496">
                <a:tc>
                  <a:txBody>
                    <a:bodyPr/>
                    <a:lstStyle/>
                    <a:p>
                      <a:pPr algn="l" fontAlgn="b"/>
                      <a:r>
                        <a:rPr lang="en-US" sz="600" b="1" i="0" u="none" strike="noStrike">
                          <a:solidFill>
                            <a:srgbClr val="000000"/>
                          </a:solidFill>
                          <a:effectLst/>
                          <a:latin typeface="Arial Narrow" panose="020B0606020202030204" pitchFamily="34" charset="0"/>
                        </a:rPr>
                        <a:t>FY 18 Year End Forecast</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Actual</a:t>
                      </a:r>
                    </a:p>
                  </a:txBody>
                  <a:tcPr marL="0" marR="0" marT="0" marB="0" anchor="b">
                    <a:lnL>
                      <a:noFill/>
                    </a:lnL>
                    <a:lnR>
                      <a:noFill/>
                    </a:lnR>
                    <a:lnT>
                      <a:noFill/>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Projected</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59827898"/>
                  </a:ext>
                </a:extLst>
              </a:tr>
              <a:tr h="108496">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Jul-17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Aug-17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Sep-17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Oct-17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Nov-17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Dec-17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Jan-18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Feb-18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Mar-18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Apr-18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Arial Narrow" panose="020B0606020202030204" pitchFamily="34" charset="0"/>
                        </a:rPr>
                        <a:t>May-18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Arial Narrow" panose="020B0606020202030204" pitchFamily="34" charset="0"/>
                        </a:rPr>
                        <a:t>Jun-18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Arial Narrow" panose="020B0606020202030204" pitchFamily="34" charset="0"/>
                        </a:rPr>
                        <a:t>FY2018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036992"/>
                  </a:ext>
                </a:extLst>
              </a:tr>
              <a:tr h="108496">
                <a:tc>
                  <a:txBody>
                    <a:bodyPr/>
                    <a:lstStyle/>
                    <a:p>
                      <a:pPr algn="ctr"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600" b="1" i="0" u="none" strike="noStrike">
                          <a:solidFill>
                            <a:srgbClr val="000000"/>
                          </a:solidFill>
                          <a:effectLst/>
                          <a:latin typeface="Arial Narrow" panose="020B0606020202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17739511"/>
                  </a:ext>
                </a:extLst>
              </a:tr>
              <a:tr h="108496">
                <a:tc>
                  <a:txBody>
                    <a:bodyPr/>
                    <a:lstStyle/>
                    <a:p>
                      <a:pPr algn="l" fontAlgn="b"/>
                      <a:r>
                        <a:rPr lang="en-US" sz="600" b="0" i="0" u="none" strike="noStrike">
                          <a:solidFill>
                            <a:srgbClr val="000000"/>
                          </a:solidFill>
                          <a:effectLst/>
                          <a:latin typeface="Arial Narrow" panose="020B0606020202030204" pitchFamily="34" charset="0"/>
                        </a:rPr>
                        <a:t>Inpatient service revenue</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151,438,498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164,271,336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151,174,545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158,630,367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152,672,913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166,453,331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173,464,162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149,052,326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170,720,754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164,412,414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169,892,827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164,412,414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1,936,595,888 </a:t>
                      </a:r>
                    </a:p>
                  </a:txBody>
                  <a:tcPr marL="0" marR="0" marT="0" marB="0" anchor="b">
                    <a:lnL>
                      <a:noFill/>
                    </a:lnL>
                    <a:lnR>
                      <a:noFill/>
                    </a:lnR>
                    <a:lnT>
                      <a:noFill/>
                    </a:lnT>
                    <a:lnB>
                      <a:noFill/>
                    </a:lnB>
                  </a:tcPr>
                </a:tc>
                <a:extLst>
                  <a:ext uri="{0D108BD9-81ED-4DB2-BD59-A6C34878D82A}">
                    <a16:rowId xmlns:a16="http://schemas.microsoft.com/office/drawing/2014/main" val="2826291650"/>
                  </a:ext>
                </a:extLst>
              </a:tr>
              <a:tr h="108496">
                <a:tc>
                  <a:txBody>
                    <a:bodyPr/>
                    <a:lstStyle/>
                    <a:p>
                      <a:pPr algn="l" fontAlgn="b"/>
                      <a:r>
                        <a:rPr lang="en-US" sz="600" b="0" i="0" u="none" strike="noStrike">
                          <a:solidFill>
                            <a:srgbClr val="000000"/>
                          </a:solidFill>
                          <a:effectLst/>
                          <a:latin typeface="Arial Narrow" panose="020B0606020202030204" pitchFamily="34" charset="0"/>
                        </a:rPr>
                        <a:t>Outpatient service revenue</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90,737,260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90,094,895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89,780,588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98,138,355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85,308,040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82,647,297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92,949,702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87,055,207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91,766,885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90,590,598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93,610,284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90,590,598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1,083,269,708 </a:t>
                      </a:r>
                    </a:p>
                  </a:txBody>
                  <a:tcPr marL="0" marR="0" marT="0" marB="0" anchor="b">
                    <a:lnL>
                      <a:noFill/>
                    </a:lnL>
                    <a:lnR>
                      <a:noFill/>
                    </a:lnR>
                    <a:lnT>
                      <a:noFill/>
                    </a:lnT>
                    <a:lnB>
                      <a:noFill/>
                    </a:lnB>
                  </a:tcPr>
                </a:tc>
                <a:extLst>
                  <a:ext uri="{0D108BD9-81ED-4DB2-BD59-A6C34878D82A}">
                    <a16:rowId xmlns:a16="http://schemas.microsoft.com/office/drawing/2014/main" val="3885092333"/>
                  </a:ext>
                </a:extLst>
              </a:tr>
              <a:tr h="108496">
                <a:tc>
                  <a:txBody>
                    <a:bodyPr/>
                    <a:lstStyle/>
                    <a:p>
                      <a:pPr algn="l" fontAlgn="b"/>
                      <a:r>
                        <a:rPr lang="en-US" sz="600" b="0" i="0" u="none" strike="noStrike">
                          <a:solidFill>
                            <a:srgbClr val="000000"/>
                          </a:solidFill>
                          <a:effectLst/>
                          <a:latin typeface="Arial Narrow" panose="020B0606020202030204" pitchFamily="34" charset="0"/>
                        </a:rPr>
                        <a:t>Professional service revenue</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17,824,978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21,398,796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20,330,825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25,564,478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21,407,080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22,982,396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25,889,955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24,758,686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28,447,222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26,515,288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27,554,131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26,815,288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289,489,122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23338"/>
                  </a:ext>
                </a:extLst>
              </a:tr>
              <a:tr h="108496">
                <a:tc>
                  <a:txBody>
                    <a:bodyPr/>
                    <a:lstStyle/>
                    <a:p>
                      <a:pPr algn="l" fontAlgn="b"/>
                      <a:r>
                        <a:rPr lang="en-US" sz="600" b="1" i="0" u="none" strike="noStrike">
                          <a:solidFill>
                            <a:srgbClr val="000000"/>
                          </a:solidFill>
                          <a:effectLst/>
                          <a:latin typeface="Arial Narrow" panose="020B0606020202030204" pitchFamily="34" charset="0"/>
                        </a:rPr>
                        <a:t>Gross Patient Service Revenue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260,000,736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275,765,027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261,285,959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282,333,201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259,388,033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272,083,025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292,303,819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260,866,218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290,934,860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281,518,299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291,057,242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281,818,299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3,309,354,718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3816924"/>
                  </a:ext>
                </a:extLst>
              </a:tr>
              <a:tr h="199209">
                <a:tc>
                  <a:txBody>
                    <a:bodyPr/>
                    <a:lstStyle/>
                    <a:p>
                      <a:pPr algn="l" fontAlgn="b"/>
                      <a:r>
                        <a:rPr lang="en-US" sz="600" b="0" i="0" u="none" strike="noStrike">
                          <a:solidFill>
                            <a:srgbClr val="000000"/>
                          </a:solidFill>
                          <a:effectLst/>
                          <a:latin typeface="Arial Narrow" panose="020B0606020202030204" pitchFamily="34" charset="0"/>
                        </a:rPr>
                        <a:t>Deductions from revenues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(209,433,998)</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(222,185,852)</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(210,292,167)</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(227,029,564)</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(208,351,255)</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(218,407,374)</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(236,583,803)</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(209,932,296)</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(234,170,263)</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(225,502,977)</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(233,180,767)</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(225,743,444)</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(2,660,813,761)</a:t>
                      </a:r>
                    </a:p>
                  </a:txBody>
                  <a:tcPr marL="0" marR="0" marT="0" marB="0" anchor="b">
                    <a:lnL>
                      <a:noFill/>
                    </a:lnL>
                    <a:lnR>
                      <a:noFill/>
                    </a:lnR>
                    <a:lnT>
                      <a:noFill/>
                    </a:lnT>
                    <a:lnB>
                      <a:noFill/>
                    </a:lnB>
                  </a:tcPr>
                </a:tc>
                <a:extLst>
                  <a:ext uri="{0D108BD9-81ED-4DB2-BD59-A6C34878D82A}">
                    <a16:rowId xmlns:a16="http://schemas.microsoft.com/office/drawing/2014/main" val="298157753"/>
                  </a:ext>
                </a:extLst>
              </a:tr>
              <a:tr h="108496">
                <a:tc>
                  <a:txBody>
                    <a:bodyPr/>
                    <a:lstStyle/>
                    <a:p>
                      <a:pPr algn="l" fontAlgn="b"/>
                      <a:r>
                        <a:rPr lang="en-US" sz="600" b="0" i="0" u="none" strike="noStrike">
                          <a:solidFill>
                            <a:srgbClr val="000000"/>
                          </a:solidFill>
                          <a:effectLst/>
                          <a:latin typeface="Arial Narrow" panose="020B0606020202030204" pitchFamily="34" charset="0"/>
                        </a:rPr>
                        <a:t>Capitation - HPAC</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2,766,362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33,196,344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361627"/>
                  </a:ext>
                </a:extLst>
              </a:tr>
              <a:tr h="108496">
                <a:tc>
                  <a:txBody>
                    <a:bodyPr/>
                    <a:lstStyle/>
                    <a:p>
                      <a:pPr algn="l" fontAlgn="b"/>
                      <a:r>
                        <a:rPr lang="en-US" sz="600" b="1" i="0" u="none" strike="noStrike">
                          <a:solidFill>
                            <a:srgbClr val="000000"/>
                          </a:solidFill>
                          <a:effectLst/>
                          <a:latin typeface="Arial Narrow" panose="020B0606020202030204" pitchFamily="34" charset="0"/>
                        </a:rPr>
                        <a:t>Net Patient Service Revenue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53,333,100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56,345,537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53,760,154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58,069,999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53,803,140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56,442,012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58,486,377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53,700,284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59,530,959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58,781,684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60,642,837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58,841,217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681,737,301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14205580"/>
                  </a:ext>
                </a:extLst>
              </a:tr>
              <a:tr h="108496">
                <a:tc>
                  <a:txBody>
                    <a:bodyPr/>
                    <a:lstStyle/>
                    <a:p>
                      <a:pPr algn="l" fontAlgn="b"/>
                      <a:endParaRPr lang="en-US" sz="600" b="1"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1"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endParaRPr lang="en-US" sz="6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1"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64859853"/>
                  </a:ext>
                </a:extLst>
              </a:tr>
              <a:tr h="108496">
                <a:tc>
                  <a:txBody>
                    <a:bodyPr/>
                    <a:lstStyle/>
                    <a:p>
                      <a:pPr algn="l" fontAlgn="b"/>
                      <a:r>
                        <a:rPr lang="en-US" sz="600" b="0" i="0" u="none" strike="noStrike">
                          <a:solidFill>
                            <a:srgbClr val="000000"/>
                          </a:solidFill>
                          <a:effectLst/>
                          <a:latin typeface="Arial Narrow" panose="020B0606020202030204" pitchFamily="34" charset="0"/>
                        </a:rPr>
                        <a:t>Medi-Cal Waiver</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8,925,000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15,675,298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10,925,000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12,806,952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10,266,583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127,757,000 </a:t>
                      </a:r>
                    </a:p>
                  </a:txBody>
                  <a:tcPr marL="0" marR="0" marT="0" marB="0" anchor="b">
                    <a:lnL>
                      <a:noFill/>
                    </a:lnL>
                    <a:lnR>
                      <a:noFill/>
                    </a:lnR>
                    <a:lnT>
                      <a:noFill/>
                    </a:lnT>
                    <a:lnB>
                      <a:noFill/>
                    </a:lnB>
                  </a:tcPr>
                </a:tc>
                <a:extLst>
                  <a:ext uri="{0D108BD9-81ED-4DB2-BD59-A6C34878D82A}">
                    <a16:rowId xmlns:a16="http://schemas.microsoft.com/office/drawing/2014/main" val="1965336909"/>
                  </a:ext>
                </a:extLst>
              </a:tr>
              <a:tr h="108496">
                <a:tc>
                  <a:txBody>
                    <a:bodyPr/>
                    <a:lstStyle/>
                    <a:p>
                      <a:pPr algn="l" fontAlgn="b"/>
                      <a:r>
                        <a:rPr lang="en-US" sz="600" b="0" i="0" u="none" strike="noStrike">
                          <a:solidFill>
                            <a:srgbClr val="000000"/>
                          </a:solidFill>
                          <a:effectLst/>
                          <a:latin typeface="Arial Narrow" panose="020B0606020202030204" pitchFamily="34" charset="0"/>
                        </a:rPr>
                        <a:t>Measure A, Parcel Tax, Other Support</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9,731,321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9,731,321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10,009,359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10,333,898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9,824,000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9,880,701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118,568,000 </a:t>
                      </a:r>
                    </a:p>
                  </a:txBody>
                  <a:tcPr marL="0" marR="0" marT="0" marB="0" anchor="b">
                    <a:lnL>
                      <a:noFill/>
                    </a:lnL>
                    <a:lnR>
                      <a:noFill/>
                    </a:lnR>
                    <a:lnT>
                      <a:noFill/>
                    </a:lnT>
                    <a:lnB>
                      <a:noFill/>
                    </a:lnB>
                  </a:tcPr>
                </a:tc>
                <a:extLst>
                  <a:ext uri="{0D108BD9-81ED-4DB2-BD59-A6C34878D82A}">
                    <a16:rowId xmlns:a16="http://schemas.microsoft.com/office/drawing/2014/main" val="3865120819"/>
                  </a:ext>
                </a:extLst>
              </a:tr>
              <a:tr h="108496">
                <a:tc>
                  <a:txBody>
                    <a:bodyPr/>
                    <a:lstStyle/>
                    <a:p>
                      <a:pPr algn="l" fontAlgn="b"/>
                      <a:r>
                        <a:rPr lang="en-US" sz="600" b="0" i="0" u="none" strike="noStrike">
                          <a:solidFill>
                            <a:srgbClr val="000000"/>
                          </a:solidFill>
                          <a:effectLst/>
                          <a:latin typeface="Arial Narrow" panose="020B0606020202030204" pitchFamily="34" charset="0"/>
                        </a:rPr>
                        <a:t>CA Hospital Fee</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a:noFill/>
                    </a:lnB>
                  </a:tcPr>
                </a:tc>
                <a:extLst>
                  <a:ext uri="{0D108BD9-81ED-4DB2-BD59-A6C34878D82A}">
                    <a16:rowId xmlns:a16="http://schemas.microsoft.com/office/drawing/2014/main" val="3761256705"/>
                  </a:ext>
                </a:extLst>
              </a:tr>
              <a:tr h="108496">
                <a:tc>
                  <a:txBody>
                    <a:bodyPr/>
                    <a:lstStyle/>
                    <a:p>
                      <a:pPr algn="l" fontAlgn="b"/>
                      <a:r>
                        <a:rPr lang="en-US" sz="600" b="0" i="0" u="none" strike="noStrike">
                          <a:solidFill>
                            <a:srgbClr val="000000"/>
                          </a:solidFill>
                          <a:effectLst/>
                          <a:latin typeface="Arial Narrow" panose="020B0606020202030204" pitchFamily="34" charset="0"/>
                        </a:rPr>
                        <a:t>Supplemental Programs (FY19 incl shift from NPSR)</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5,011,182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4,930,180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6,131,411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5,939,668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2,525,671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6,380,638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6,717,893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6,694,059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5,623,672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3,916,876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61,705,000 </a:t>
                      </a:r>
                    </a:p>
                  </a:txBody>
                  <a:tcPr marL="0" marR="0" marT="0" marB="0" anchor="b">
                    <a:lnL>
                      <a:noFill/>
                    </a:lnL>
                    <a:lnR>
                      <a:noFill/>
                    </a:lnR>
                    <a:lnT>
                      <a:noFill/>
                    </a:lnT>
                    <a:lnB>
                      <a:noFill/>
                    </a:lnB>
                  </a:tcPr>
                </a:tc>
                <a:extLst>
                  <a:ext uri="{0D108BD9-81ED-4DB2-BD59-A6C34878D82A}">
                    <a16:rowId xmlns:a16="http://schemas.microsoft.com/office/drawing/2014/main" val="3912351766"/>
                  </a:ext>
                </a:extLst>
              </a:tr>
              <a:tr h="108496">
                <a:tc>
                  <a:txBody>
                    <a:bodyPr/>
                    <a:lstStyle/>
                    <a:p>
                      <a:pPr algn="l" fontAlgn="b"/>
                      <a:r>
                        <a:rPr lang="en-US" sz="600" b="0" i="0" u="none" strike="noStrike">
                          <a:solidFill>
                            <a:srgbClr val="000000"/>
                          </a:solidFill>
                          <a:effectLst/>
                          <a:latin typeface="Arial Narrow" panose="020B0606020202030204" pitchFamily="34" charset="0"/>
                        </a:rPr>
                        <a:t>Grants &amp; Research Protocol</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507,592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517,832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513,070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521,751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538,327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2,095,825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753,598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518,446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792,886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10,750,891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750,891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750,891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19,012,000 </a:t>
                      </a:r>
                    </a:p>
                  </a:txBody>
                  <a:tcPr marL="0" marR="0" marT="0" marB="0" anchor="b">
                    <a:lnL>
                      <a:noFill/>
                    </a:lnL>
                    <a:lnR>
                      <a:noFill/>
                    </a:lnR>
                    <a:lnT>
                      <a:noFill/>
                    </a:lnT>
                    <a:lnB>
                      <a:noFill/>
                    </a:lnB>
                  </a:tcPr>
                </a:tc>
                <a:extLst>
                  <a:ext uri="{0D108BD9-81ED-4DB2-BD59-A6C34878D82A}">
                    <a16:rowId xmlns:a16="http://schemas.microsoft.com/office/drawing/2014/main" val="1516404568"/>
                  </a:ext>
                </a:extLst>
              </a:tr>
              <a:tr h="108496">
                <a:tc>
                  <a:txBody>
                    <a:bodyPr/>
                    <a:lstStyle/>
                    <a:p>
                      <a:pPr algn="l" fontAlgn="b"/>
                      <a:r>
                        <a:rPr lang="en-US" sz="600" b="0" i="0" u="none" strike="noStrike">
                          <a:solidFill>
                            <a:srgbClr val="000000"/>
                          </a:solidFill>
                          <a:effectLst/>
                          <a:latin typeface="Arial Narrow" panose="020B0606020202030204" pitchFamily="34" charset="0"/>
                        </a:rPr>
                        <a:t>Other Operating Revenue</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1,390,808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1,902,542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1,685,318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2,261,729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1,882,353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2,067,491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1,761,084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1,764,598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2,085,755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1,866,773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22,402,000 </a:t>
                      </a:r>
                    </a:p>
                  </a:txBody>
                  <a:tcPr marL="0" marR="0" marT="0" marB="0" anchor="b">
                    <a:lnL>
                      <a:noFill/>
                    </a:lnL>
                    <a:lnR>
                      <a:noFill/>
                    </a:lnR>
                    <a:lnT>
                      <a:noFill/>
                    </a:lnT>
                    <a:lnB>
                      <a:noFill/>
                    </a:lnB>
                  </a:tcPr>
                </a:tc>
                <a:extLst>
                  <a:ext uri="{0D108BD9-81ED-4DB2-BD59-A6C34878D82A}">
                    <a16:rowId xmlns:a16="http://schemas.microsoft.com/office/drawing/2014/main" val="204071754"/>
                  </a:ext>
                </a:extLst>
              </a:tr>
              <a:tr h="108496">
                <a:tc>
                  <a:txBody>
                    <a:bodyPr/>
                    <a:lstStyle/>
                    <a:p>
                      <a:pPr algn="l" fontAlgn="b"/>
                      <a:r>
                        <a:rPr lang="en-US" sz="600" b="0" i="0" u="none" strike="noStrike">
                          <a:solidFill>
                            <a:srgbClr val="000000"/>
                          </a:solidFill>
                          <a:effectLst/>
                          <a:latin typeface="Arial Narrow" panose="020B0606020202030204" pitchFamily="34" charset="0"/>
                        </a:rPr>
                        <a:t>Incentives/Reserve Adjustment</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8,500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8,500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5904845"/>
                  </a:ext>
                </a:extLst>
              </a:tr>
              <a:tr h="108496">
                <a:tc>
                  <a:txBody>
                    <a:bodyPr/>
                    <a:lstStyle/>
                    <a:p>
                      <a:pPr algn="l" fontAlgn="b"/>
                      <a:r>
                        <a:rPr lang="en-US" sz="600" b="1" i="0" u="none" strike="noStrike">
                          <a:solidFill>
                            <a:srgbClr val="000000"/>
                          </a:solidFill>
                          <a:effectLst/>
                          <a:latin typeface="Arial Narrow" panose="020B0606020202030204" pitchFamily="34" charset="0"/>
                        </a:rPr>
                        <a:t>Total Supplemental Revenue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25,565,903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26,006,875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27,264,158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27,472,148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30,445,649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31,802,852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29,990,076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29,726,103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31,133,266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26,681,824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349,452,500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647487"/>
                  </a:ext>
                </a:extLst>
              </a:tr>
              <a:tr h="108496">
                <a:tc>
                  <a:txBody>
                    <a:bodyPr/>
                    <a:lstStyle/>
                    <a:p>
                      <a:pPr algn="l" fontAlgn="b"/>
                      <a:r>
                        <a:rPr lang="en-US" sz="600" b="1" i="0" u="none" strike="noStrike">
                          <a:solidFill>
                            <a:srgbClr val="000000"/>
                          </a:solidFill>
                          <a:effectLst/>
                          <a:latin typeface="Arial Narrow" panose="020B0606020202030204" pitchFamily="34" charset="0"/>
                        </a:rPr>
                        <a:t>Net Operating Revenue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78,899,003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82,352,412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81,024,312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85,542,147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84,248,789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88,244,865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88,476,453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83,426,387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90,664,224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95,463,508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87,324,661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85,523,041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1,031,189,801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1463747"/>
                  </a:ext>
                </a:extLst>
              </a:tr>
              <a:tr h="108496">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a:noFill/>
                    </a:lnT>
                    <a:lnB>
                      <a:noFill/>
                    </a:lnB>
                    <a:solidFill>
                      <a:srgbClr val="F2F2F2"/>
                    </a:solidFill>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r"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93248634"/>
                  </a:ext>
                </a:extLst>
              </a:tr>
              <a:tr h="108496">
                <a:tc>
                  <a:txBody>
                    <a:bodyPr/>
                    <a:lstStyle/>
                    <a:p>
                      <a:pPr algn="l" fontAlgn="b"/>
                      <a:r>
                        <a:rPr lang="en-US" sz="600" b="0" i="0" u="none" strike="noStrike">
                          <a:solidFill>
                            <a:srgbClr val="000000"/>
                          </a:solidFill>
                          <a:effectLst/>
                          <a:latin typeface="Arial Narrow" panose="020B0606020202030204" pitchFamily="34" charset="0"/>
                        </a:rPr>
                        <a:t>Salaries and wages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38,256,638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37,947,256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39,049,678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40,122,540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42,472,469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45,124,995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43,524,189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39,014,286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40,928,787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40,238,058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41,490,398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40,099,356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488,268,649 </a:t>
                      </a:r>
                    </a:p>
                  </a:txBody>
                  <a:tcPr marL="0" marR="0" marT="0" marB="0" anchor="b">
                    <a:lnL>
                      <a:noFill/>
                    </a:lnL>
                    <a:lnR>
                      <a:noFill/>
                    </a:lnR>
                    <a:lnT>
                      <a:noFill/>
                    </a:lnT>
                    <a:lnB>
                      <a:noFill/>
                    </a:lnB>
                  </a:tcPr>
                </a:tc>
                <a:extLst>
                  <a:ext uri="{0D108BD9-81ED-4DB2-BD59-A6C34878D82A}">
                    <a16:rowId xmlns:a16="http://schemas.microsoft.com/office/drawing/2014/main" val="143170606"/>
                  </a:ext>
                </a:extLst>
              </a:tr>
              <a:tr h="108496">
                <a:tc>
                  <a:txBody>
                    <a:bodyPr/>
                    <a:lstStyle/>
                    <a:p>
                      <a:pPr algn="l" fontAlgn="b"/>
                      <a:r>
                        <a:rPr lang="en-US" sz="600" b="0" i="0" u="none" strike="noStrike">
                          <a:solidFill>
                            <a:srgbClr val="000000"/>
                          </a:solidFill>
                          <a:effectLst/>
                          <a:latin typeface="Arial Narrow" panose="020B0606020202030204" pitchFamily="34" charset="0"/>
                        </a:rPr>
                        <a:t>Registry</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3,100,284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3,730,184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3,836,117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2,050,558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1,843,666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1,941,192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1,908,382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1,890,525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1,858,553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1,798,600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27,555,259 </a:t>
                      </a:r>
                    </a:p>
                  </a:txBody>
                  <a:tcPr marL="0" marR="0" marT="0" marB="0" anchor="b">
                    <a:lnL>
                      <a:noFill/>
                    </a:lnL>
                    <a:lnR>
                      <a:noFill/>
                    </a:lnR>
                    <a:lnT>
                      <a:noFill/>
                    </a:lnT>
                    <a:lnB>
                      <a:noFill/>
                    </a:lnB>
                  </a:tcPr>
                </a:tc>
                <a:extLst>
                  <a:ext uri="{0D108BD9-81ED-4DB2-BD59-A6C34878D82A}">
                    <a16:rowId xmlns:a16="http://schemas.microsoft.com/office/drawing/2014/main" val="2087452214"/>
                  </a:ext>
                </a:extLst>
              </a:tr>
              <a:tr h="108496">
                <a:tc>
                  <a:txBody>
                    <a:bodyPr/>
                    <a:lstStyle/>
                    <a:p>
                      <a:pPr algn="l" fontAlgn="b"/>
                      <a:r>
                        <a:rPr lang="en-US" sz="600" b="0" i="0" u="none" strike="noStrike">
                          <a:solidFill>
                            <a:srgbClr val="000000"/>
                          </a:solidFill>
                          <a:effectLst/>
                          <a:latin typeface="Arial Narrow" panose="020B0606020202030204" pitchFamily="34" charset="0"/>
                        </a:rPr>
                        <a:t>Employee benefits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13,128,482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13,563,236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12,813,379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12,494,014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13,670,132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12,857,285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14,904,835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13,201,757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14,763,112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14,513,964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14,965,686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14,463,934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165,339,816 </a:t>
                      </a:r>
                    </a:p>
                  </a:txBody>
                  <a:tcPr marL="0" marR="0" marT="0" marB="0" anchor="b">
                    <a:lnL>
                      <a:noFill/>
                    </a:lnL>
                    <a:lnR>
                      <a:noFill/>
                    </a:lnR>
                    <a:lnT>
                      <a:noFill/>
                    </a:lnT>
                    <a:lnB>
                      <a:noFill/>
                    </a:lnB>
                  </a:tcPr>
                </a:tc>
                <a:extLst>
                  <a:ext uri="{0D108BD9-81ED-4DB2-BD59-A6C34878D82A}">
                    <a16:rowId xmlns:a16="http://schemas.microsoft.com/office/drawing/2014/main" val="2854027238"/>
                  </a:ext>
                </a:extLst>
              </a:tr>
              <a:tr h="108496">
                <a:tc>
                  <a:txBody>
                    <a:bodyPr/>
                    <a:lstStyle/>
                    <a:p>
                      <a:pPr algn="l" fontAlgn="b"/>
                      <a:r>
                        <a:rPr lang="en-US" sz="600" b="0" i="0" u="none" strike="noStrike">
                          <a:solidFill>
                            <a:srgbClr val="000000"/>
                          </a:solidFill>
                          <a:effectLst/>
                          <a:latin typeface="Arial Narrow" panose="020B0606020202030204" pitchFamily="34" charset="0"/>
                        </a:rPr>
                        <a:t>Contracted physician services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7,064,846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7,348,391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6,675,939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7,372,673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7,753,734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7,726,104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7,891,363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6,980,620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7,044,640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7,044,640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7,279,462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7,544,640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87,727,052 </a:t>
                      </a:r>
                    </a:p>
                  </a:txBody>
                  <a:tcPr marL="0" marR="0" marT="0" marB="0" anchor="b">
                    <a:lnL>
                      <a:noFill/>
                    </a:lnL>
                    <a:lnR>
                      <a:noFill/>
                    </a:lnR>
                    <a:lnT>
                      <a:noFill/>
                    </a:lnT>
                    <a:lnB>
                      <a:noFill/>
                    </a:lnB>
                  </a:tcPr>
                </a:tc>
                <a:extLst>
                  <a:ext uri="{0D108BD9-81ED-4DB2-BD59-A6C34878D82A}">
                    <a16:rowId xmlns:a16="http://schemas.microsoft.com/office/drawing/2014/main" val="2931306514"/>
                  </a:ext>
                </a:extLst>
              </a:tr>
              <a:tr h="108496">
                <a:tc>
                  <a:txBody>
                    <a:bodyPr/>
                    <a:lstStyle/>
                    <a:p>
                      <a:pPr algn="l" fontAlgn="b"/>
                      <a:r>
                        <a:rPr lang="en-US" sz="600" b="0" i="0" u="none" strike="noStrike">
                          <a:solidFill>
                            <a:srgbClr val="000000"/>
                          </a:solidFill>
                          <a:effectLst/>
                          <a:latin typeface="Arial Narrow" panose="020B0606020202030204" pitchFamily="34" charset="0"/>
                        </a:rPr>
                        <a:t>Purchased services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5,780,481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6,565,550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6,272,999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5,919,576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5,499,319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5,627,557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7,250,395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6,468,090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7,590,642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5,899,512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74,673,143 </a:t>
                      </a:r>
                    </a:p>
                  </a:txBody>
                  <a:tcPr marL="0" marR="0" marT="0" marB="0" anchor="b">
                    <a:lnL>
                      <a:noFill/>
                    </a:lnL>
                    <a:lnR>
                      <a:noFill/>
                    </a:lnR>
                    <a:lnT>
                      <a:noFill/>
                    </a:lnT>
                    <a:lnB>
                      <a:noFill/>
                    </a:lnB>
                  </a:tcPr>
                </a:tc>
                <a:extLst>
                  <a:ext uri="{0D108BD9-81ED-4DB2-BD59-A6C34878D82A}">
                    <a16:rowId xmlns:a16="http://schemas.microsoft.com/office/drawing/2014/main" val="3821599781"/>
                  </a:ext>
                </a:extLst>
              </a:tr>
              <a:tr h="108496">
                <a:tc>
                  <a:txBody>
                    <a:bodyPr/>
                    <a:lstStyle/>
                    <a:p>
                      <a:pPr algn="l" fontAlgn="b"/>
                      <a:r>
                        <a:rPr lang="en-US" sz="600" b="0" i="0" u="none" strike="noStrike">
                          <a:solidFill>
                            <a:srgbClr val="000000"/>
                          </a:solidFill>
                          <a:effectLst/>
                          <a:latin typeface="Arial Narrow" panose="020B0606020202030204" pitchFamily="34" charset="0"/>
                        </a:rPr>
                        <a:t>Pharmaceuticals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2,325,959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2,473,651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2,015,401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2,908,093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2,494,564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2,586,968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2,277,432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3,617,571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2,655,943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3,604,818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3,724,979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3,593,818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34,279,198 </a:t>
                      </a:r>
                    </a:p>
                  </a:txBody>
                  <a:tcPr marL="0" marR="0" marT="0" marB="0" anchor="b">
                    <a:lnL>
                      <a:noFill/>
                    </a:lnL>
                    <a:lnR>
                      <a:noFill/>
                    </a:lnR>
                    <a:lnT>
                      <a:noFill/>
                    </a:lnT>
                    <a:lnB>
                      <a:noFill/>
                    </a:lnB>
                  </a:tcPr>
                </a:tc>
                <a:extLst>
                  <a:ext uri="{0D108BD9-81ED-4DB2-BD59-A6C34878D82A}">
                    <a16:rowId xmlns:a16="http://schemas.microsoft.com/office/drawing/2014/main" val="1757274858"/>
                  </a:ext>
                </a:extLst>
              </a:tr>
              <a:tr h="108496">
                <a:tc>
                  <a:txBody>
                    <a:bodyPr/>
                    <a:lstStyle/>
                    <a:p>
                      <a:pPr algn="l" fontAlgn="b"/>
                      <a:r>
                        <a:rPr lang="en-US" sz="600" b="0" i="0" u="none" strike="noStrike">
                          <a:solidFill>
                            <a:srgbClr val="000000"/>
                          </a:solidFill>
                          <a:effectLst/>
                          <a:latin typeface="Arial Narrow" panose="020B0606020202030204" pitchFamily="34" charset="0"/>
                        </a:rPr>
                        <a:t>Medical Supplies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2,785,183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3,376,555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2,924,654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3,023,624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2,725,169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2,956,551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3,256,321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3,101,137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2,630,349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2,775,505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2,868,022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2,775,505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35,198,574 </a:t>
                      </a:r>
                    </a:p>
                  </a:txBody>
                  <a:tcPr marL="0" marR="0" marT="0" marB="0" anchor="b">
                    <a:lnL>
                      <a:noFill/>
                    </a:lnL>
                    <a:lnR>
                      <a:noFill/>
                    </a:lnR>
                    <a:lnT>
                      <a:noFill/>
                    </a:lnT>
                    <a:lnB>
                      <a:noFill/>
                    </a:lnB>
                  </a:tcPr>
                </a:tc>
                <a:extLst>
                  <a:ext uri="{0D108BD9-81ED-4DB2-BD59-A6C34878D82A}">
                    <a16:rowId xmlns:a16="http://schemas.microsoft.com/office/drawing/2014/main" val="2685585172"/>
                  </a:ext>
                </a:extLst>
              </a:tr>
              <a:tr h="108496">
                <a:tc>
                  <a:txBody>
                    <a:bodyPr/>
                    <a:lstStyle/>
                    <a:p>
                      <a:pPr algn="l" fontAlgn="b"/>
                      <a:r>
                        <a:rPr lang="en-US" sz="600" b="0" i="0" u="none" strike="noStrike">
                          <a:solidFill>
                            <a:srgbClr val="000000"/>
                          </a:solidFill>
                          <a:effectLst/>
                          <a:latin typeface="Arial Narrow" panose="020B0606020202030204" pitchFamily="34" charset="0"/>
                        </a:rPr>
                        <a:t>Materials and supplies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1,509,944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1,504,890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1,588,571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1,772,019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2,003,639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2,282,608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2,135,964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1,916,826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1,507,710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1,652,463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1,557,546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1,652,463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21,084,644 </a:t>
                      </a:r>
                    </a:p>
                  </a:txBody>
                  <a:tcPr marL="0" marR="0" marT="0" marB="0" anchor="b">
                    <a:lnL>
                      <a:noFill/>
                    </a:lnL>
                    <a:lnR>
                      <a:noFill/>
                    </a:lnR>
                    <a:lnT>
                      <a:noFill/>
                    </a:lnT>
                    <a:lnB>
                      <a:noFill/>
                    </a:lnB>
                  </a:tcPr>
                </a:tc>
                <a:extLst>
                  <a:ext uri="{0D108BD9-81ED-4DB2-BD59-A6C34878D82A}">
                    <a16:rowId xmlns:a16="http://schemas.microsoft.com/office/drawing/2014/main" val="1430131139"/>
                  </a:ext>
                </a:extLst>
              </a:tr>
              <a:tr h="108496">
                <a:tc>
                  <a:txBody>
                    <a:bodyPr/>
                    <a:lstStyle/>
                    <a:p>
                      <a:pPr algn="l" fontAlgn="b"/>
                      <a:r>
                        <a:rPr lang="en-US" sz="600" b="0" i="0" u="none" strike="noStrike">
                          <a:solidFill>
                            <a:srgbClr val="000000"/>
                          </a:solidFill>
                          <a:effectLst/>
                          <a:latin typeface="Arial Narrow" panose="020B0606020202030204" pitchFamily="34" charset="0"/>
                        </a:rPr>
                        <a:t>Outside medical services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446,155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371,885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154,638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643,536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327,605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105,973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408,552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608,881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331,187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4,391,971 </a:t>
                      </a:r>
                    </a:p>
                  </a:txBody>
                  <a:tcPr marL="0" marR="0" marT="0" marB="0" anchor="b">
                    <a:lnL>
                      <a:noFill/>
                    </a:lnL>
                    <a:lnR>
                      <a:noFill/>
                    </a:lnR>
                    <a:lnT>
                      <a:noFill/>
                    </a:lnT>
                    <a:lnB>
                      <a:noFill/>
                    </a:lnB>
                  </a:tcPr>
                </a:tc>
                <a:extLst>
                  <a:ext uri="{0D108BD9-81ED-4DB2-BD59-A6C34878D82A}">
                    <a16:rowId xmlns:a16="http://schemas.microsoft.com/office/drawing/2014/main" val="3496904419"/>
                  </a:ext>
                </a:extLst>
              </a:tr>
              <a:tr h="108496">
                <a:tc>
                  <a:txBody>
                    <a:bodyPr/>
                    <a:lstStyle/>
                    <a:p>
                      <a:pPr algn="l" fontAlgn="b"/>
                      <a:r>
                        <a:rPr lang="en-US" sz="600" b="0" i="0" u="none" strike="noStrike">
                          <a:solidFill>
                            <a:srgbClr val="000000"/>
                          </a:solidFill>
                          <a:effectLst/>
                          <a:latin typeface="Arial Narrow" panose="020B0606020202030204" pitchFamily="34" charset="0"/>
                        </a:rPr>
                        <a:t>General &amp; administrative expenses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1,351,381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1,487,859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1,484,504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1,631,810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1,569,113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2,148,587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1,657,437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1,209,065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1,966,319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2,111,786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1,611,786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1,611,786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19,841,432 </a:t>
                      </a:r>
                    </a:p>
                  </a:txBody>
                  <a:tcPr marL="0" marR="0" marT="0" marB="0" anchor="b">
                    <a:lnL>
                      <a:noFill/>
                    </a:lnL>
                    <a:lnR>
                      <a:noFill/>
                    </a:lnR>
                    <a:lnT>
                      <a:noFill/>
                    </a:lnT>
                    <a:lnB>
                      <a:noFill/>
                    </a:lnB>
                  </a:tcPr>
                </a:tc>
                <a:extLst>
                  <a:ext uri="{0D108BD9-81ED-4DB2-BD59-A6C34878D82A}">
                    <a16:rowId xmlns:a16="http://schemas.microsoft.com/office/drawing/2014/main" val="1750259038"/>
                  </a:ext>
                </a:extLst>
              </a:tr>
              <a:tr h="108496">
                <a:tc>
                  <a:txBody>
                    <a:bodyPr/>
                    <a:lstStyle/>
                    <a:p>
                      <a:pPr algn="l" fontAlgn="b"/>
                      <a:r>
                        <a:rPr lang="en-US" sz="600" b="0" i="0" u="none" strike="noStrike">
                          <a:solidFill>
                            <a:srgbClr val="000000"/>
                          </a:solidFill>
                          <a:effectLst/>
                          <a:latin typeface="Arial Narrow" panose="020B0606020202030204" pitchFamily="34" charset="0"/>
                        </a:rPr>
                        <a:t>Repairs/maintenance/utilities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1,512,906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1,750,975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1,895,039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2,069,127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1,760,479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1,590,377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2,260,670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1,180,396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2,383,854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1,913,779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22,145,162 </a:t>
                      </a:r>
                    </a:p>
                  </a:txBody>
                  <a:tcPr marL="0" marR="0" marT="0" marB="0" anchor="b">
                    <a:lnL>
                      <a:noFill/>
                    </a:lnL>
                    <a:lnR>
                      <a:noFill/>
                    </a:lnR>
                    <a:lnT>
                      <a:noFill/>
                    </a:lnT>
                    <a:lnB>
                      <a:noFill/>
                    </a:lnB>
                  </a:tcPr>
                </a:tc>
                <a:extLst>
                  <a:ext uri="{0D108BD9-81ED-4DB2-BD59-A6C34878D82A}">
                    <a16:rowId xmlns:a16="http://schemas.microsoft.com/office/drawing/2014/main" val="1636396112"/>
                  </a:ext>
                </a:extLst>
              </a:tr>
              <a:tr h="108496">
                <a:tc>
                  <a:txBody>
                    <a:bodyPr/>
                    <a:lstStyle/>
                    <a:p>
                      <a:pPr algn="l" fontAlgn="b"/>
                      <a:r>
                        <a:rPr lang="en-US" sz="600" b="0" i="0" u="none" strike="noStrike">
                          <a:solidFill>
                            <a:srgbClr val="000000"/>
                          </a:solidFill>
                          <a:effectLst/>
                          <a:latin typeface="Arial Narrow" panose="020B0606020202030204" pitchFamily="34" charset="0"/>
                        </a:rPr>
                        <a:t>Building/equipment leases &amp; rentals</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452,360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476,672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1,115,325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677,380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633,394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641,606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725,413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757,428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691,480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8,245,500 </a:t>
                      </a:r>
                    </a:p>
                  </a:txBody>
                  <a:tcPr marL="0" marR="0" marT="0" marB="0" anchor="b">
                    <a:lnL>
                      <a:noFill/>
                    </a:lnL>
                    <a:lnR>
                      <a:noFill/>
                    </a:lnR>
                    <a:lnT>
                      <a:noFill/>
                    </a:lnT>
                    <a:lnB>
                      <a:noFill/>
                    </a:lnB>
                  </a:tcPr>
                </a:tc>
                <a:extLst>
                  <a:ext uri="{0D108BD9-81ED-4DB2-BD59-A6C34878D82A}">
                    <a16:rowId xmlns:a16="http://schemas.microsoft.com/office/drawing/2014/main" val="667992082"/>
                  </a:ext>
                </a:extLst>
              </a:tr>
              <a:tr h="108496">
                <a:tc>
                  <a:txBody>
                    <a:bodyPr/>
                    <a:lstStyle/>
                    <a:p>
                      <a:pPr algn="l" fontAlgn="b"/>
                      <a:r>
                        <a:rPr lang="en-US" sz="600" b="0" i="0" u="none" strike="noStrike">
                          <a:solidFill>
                            <a:srgbClr val="000000"/>
                          </a:solidFill>
                          <a:effectLst/>
                          <a:latin typeface="Arial Narrow" panose="020B0606020202030204" pitchFamily="34" charset="0"/>
                        </a:rPr>
                        <a:t>Depreciation</a:t>
                      </a:r>
                    </a:p>
                  </a:txBody>
                  <a:tcPr marL="101722"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           1,278,800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1,315,944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1,345,529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1,376,969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1,324,894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1,322,820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1,322,784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1,320,716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1,363,282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effectLst/>
                          <a:latin typeface="Arial Narrow" panose="020B0606020202030204" pitchFamily="34" charset="0"/>
                        </a:rPr>
                        <a:t>            16,061,583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495117"/>
                  </a:ext>
                </a:extLst>
              </a:tr>
              <a:tr h="108496">
                <a:tc>
                  <a:txBody>
                    <a:bodyPr/>
                    <a:lstStyle/>
                    <a:p>
                      <a:pPr algn="l" fontAlgn="b"/>
                      <a:r>
                        <a:rPr lang="en-US" sz="600" b="1" i="0" u="none" strike="noStrike">
                          <a:solidFill>
                            <a:srgbClr val="000000"/>
                          </a:solidFill>
                          <a:effectLst/>
                          <a:latin typeface="Arial Narrow" panose="020B0606020202030204" pitchFamily="34" charset="0"/>
                        </a:rPr>
                        <a:t>Total operating expenses</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78,993,420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81,913,047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81,171,771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82,061,918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84,078,177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86,912,623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89,523,737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81,267,298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85,655,905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83,939,075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85,555,670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83,739,342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1,004,811,983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271605"/>
                  </a:ext>
                </a:extLst>
              </a:tr>
              <a:tr h="199209">
                <a:tc>
                  <a:txBody>
                    <a:bodyPr/>
                    <a:lstStyle/>
                    <a:p>
                      <a:pPr algn="l" fontAlgn="b"/>
                      <a:r>
                        <a:rPr lang="en-US" sz="600" b="1" i="0" u="none" strike="noStrike">
                          <a:solidFill>
                            <a:srgbClr val="000000"/>
                          </a:solidFill>
                          <a:effectLst/>
                          <a:latin typeface="Arial Narrow" panose="020B0606020202030204" pitchFamily="34" charset="0"/>
                        </a:rPr>
                        <a:t>Operating Income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(94,417)</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439,365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(147,459)</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3,480,230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170,612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1,332,242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(1,047,284)</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2,159,088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5,008,319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11,524,433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1,768,991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1,783,699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effectLst/>
                          <a:latin typeface="Arial Narrow" panose="020B0606020202030204" pitchFamily="34" charset="0"/>
                        </a:rPr>
                        <a:t>            26,377,818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98773591"/>
                  </a:ext>
                </a:extLst>
              </a:tr>
              <a:tr h="199209">
                <a:tc>
                  <a:txBody>
                    <a:bodyPr/>
                    <a:lstStyle/>
                    <a:p>
                      <a:pPr algn="l" fontAlgn="b"/>
                      <a:r>
                        <a:rPr lang="en-US" sz="600" b="1" i="0" u="none" strike="noStrike">
                          <a:solidFill>
                            <a:srgbClr val="000000"/>
                          </a:solidFill>
                          <a:effectLst/>
                          <a:latin typeface="Arial Narrow" panose="020B0606020202030204" pitchFamily="34" charset="0"/>
                        </a:rPr>
                        <a:t>Non-Operating Income/(Expense)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(3,998,780)</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(4,103,428)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(4,085,794)</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(3,892,641)</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(4,452,898)</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(4,339,762)</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(4,210,217)</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(4,331,304)</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(4,336,135)</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(2,538,014)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(45,365,000)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982516"/>
                  </a:ext>
                </a:extLst>
              </a:tr>
              <a:tr h="199209">
                <a:tc>
                  <a:txBody>
                    <a:bodyPr/>
                    <a:lstStyle/>
                    <a:p>
                      <a:pPr algn="l" fontAlgn="b"/>
                      <a:r>
                        <a:rPr lang="en-US" sz="600" b="1" i="0" u="none" strike="noStrike">
                          <a:solidFill>
                            <a:srgbClr val="000000"/>
                          </a:solidFill>
                          <a:effectLst/>
                          <a:latin typeface="Arial Narrow" panose="020B0606020202030204" pitchFamily="34" charset="0"/>
                        </a:rPr>
                        <a:t>Net Income</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 $       (4,093,198)</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(3,664,063)</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(4,233,253)</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(412,412)</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(4,282,286)</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(3,007,520)</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(5,257,500)</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(2,172,216)</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672,185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 $         8,986,419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          (769,023)</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          (754,315)</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effectLst/>
                          <a:latin typeface="Arial Narrow" panose="020B0606020202030204" pitchFamily="34" charset="0"/>
                        </a:rPr>
                        <a:t> $        (18,987,182)</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786982"/>
                  </a:ext>
                </a:extLst>
              </a:tr>
              <a:tr h="108496">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600" b="0" i="0" u="none" strike="noStrike">
                          <a:solidFill>
                            <a:srgbClr val="000000"/>
                          </a:solidFill>
                          <a:effectLst/>
                          <a:latin typeface="Arial Narrow" panose="020B0606020202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Arial Narrow" panose="020B0606020202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77000756"/>
                  </a:ext>
                </a:extLst>
              </a:tr>
              <a:tr h="108496">
                <a:tc>
                  <a:txBody>
                    <a:bodyPr/>
                    <a:lstStyle/>
                    <a:p>
                      <a:pPr algn="l" fontAlgn="b"/>
                      <a:r>
                        <a:rPr lang="en-US" sz="600" b="1" i="0" u="none" strike="noStrike">
                          <a:solidFill>
                            <a:srgbClr val="000000"/>
                          </a:solidFill>
                          <a:effectLst/>
                          <a:latin typeface="Arial Narrow" panose="020B0606020202030204" pitchFamily="34" charset="0"/>
                        </a:rPr>
                        <a:t>Operating Margin</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(0.1)%</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0.5%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(0.2)%</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0.2%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1.5%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(1.2)%</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2.6%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5.5%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12.1%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2.0%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2.1%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2.6% </a:t>
                      </a:r>
                    </a:p>
                  </a:txBody>
                  <a:tcPr marL="0" marR="0" marT="0" marB="0" anchor="b">
                    <a:lnL>
                      <a:noFill/>
                    </a:lnL>
                    <a:lnR>
                      <a:noFill/>
                    </a:lnR>
                    <a:lnT>
                      <a:noFill/>
                    </a:lnT>
                    <a:lnB>
                      <a:noFill/>
                    </a:lnB>
                  </a:tcPr>
                </a:tc>
                <a:extLst>
                  <a:ext uri="{0D108BD9-81ED-4DB2-BD59-A6C34878D82A}">
                    <a16:rowId xmlns:a16="http://schemas.microsoft.com/office/drawing/2014/main" val="65279189"/>
                  </a:ext>
                </a:extLst>
              </a:tr>
              <a:tr h="108496">
                <a:tc>
                  <a:txBody>
                    <a:bodyPr/>
                    <a:lstStyle/>
                    <a:p>
                      <a:pPr algn="l" fontAlgn="b"/>
                      <a:r>
                        <a:rPr lang="en-US" sz="600" b="1" i="0" u="none" strike="noStrike">
                          <a:solidFill>
                            <a:srgbClr val="000000"/>
                          </a:solidFill>
                          <a:effectLst/>
                          <a:latin typeface="Arial Narrow" panose="020B0606020202030204" pitchFamily="34" charset="0"/>
                        </a:rPr>
                        <a:t>EBIDA Margin</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1.5%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2.2%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1.5%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5.8%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1.8%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3.0%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0.3%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4.2%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7.1% </a:t>
                      </a:r>
                    </a:p>
                  </a:txBody>
                  <a:tcPr marL="0" marR="0" marT="0" marB="0" anchor="b">
                    <a:lnL>
                      <a:noFill/>
                    </a:lnL>
                    <a:lnR>
                      <a:noFill/>
                    </a:lnR>
                    <a:lnT>
                      <a:noFill/>
                    </a:lnT>
                    <a:lnB>
                      <a:noFill/>
                    </a:lnB>
                    <a:solidFill>
                      <a:srgbClr val="F2F2F2"/>
                    </a:solidFill>
                  </a:tcPr>
                </a:tc>
                <a:tc>
                  <a:txBody>
                    <a:bodyPr/>
                    <a:lstStyle/>
                    <a:p>
                      <a:pPr algn="r" fontAlgn="b"/>
                      <a:r>
                        <a:rPr lang="en-US" sz="600" b="1" i="0" u="none" strike="noStrike">
                          <a:solidFill>
                            <a:srgbClr val="000000"/>
                          </a:solidFill>
                          <a:effectLst/>
                          <a:latin typeface="Arial Narrow" panose="020B0606020202030204" pitchFamily="34" charset="0"/>
                        </a:rPr>
                        <a:t>13.5%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3.6%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3.7% </a:t>
                      </a:r>
                    </a:p>
                  </a:txBody>
                  <a:tcPr marL="0" marR="0" marT="0" marB="0" anchor="b">
                    <a:lnL>
                      <a:noFill/>
                    </a:lnL>
                    <a:lnR>
                      <a:noFill/>
                    </a:lnR>
                    <a:lnT>
                      <a:noFill/>
                    </a:lnT>
                    <a:lnB>
                      <a:noFill/>
                    </a:lnB>
                  </a:tcPr>
                </a:tc>
                <a:tc>
                  <a:txBody>
                    <a:bodyPr/>
                    <a:lstStyle/>
                    <a:p>
                      <a:pPr algn="r" fontAlgn="b"/>
                      <a:r>
                        <a:rPr lang="en-US" sz="600" b="1" i="0" u="none" strike="noStrike">
                          <a:solidFill>
                            <a:srgbClr val="000000"/>
                          </a:solidFill>
                          <a:effectLst/>
                          <a:latin typeface="Arial Narrow" panose="020B0606020202030204" pitchFamily="34" charset="0"/>
                        </a:rPr>
                        <a:t>4.1% </a:t>
                      </a:r>
                    </a:p>
                  </a:txBody>
                  <a:tcPr marL="0" marR="0" marT="0" marB="0" anchor="b">
                    <a:lnL>
                      <a:noFill/>
                    </a:lnL>
                    <a:lnR>
                      <a:noFill/>
                    </a:lnR>
                    <a:lnT>
                      <a:noFill/>
                    </a:lnT>
                    <a:lnB>
                      <a:noFill/>
                    </a:lnB>
                  </a:tcPr>
                </a:tc>
                <a:extLst>
                  <a:ext uri="{0D108BD9-81ED-4DB2-BD59-A6C34878D82A}">
                    <a16:rowId xmlns:a16="http://schemas.microsoft.com/office/drawing/2014/main" val="3171612862"/>
                  </a:ext>
                </a:extLst>
              </a:tr>
              <a:tr h="108496">
                <a:tc>
                  <a:txBody>
                    <a:bodyPr/>
                    <a:lstStyle/>
                    <a:p>
                      <a:pPr algn="l" fontAlgn="t"/>
                      <a:r>
                        <a:rPr lang="en-US" sz="600" b="0" i="0" u="none" strike="noStrike">
                          <a:solidFill>
                            <a:srgbClr val="000000"/>
                          </a:solidFill>
                          <a:effectLst/>
                          <a:latin typeface="Arial Narrow" panose="020B0606020202030204" pitchFamily="34" charset="0"/>
                        </a:rPr>
                        <a:t>Collection % - NPSR</a:t>
                      </a:r>
                    </a:p>
                  </a:txBody>
                  <a:tcPr marL="0" marR="0" marT="0" marB="0">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20.5%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20.7%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20.6%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20.8%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20.9%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20.6% </a:t>
                      </a:r>
                    </a:p>
                  </a:txBody>
                  <a:tcPr marL="0" marR="0" marT="0" marB="0" anchor="b">
                    <a:lnL>
                      <a:noFill/>
                    </a:lnL>
                    <a:lnR>
                      <a:noFill/>
                    </a:lnR>
                    <a:lnT>
                      <a:noFill/>
                    </a:lnT>
                    <a:lnB>
                      <a:noFill/>
                    </a:lnB>
                  </a:tcPr>
                </a:tc>
                <a:extLst>
                  <a:ext uri="{0D108BD9-81ED-4DB2-BD59-A6C34878D82A}">
                    <a16:rowId xmlns:a16="http://schemas.microsoft.com/office/drawing/2014/main" val="4288659444"/>
                  </a:ext>
                </a:extLst>
              </a:tr>
              <a:tr h="108496">
                <a:tc>
                  <a:txBody>
                    <a:bodyPr/>
                    <a:lstStyle/>
                    <a:p>
                      <a:pPr algn="l" fontAlgn="t"/>
                      <a:r>
                        <a:rPr lang="en-US" sz="600" b="0" i="0" u="none" strike="noStrike">
                          <a:solidFill>
                            <a:srgbClr val="000000"/>
                          </a:solidFill>
                          <a:effectLst/>
                          <a:latin typeface="Arial Narrow" panose="020B0606020202030204" pitchFamily="34" charset="0"/>
                        </a:rPr>
                        <a:t>Collection % - Total</a:t>
                      </a:r>
                    </a:p>
                  </a:txBody>
                  <a:tcPr marL="0" marR="0" marT="0" marB="0">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29.9%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31.0%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32.5%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32.4%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32.0%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31.2% </a:t>
                      </a:r>
                    </a:p>
                  </a:txBody>
                  <a:tcPr marL="0" marR="0" marT="0" marB="0" anchor="b">
                    <a:lnL>
                      <a:noFill/>
                    </a:lnL>
                    <a:lnR>
                      <a:noFill/>
                    </a:lnR>
                    <a:lnT>
                      <a:noFill/>
                    </a:lnT>
                    <a:lnB>
                      <a:noFill/>
                    </a:lnB>
                    <a:solidFill>
                      <a:srgbClr val="F2F2F2"/>
                    </a:solidFill>
                  </a:tcPr>
                </a:tc>
                <a:tc>
                  <a:txBody>
                    <a:bodyPr/>
                    <a:lstStyle/>
                    <a:p>
                      <a:pPr algn="r" fontAlgn="b"/>
                      <a:r>
                        <a:rPr lang="en-US" sz="600" b="0" i="0" u="none" strike="noStrike">
                          <a:solidFill>
                            <a:srgbClr val="000000"/>
                          </a:solidFill>
                          <a:effectLst/>
                          <a:latin typeface="Arial Narrow" panose="020B0606020202030204" pitchFamily="34" charset="0"/>
                        </a:rPr>
                        <a:t>33.9%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30.0% </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effectLst/>
                          <a:latin typeface="Arial Narrow" panose="020B0606020202030204" pitchFamily="34" charset="0"/>
                        </a:rPr>
                        <a:t>30.3% </a:t>
                      </a:r>
                    </a:p>
                  </a:txBody>
                  <a:tcPr marL="0" marR="0" marT="0" marB="0" anchor="b">
                    <a:lnL>
                      <a:noFill/>
                    </a:lnL>
                    <a:lnR>
                      <a:noFill/>
                    </a:lnR>
                    <a:lnT>
                      <a:noFill/>
                    </a:lnT>
                    <a:lnB>
                      <a:noFill/>
                    </a:lnB>
                  </a:tcPr>
                </a:tc>
                <a:tc>
                  <a:txBody>
                    <a:bodyPr/>
                    <a:lstStyle/>
                    <a:p>
                      <a:pPr algn="r" fontAlgn="b"/>
                      <a:r>
                        <a:rPr lang="en-US" sz="600" b="0" i="0" u="none" strike="noStrike" dirty="0">
                          <a:solidFill>
                            <a:srgbClr val="000000"/>
                          </a:solidFill>
                          <a:effectLst/>
                          <a:latin typeface="Arial Narrow" panose="020B0606020202030204" pitchFamily="34" charset="0"/>
                        </a:rPr>
                        <a:t>31.2% </a:t>
                      </a:r>
                    </a:p>
                  </a:txBody>
                  <a:tcPr marL="0" marR="0" marT="0" marB="0" anchor="b">
                    <a:lnL>
                      <a:noFill/>
                    </a:lnL>
                    <a:lnR>
                      <a:noFill/>
                    </a:lnR>
                    <a:lnT>
                      <a:noFill/>
                    </a:lnT>
                    <a:lnB>
                      <a:noFill/>
                    </a:lnB>
                  </a:tcPr>
                </a:tc>
                <a:extLst>
                  <a:ext uri="{0D108BD9-81ED-4DB2-BD59-A6C34878D82A}">
                    <a16:rowId xmlns:a16="http://schemas.microsoft.com/office/drawing/2014/main" val="303993494"/>
                  </a:ext>
                </a:extLst>
              </a:tr>
            </a:tbl>
          </a:graphicData>
        </a:graphic>
      </p:graphicFrame>
      <p:sp>
        <p:nvSpPr>
          <p:cNvPr id="2" name="Slide Number Placeholder 1"/>
          <p:cNvSpPr>
            <a:spLocks noGrp="1"/>
          </p:cNvSpPr>
          <p:nvPr>
            <p:ph type="sldNum" sz="quarter" idx="12"/>
          </p:nvPr>
        </p:nvSpPr>
        <p:spPr/>
        <p:txBody>
          <a:bodyPr/>
          <a:lstStyle/>
          <a:p>
            <a:fld id="{4CFADB4A-6FA2-46F0-966D-44FD877818BE}" type="slidenum">
              <a:rPr lang="en-US" smtClean="0"/>
              <a:pPr/>
              <a:t>9</a:t>
            </a:fld>
            <a:endParaRPr lang="en-US"/>
          </a:p>
        </p:txBody>
      </p:sp>
    </p:spTree>
    <p:extLst>
      <p:ext uri="{BB962C8B-B14F-4D97-AF65-F5344CB8AC3E}">
        <p14:creationId xmlns:p14="http://schemas.microsoft.com/office/powerpoint/2010/main" val="245607191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21898</TotalTime>
  <Words>6573</Words>
  <Application>Microsoft Office PowerPoint</Application>
  <PresentationFormat>On-screen Show (4:3)</PresentationFormat>
  <Paragraphs>1723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Narrow</vt:lpstr>
      <vt:lpstr>Calibri</vt:lpstr>
      <vt:lpstr>Gotham Medium</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Revenue Cycle in Simplest View</vt:lpstr>
      <vt:lpstr>Revenue Cycle with Finance Activities</vt:lpstr>
      <vt:lpstr>Collection %</vt:lpstr>
      <vt:lpstr>Collection% - Why so low?</vt:lpstr>
      <vt:lpstr>Collection% - Why so low?</vt:lpstr>
      <vt:lpstr>Collection% - Why so low?</vt:lpstr>
      <vt:lpstr>Rate Setting/CDM Management</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Jojola Gonsalves, Ronna</cp:lastModifiedBy>
  <cp:revision>1049</cp:revision>
  <cp:lastPrinted>2017-09-28T19:36:41Z</cp:lastPrinted>
  <dcterms:created xsi:type="dcterms:W3CDTF">2013-07-18T17:43:46Z</dcterms:created>
  <dcterms:modified xsi:type="dcterms:W3CDTF">2018-05-10T18:45:41Z</dcterms:modified>
</cp:coreProperties>
</file>