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2"/>
  </p:notesMasterIdLst>
  <p:handoutMasterIdLst>
    <p:handoutMasterId r:id="rId23"/>
  </p:handoutMasterIdLst>
  <p:sldIdLst>
    <p:sldId id="857" r:id="rId2"/>
    <p:sldId id="859" r:id="rId3"/>
    <p:sldId id="860" r:id="rId4"/>
    <p:sldId id="861" r:id="rId5"/>
    <p:sldId id="865" r:id="rId6"/>
    <p:sldId id="880" r:id="rId7"/>
    <p:sldId id="866" r:id="rId8"/>
    <p:sldId id="868" r:id="rId9"/>
    <p:sldId id="873" r:id="rId10"/>
    <p:sldId id="881" r:id="rId11"/>
    <p:sldId id="882" r:id="rId12"/>
    <p:sldId id="883" r:id="rId13"/>
    <p:sldId id="872" r:id="rId14"/>
    <p:sldId id="870" r:id="rId15"/>
    <p:sldId id="869" r:id="rId16"/>
    <p:sldId id="876" r:id="rId17"/>
    <p:sldId id="875" r:id="rId18"/>
    <p:sldId id="878" r:id="rId19"/>
    <p:sldId id="877" r:id="rId20"/>
    <p:sldId id="874" r:id="rId21"/>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mir Y. Panchal" initials="SY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1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161" autoAdjust="0"/>
    <p:restoredTop sz="94660"/>
  </p:normalViewPr>
  <p:slideViewPr>
    <p:cSldViewPr>
      <p:cViewPr varScale="1">
        <p:scale>
          <a:sx n="83" d="100"/>
          <a:sy n="83" d="100"/>
        </p:scale>
        <p:origin x="542" y="7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2047" y="58"/>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E4FBE4-FA45-43D6-81A0-AF887500A493}" type="doc">
      <dgm:prSet loTypeId="urn:microsoft.com/office/officeart/2005/8/layout/hProcess9" loCatId="process" qsTypeId="urn:microsoft.com/office/officeart/2005/8/quickstyle/simple1" qsCatId="simple" csTypeId="urn:microsoft.com/office/officeart/2005/8/colors/accent1_2" csCatId="accent1" phldr="1"/>
      <dgm:spPr/>
    </dgm:pt>
    <dgm:pt modelId="{247B8B6D-751E-4A2B-A66C-D2B5492DA3C1}">
      <dgm:prSet phldrT="[Text]"/>
      <dgm:spPr>
        <a:solidFill>
          <a:schemeClr val="accent5"/>
        </a:solidFill>
      </dgm:spPr>
      <dgm:t>
        <a:bodyPr/>
        <a:lstStyle/>
        <a:p>
          <a:r>
            <a:rPr lang="en-US" dirty="0"/>
            <a:t>Scheduling and Registration</a:t>
          </a:r>
        </a:p>
      </dgm:t>
    </dgm:pt>
    <dgm:pt modelId="{70EB6F48-BD7D-4B02-B23B-9134466D33FE}" type="parTrans" cxnId="{1F98B171-1704-4C3E-A451-13BB1D04F0C2}">
      <dgm:prSet/>
      <dgm:spPr/>
      <dgm:t>
        <a:bodyPr/>
        <a:lstStyle/>
        <a:p>
          <a:endParaRPr lang="en-US"/>
        </a:p>
      </dgm:t>
    </dgm:pt>
    <dgm:pt modelId="{6E482AD0-70FD-4817-91F4-35A17F8D26A2}" type="sibTrans" cxnId="{1F98B171-1704-4C3E-A451-13BB1D04F0C2}">
      <dgm:prSet/>
      <dgm:spPr/>
      <dgm:t>
        <a:bodyPr/>
        <a:lstStyle/>
        <a:p>
          <a:endParaRPr lang="en-US"/>
        </a:p>
      </dgm:t>
    </dgm:pt>
    <dgm:pt modelId="{44BC5F61-688D-4AAE-BE04-AF65FC936076}">
      <dgm:prSet phldrT="[Text]"/>
      <dgm:spPr>
        <a:solidFill>
          <a:schemeClr val="accent5"/>
        </a:solidFill>
      </dgm:spPr>
      <dgm:t>
        <a:bodyPr/>
        <a:lstStyle/>
        <a:p>
          <a:r>
            <a:rPr lang="en-US" dirty="0"/>
            <a:t>Provision of service and documentation (coding, charge entry)</a:t>
          </a:r>
        </a:p>
      </dgm:t>
    </dgm:pt>
    <dgm:pt modelId="{583E64AF-5447-42E1-A1D9-F2793CBC8413}" type="parTrans" cxnId="{EBD0E346-BEB7-4006-9769-7E880D6D98FA}">
      <dgm:prSet/>
      <dgm:spPr/>
      <dgm:t>
        <a:bodyPr/>
        <a:lstStyle/>
        <a:p>
          <a:endParaRPr lang="en-US"/>
        </a:p>
      </dgm:t>
    </dgm:pt>
    <dgm:pt modelId="{5D96C2AD-1F73-462B-8772-BABD3232C093}" type="sibTrans" cxnId="{EBD0E346-BEB7-4006-9769-7E880D6D98FA}">
      <dgm:prSet/>
      <dgm:spPr/>
      <dgm:t>
        <a:bodyPr/>
        <a:lstStyle/>
        <a:p>
          <a:endParaRPr lang="en-US"/>
        </a:p>
      </dgm:t>
    </dgm:pt>
    <dgm:pt modelId="{050FFC34-F931-43F4-8F74-64BC4B7692DC}">
      <dgm:prSet phldrT="[Text]"/>
      <dgm:spPr>
        <a:solidFill>
          <a:schemeClr val="accent5"/>
        </a:solidFill>
      </dgm:spPr>
      <dgm:t>
        <a:bodyPr/>
        <a:lstStyle/>
        <a:p>
          <a:r>
            <a:rPr lang="en-US" dirty="0"/>
            <a:t>Billing and collection</a:t>
          </a:r>
        </a:p>
      </dgm:t>
    </dgm:pt>
    <dgm:pt modelId="{C1D6D48F-B99E-46D7-8963-C374663504CC}" type="parTrans" cxnId="{59EF804C-E19E-47B2-8E77-9AD885EAE51E}">
      <dgm:prSet/>
      <dgm:spPr/>
      <dgm:t>
        <a:bodyPr/>
        <a:lstStyle/>
        <a:p>
          <a:endParaRPr lang="en-US"/>
        </a:p>
      </dgm:t>
    </dgm:pt>
    <dgm:pt modelId="{705EF2A7-3330-4B0B-B0BB-9909653A873D}" type="sibTrans" cxnId="{59EF804C-E19E-47B2-8E77-9AD885EAE51E}">
      <dgm:prSet/>
      <dgm:spPr/>
      <dgm:t>
        <a:bodyPr/>
        <a:lstStyle/>
        <a:p>
          <a:endParaRPr lang="en-US"/>
        </a:p>
      </dgm:t>
    </dgm:pt>
    <dgm:pt modelId="{28A0CFDC-D69E-4373-BC4C-65622CF7D2AF}" type="pres">
      <dgm:prSet presAssocID="{40E4FBE4-FA45-43D6-81A0-AF887500A493}" presName="CompostProcess" presStyleCnt="0">
        <dgm:presLayoutVars>
          <dgm:dir/>
          <dgm:resizeHandles val="exact"/>
        </dgm:presLayoutVars>
      </dgm:prSet>
      <dgm:spPr/>
    </dgm:pt>
    <dgm:pt modelId="{8084AE09-1848-411A-8F26-8D10C44C91C5}" type="pres">
      <dgm:prSet presAssocID="{40E4FBE4-FA45-43D6-81A0-AF887500A493}" presName="arrow" presStyleLbl="bgShp" presStyleIdx="0" presStyleCnt="1"/>
      <dgm:spPr>
        <a:solidFill>
          <a:schemeClr val="accent1">
            <a:lumMod val="60000"/>
            <a:lumOff val="40000"/>
            <a:alpha val="88000"/>
          </a:schemeClr>
        </a:solidFill>
      </dgm:spPr>
    </dgm:pt>
    <dgm:pt modelId="{E90A874C-3460-4201-8C98-C2DAC44D1E3C}" type="pres">
      <dgm:prSet presAssocID="{40E4FBE4-FA45-43D6-81A0-AF887500A493}" presName="linearProcess" presStyleCnt="0"/>
      <dgm:spPr/>
    </dgm:pt>
    <dgm:pt modelId="{71635296-0E1D-431D-BF91-CF157DFAC694}" type="pres">
      <dgm:prSet presAssocID="{247B8B6D-751E-4A2B-A66C-D2B5492DA3C1}" presName="textNode" presStyleLbl="node1" presStyleIdx="0" presStyleCnt="3">
        <dgm:presLayoutVars>
          <dgm:bulletEnabled val="1"/>
        </dgm:presLayoutVars>
      </dgm:prSet>
      <dgm:spPr/>
    </dgm:pt>
    <dgm:pt modelId="{FADFB42F-71A1-4351-A652-0D23D60337A0}" type="pres">
      <dgm:prSet presAssocID="{6E482AD0-70FD-4817-91F4-35A17F8D26A2}" presName="sibTrans" presStyleCnt="0"/>
      <dgm:spPr/>
    </dgm:pt>
    <dgm:pt modelId="{4FD2109B-B603-4BF5-B62F-00D6A3BE468F}" type="pres">
      <dgm:prSet presAssocID="{44BC5F61-688D-4AAE-BE04-AF65FC936076}" presName="textNode" presStyleLbl="node1" presStyleIdx="1" presStyleCnt="3">
        <dgm:presLayoutVars>
          <dgm:bulletEnabled val="1"/>
        </dgm:presLayoutVars>
      </dgm:prSet>
      <dgm:spPr/>
    </dgm:pt>
    <dgm:pt modelId="{72FB2C82-37A3-41FF-8131-2FD6E0EA6D36}" type="pres">
      <dgm:prSet presAssocID="{5D96C2AD-1F73-462B-8772-BABD3232C093}" presName="sibTrans" presStyleCnt="0"/>
      <dgm:spPr/>
    </dgm:pt>
    <dgm:pt modelId="{928D84C9-29F1-41F2-823F-DAD43ACC03FE}" type="pres">
      <dgm:prSet presAssocID="{050FFC34-F931-43F4-8F74-64BC4B7692DC}" presName="textNode" presStyleLbl="node1" presStyleIdx="2" presStyleCnt="3">
        <dgm:presLayoutVars>
          <dgm:bulletEnabled val="1"/>
        </dgm:presLayoutVars>
      </dgm:prSet>
      <dgm:spPr/>
    </dgm:pt>
  </dgm:ptLst>
  <dgm:cxnLst>
    <dgm:cxn modelId="{D0E86A03-09D9-4E89-81A3-2AD178AF4477}" type="presOf" srcId="{247B8B6D-751E-4A2B-A66C-D2B5492DA3C1}" destId="{71635296-0E1D-431D-BF91-CF157DFAC694}" srcOrd="0" destOrd="0" presId="urn:microsoft.com/office/officeart/2005/8/layout/hProcess9"/>
    <dgm:cxn modelId="{693F7E31-33AE-4AF9-B78D-948DB4AC5613}" type="presOf" srcId="{050FFC34-F931-43F4-8F74-64BC4B7692DC}" destId="{928D84C9-29F1-41F2-823F-DAD43ACC03FE}" srcOrd="0" destOrd="0" presId="urn:microsoft.com/office/officeart/2005/8/layout/hProcess9"/>
    <dgm:cxn modelId="{EBD0E346-BEB7-4006-9769-7E880D6D98FA}" srcId="{40E4FBE4-FA45-43D6-81A0-AF887500A493}" destId="{44BC5F61-688D-4AAE-BE04-AF65FC936076}" srcOrd="1" destOrd="0" parTransId="{583E64AF-5447-42E1-A1D9-F2793CBC8413}" sibTransId="{5D96C2AD-1F73-462B-8772-BABD3232C093}"/>
    <dgm:cxn modelId="{59EF804C-E19E-47B2-8E77-9AD885EAE51E}" srcId="{40E4FBE4-FA45-43D6-81A0-AF887500A493}" destId="{050FFC34-F931-43F4-8F74-64BC4B7692DC}" srcOrd="2" destOrd="0" parTransId="{C1D6D48F-B99E-46D7-8963-C374663504CC}" sibTransId="{705EF2A7-3330-4B0B-B0BB-9909653A873D}"/>
    <dgm:cxn modelId="{6DDD1770-2C12-42BC-A1D7-D4DB96D7E706}" type="presOf" srcId="{40E4FBE4-FA45-43D6-81A0-AF887500A493}" destId="{28A0CFDC-D69E-4373-BC4C-65622CF7D2AF}" srcOrd="0" destOrd="0" presId="urn:microsoft.com/office/officeart/2005/8/layout/hProcess9"/>
    <dgm:cxn modelId="{1F98B171-1704-4C3E-A451-13BB1D04F0C2}" srcId="{40E4FBE4-FA45-43D6-81A0-AF887500A493}" destId="{247B8B6D-751E-4A2B-A66C-D2B5492DA3C1}" srcOrd="0" destOrd="0" parTransId="{70EB6F48-BD7D-4B02-B23B-9134466D33FE}" sibTransId="{6E482AD0-70FD-4817-91F4-35A17F8D26A2}"/>
    <dgm:cxn modelId="{9EFD46F0-8A2C-4898-8DEE-A78F4930D1D8}" type="presOf" srcId="{44BC5F61-688D-4AAE-BE04-AF65FC936076}" destId="{4FD2109B-B603-4BF5-B62F-00D6A3BE468F}" srcOrd="0" destOrd="0" presId="urn:microsoft.com/office/officeart/2005/8/layout/hProcess9"/>
    <dgm:cxn modelId="{A8292822-BB7E-4330-BD59-DD95712BD94F}" type="presParOf" srcId="{28A0CFDC-D69E-4373-BC4C-65622CF7D2AF}" destId="{8084AE09-1848-411A-8F26-8D10C44C91C5}" srcOrd="0" destOrd="0" presId="urn:microsoft.com/office/officeart/2005/8/layout/hProcess9"/>
    <dgm:cxn modelId="{89CF6D08-64E4-42BB-9F2A-562C9E7DC40D}" type="presParOf" srcId="{28A0CFDC-D69E-4373-BC4C-65622CF7D2AF}" destId="{E90A874C-3460-4201-8C98-C2DAC44D1E3C}" srcOrd="1" destOrd="0" presId="urn:microsoft.com/office/officeart/2005/8/layout/hProcess9"/>
    <dgm:cxn modelId="{D58C3F83-D11F-432E-9444-B115C64296E0}" type="presParOf" srcId="{E90A874C-3460-4201-8C98-C2DAC44D1E3C}" destId="{71635296-0E1D-431D-BF91-CF157DFAC694}" srcOrd="0" destOrd="0" presId="urn:microsoft.com/office/officeart/2005/8/layout/hProcess9"/>
    <dgm:cxn modelId="{9D87C1BE-5341-4C52-91CF-988953E75D74}" type="presParOf" srcId="{E90A874C-3460-4201-8C98-C2DAC44D1E3C}" destId="{FADFB42F-71A1-4351-A652-0D23D60337A0}" srcOrd="1" destOrd="0" presId="urn:microsoft.com/office/officeart/2005/8/layout/hProcess9"/>
    <dgm:cxn modelId="{72296AED-3264-4E64-BD7C-F286D6045B9D}" type="presParOf" srcId="{E90A874C-3460-4201-8C98-C2DAC44D1E3C}" destId="{4FD2109B-B603-4BF5-B62F-00D6A3BE468F}" srcOrd="2" destOrd="0" presId="urn:microsoft.com/office/officeart/2005/8/layout/hProcess9"/>
    <dgm:cxn modelId="{3D89DCF8-10CD-45CB-B4B2-732FBBBDF3C5}" type="presParOf" srcId="{E90A874C-3460-4201-8C98-C2DAC44D1E3C}" destId="{72FB2C82-37A3-41FF-8131-2FD6E0EA6D36}" srcOrd="3" destOrd="0" presId="urn:microsoft.com/office/officeart/2005/8/layout/hProcess9"/>
    <dgm:cxn modelId="{61E09504-0DAB-4E82-8F89-C569E9EE48AA}" type="presParOf" srcId="{E90A874C-3460-4201-8C98-C2DAC44D1E3C}" destId="{928D84C9-29F1-41F2-823F-DAD43ACC03FE}"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B550374-9794-456A-9789-9F12A1F0AFFB}"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74C5BE81-ADF6-4A6D-8F7F-77039E0B4E35}">
      <dgm:prSet phldrT="[Text]" custT="1"/>
      <dgm:spPr/>
      <dgm:t>
        <a:bodyPr/>
        <a:lstStyle/>
        <a:p>
          <a:r>
            <a:rPr lang="en-US" sz="1100" b="1" dirty="0"/>
            <a:t>Scheduling /Pre-registration</a:t>
          </a:r>
        </a:p>
      </dgm:t>
    </dgm:pt>
    <dgm:pt modelId="{CF706923-2CA9-4BC7-AB0E-1F7E1647E91F}" type="parTrans" cxnId="{CCCC88CB-C8EF-4D4E-858A-6163848F5DD8}">
      <dgm:prSet/>
      <dgm:spPr/>
      <dgm:t>
        <a:bodyPr/>
        <a:lstStyle/>
        <a:p>
          <a:endParaRPr lang="en-US" sz="1100"/>
        </a:p>
      </dgm:t>
    </dgm:pt>
    <dgm:pt modelId="{05FC4666-673E-49AD-A221-247AC230B252}" type="sibTrans" cxnId="{CCCC88CB-C8EF-4D4E-858A-6163848F5DD8}">
      <dgm:prSet/>
      <dgm:spPr/>
      <dgm:t>
        <a:bodyPr/>
        <a:lstStyle/>
        <a:p>
          <a:endParaRPr lang="en-US" sz="1100"/>
        </a:p>
      </dgm:t>
    </dgm:pt>
    <dgm:pt modelId="{43680B0C-55E4-45F2-9E45-9DFEE0418BDC}">
      <dgm:prSet phldrT="[Text]" custT="1"/>
      <dgm:spPr/>
      <dgm:t>
        <a:bodyPr/>
        <a:lstStyle/>
        <a:p>
          <a:r>
            <a:rPr lang="en-US" sz="1100" b="1" dirty="0"/>
            <a:t>Revenue Integrity</a:t>
          </a:r>
        </a:p>
      </dgm:t>
    </dgm:pt>
    <dgm:pt modelId="{46AD0EC1-D1AF-4FCE-96B3-F5763B08FB0D}" type="parTrans" cxnId="{79BD8BF9-82F2-4622-9D83-A76059D34666}">
      <dgm:prSet/>
      <dgm:spPr/>
      <dgm:t>
        <a:bodyPr/>
        <a:lstStyle/>
        <a:p>
          <a:endParaRPr lang="en-US" sz="1100"/>
        </a:p>
      </dgm:t>
    </dgm:pt>
    <dgm:pt modelId="{546CAD23-2FC3-4A23-B465-C19D712F63C6}" type="sibTrans" cxnId="{79BD8BF9-82F2-4622-9D83-A76059D34666}">
      <dgm:prSet/>
      <dgm:spPr/>
      <dgm:t>
        <a:bodyPr/>
        <a:lstStyle/>
        <a:p>
          <a:endParaRPr lang="en-US" sz="1100"/>
        </a:p>
      </dgm:t>
    </dgm:pt>
    <dgm:pt modelId="{863614BF-CEA6-4270-AE5A-FB56DB28040F}">
      <dgm:prSet phldrT="[Text]" custT="1"/>
      <dgm:spPr/>
      <dgm:t>
        <a:bodyPr/>
        <a:lstStyle/>
        <a:p>
          <a:r>
            <a:rPr lang="en-US" sz="1100" b="1" dirty="0"/>
            <a:t>Billing</a:t>
          </a:r>
        </a:p>
      </dgm:t>
    </dgm:pt>
    <dgm:pt modelId="{32619BF5-79C6-4FFF-9545-52DD2F730D25}" type="parTrans" cxnId="{DD526613-F470-4B29-81D9-6E80AA8BBE7B}">
      <dgm:prSet/>
      <dgm:spPr/>
      <dgm:t>
        <a:bodyPr/>
        <a:lstStyle/>
        <a:p>
          <a:endParaRPr lang="en-US" sz="1100"/>
        </a:p>
      </dgm:t>
    </dgm:pt>
    <dgm:pt modelId="{1A7CD0B8-F4C1-4A05-A830-551E3BD2C851}" type="sibTrans" cxnId="{DD526613-F470-4B29-81D9-6E80AA8BBE7B}">
      <dgm:prSet/>
      <dgm:spPr/>
      <dgm:t>
        <a:bodyPr/>
        <a:lstStyle/>
        <a:p>
          <a:endParaRPr lang="en-US" sz="1100"/>
        </a:p>
      </dgm:t>
    </dgm:pt>
    <dgm:pt modelId="{FA69926A-FE28-4F22-8933-891ADBD1289F}">
      <dgm:prSet phldrT="[Text]" custT="1"/>
      <dgm:spPr/>
      <dgm:t>
        <a:bodyPr/>
        <a:lstStyle/>
        <a:p>
          <a:r>
            <a:rPr lang="en-US" sz="1100" b="1" dirty="0"/>
            <a:t>Follow Up Collections</a:t>
          </a:r>
        </a:p>
      </dgm:t>
    </dgm:pt>
    <dgm:pt modelId="{9482A5F8-8980-49E2-9437-908B544A8E61}" type="parTrans" cxnId="{BB1573B6-F855-4191-9290-77EAB631FF10}">
      <dgm:prSet/>
      <dgm:spPr/>
      <dgm:t>
        <a:bodyPr/>
        <a:lstStyle/>
        <a:p>
          <a:endParaRPr lang="en-US" sz="1100"/>
        </a:p>
      </dgm:t>
    </dgm:pt>
    <dgm:pt modelId="{2CC2B3E2-A62D-4670-875F-79D7855FF61E}" type="sibTrans" cxnId="{BB1573B6-F855-4191-9290-77EAB631FF10}">
      <dgm:prSet/>
      <dgm:spPr/>
      <dgm:t>
        <a:bodyPr/>
        <a:lstStyle/>
        <a:p>
          <a:endParaRPr lang="en-US" sz="1100"/>
        </a:p>
      </dgm:t>
    </dgm:pt>
    <dgm:pt modelId="{FC49AD62-154A-404E-8392-FD83A19DC823}">
      <dgm:prSet phldrT="[Text]" custT="1"/>
      <dgm:spPr/>
      <dgm:t>
        <a:bodyPr/>
        <a:lstStyle/>
        <a:p>
          <a:r>
            <a:rPr lang="en-US" sz="1100" b="1" dirty="0"/>
            <a:t>Bad Debt /Agency Management</a:t>
          </a:r>
        </a:p>
      </dgm:t>
    </dgm:pt>
    <dgm:pt modelId="{1DF75E1A-9D01-445E-BBA7-5F2A6C7FF275}" type="parTrans" cxnId="{A77E9667-A650-42FB-B583-4B568F5DF42A}">
      <dgm:prSet/>
      <dgm:spPr/>
      <dgm:t>
        <a:bodyPr/>
        <a:lstStyle/>
        <a:p>
          <a:endParaRPr lang="en-US" sz="1100"/>
        </a:p>
      </dgm:t>
    </dgm:pt>
    <dgm:pt modelId="{ADBCF99A-81CA-4BB0-9378-1212252B9665}" type="sibTrans" cxnId="{A77E9667-A650-42FB-B583-4B568F5DF42A}">
      <dgm:prSet/>
      <dgm:spPr/>
      <dgm:t>
        <a:bodyPr/>
        <a:lstStyle/>
        <a:p>
          <a:endParaRPr lang="en-US" sz="1100"/>
        </a:p>
      </dgm:t>
    </dgm:pt>
    <dgm:pt modelId="{01DEC4E2-4FDA-47D9-B82F-0FE543D61F24}">
      <dgm:prSet phldrT="[Text]" custT="1"/>
      <dgm:spPr/>
      <dgm:t>
        <a:bodyPr/>
        <a:lstStyle/>
        <a:p>
          <a:r>
            <a:rPr lang="en-US" sz="1100" b="1" dirty="0"/>
            <a:t>HIM</a:t>
          </a:r>
        </a:p>
      </dgm:t>
    </dgm:pt>
    <dgm:pt modelId="{EE0F561C-F1F9-4FD9-8F89-EB90779CC910}" type="parTrans" cxnId="{86C32407-AF99-44C0-B243-D135126A7BA6}">
      <dgm:prSet/>
      <dgm:spPr/>
      <dgm:t>
        <a:bodyPr/>
        <a:lstStyle/>
        <a:p>
          <a:endParaRPr lang="en-US" sz="1100"/>
        </a:p>
      </dgm:t>
    </dgm:pt>
    <dgm:pt modelId="{53030A94-763F-493B-A03B-C412F6A41AF0}" type="sibTrans" cxnId="{86C32407-AF99-44C0-B243-D135126A7BA6}">
      <dgm:prSet/>
      <dgm:spPr/>
      <dgm:t>
        <a:bodyPr/>
        <a:lstStyle/>
        <a:p>
          <a:endParaRPr lang="en-US" sz="1100"/>
        </a:p>
      </dgm:t>
    </dgm:pt>
    <dgm:pt modelId="{A77FD90A-D83B-4742-8497-D6068870AE08}">
      <dgm:prSet phldrT="[Text]" custT="1"/>
      <dgm:spPr/>
      <dgm:t>
        <a:bodyPr/>
        <a:lstStyle/>
        <a:p>
          <a:r>
            <a:rPr lang="en-US" sz="1100" b="1" dirty="0"/>
            <a:t>Charge Capture</a:t>
          </a:r>
        </a:p>
      </dgm:t>
    </dgm:pt>
    <dgm:pt modelId="{F5C6D324-6346-4CD9-99F5-8E46C6629BA9}" type="parTrans" cxnId="{51660F9F-2B13-48D6-8473-75804A1EA5C7}">
      <dgm:prSet/>
      <dgm:spPr/>
      <dgm:t>
        <a:bodyPr/>
        <a:lstStyle/>
        <a:p>
          <a:endParaRPr lang="en-US" sz="1100"/>
        </a:p>
      </dgm:t>
    </dgm:pt>
    <dgm:pt modelId="{3E90C1E7-9055-4278-BFDE-A133C9467254}" type="sibTrans" cxnId="{51660F9F-2B13-48D6-8473-75804A1EA5C7}">
      <dgm:prSet/>
      <dgm:spPr/>
      <dgm:t>
        <a:bodyPr/>
        <a:lstStyle/>
        <a:p>
          <a:endParaRPr lang="en-US" sz="1100"/>
        </a:p>
      </dgm:t>
    </dgm:pt>
    <dgm:pt modelId="{44F13029-25EE-40DE-B4B3-0E1A6DB38E00}">
      <dgm:prSet phldrT="[Text]" custT="1"/>
      <dgm:spPr/>
      <dgm:t>
        <a:bodyPr/>
        <a:lstStyle/>
        <a:p>
          <a:r>
            <a:rPr lang="en-US" sz="1100" b="1" dirty="0"/>
            <a:t>Case Management</a:t>
          </a:r>
        </a:p>
      </dgm:t>
    </dgm:pt>
    <dgm:pt modelId="{DB494393-E1B2-4178-8D02-35B51B004366}" type="parTrans" cxnId="{D75C586A-0EB4-4573-B339-0D3334E2FB59}">
      <dgm:prSet/>
      <dgm:spPr/>
      <dgm:t>
        <a:bodyPr/>
        <a:lstStyle/>
        <a:p>
          <a:endParaRPr lang="en-US" sz="1100"/>
        </a:p>
      </dgm:t>
    </dgm:pt>
    <dgm:pt modelId="{14A80062-774F-4EF4-83EA-80E714131DB6}" type="sibTrans" cxnId="{D75C586A-0EB4-4573-B339-0D3334E2FB59}">
      <dgm:prSet/>
      <dgm:spPr/>
      <dgm:t>
        <a:bodyPr/>
        <a:lstStyle/>
        <a:p>
          <a:endParaRPr lang="en-US" sz="1100"/>
        </a:p>
      </dgm:t>
    </dgm:pt>
    <dgm:pt modelId="{459A35BE-13FF-48BE-A5AE-BD367042C958}">
      <dgm:prSet phldrT="[Text]" custT="1"/>
      <dgm:spPr/>
      <dgm:t>
        <a:bodyPr/>
        <a:lstStyle/>
        <a:p>
          <a:r>
            <a:rPr lang="en-US" sz="1100" b="1" dirty="0"/>
            <a:t>Admissions / Patient Access</a:t>
          </a:r>
        </a:p>
      </dgm:t>
    </dgm:pt>
    <dgm:pt modelId="{54D720DA-AB2F-4DF8-A976-DF9504E84B09}" type="parTrans" cxnId="{81EF8197-D819-4498-B875-7D19C4F11DAD}">
      <dgm:prSet/>
      <dgm:spPr/>
      <dgm:t>
        <a:bodyPr/>
        <a:lstStyle/>
        <a:p>
          <a:endParaRPr lang="en-US" sz="1100"/>
        </a:p>
      </dgm:t>
    </dgm:pt>
    <dgm:pt modelId="{5C03EF18-421E-421A-BCAF-FB05310EB283}" type="sibTrans" cxnId="{81EF8197-D819-4498-B875-7D19C4F11DAD}">
      <dgm:prSet/>
      <dgm:spPr/>
      <dgm:t>
        <a:bodyPr/>
        <a:lstStyle/>
        <a:p>
          <a:endParaRPr lang="en-US" sz="1100"/>
        </a:p>
      </dgm:t>
    </dgm:pt>
    <dgm:pt modelId="{84CDA705-70FC-41FC-A48E-1BF456F0097A}" type="pres">
      <dgm:prSet presAssocID="{BB550374-9794-456A-9789-9F12A1F0AFFB}" presName="cycle" presStyleCnt="0">
        <dgm:presLayoutVars>
          <dgm:dir/>
          <dgm:resizeHandles val="exact"/>
        </dgm:presLayoutVars>
      </dgm:prSet>
      <dgm:spPr/>
    </dgm:pt>
    <dgm:pt modelId="{F59D9D19-B07C-43C8-9243-9A5F80346FF0}" type="pres">
      <dgm:prSet presAssocID="{74C5BE81-ADF6-4A6D-8F7F-77039E0B4E35}" presName="node" presStyleLbl="node1" presStyleIdx="0" presStyleCnt="9" custScaleX="119708" custScaleY="143315">
        <dgm:presLayoutVars>
          <dgm:bulletEnabled val="1"/>
        </dgm:presLayoutVars>
      </dgm:prSet>
      <dgm:spPr/>
    </dgm:pt>
    <dgm:pt modelId="{D0BCA93E-BD37-43EA-A3B1-3DA015767717}" type="pres">
      <dgm:prSet presAssocID="{74C5BE81-ADF6-4A6D-8F7F-77039E0B4E35}" presName="spNode" presStyleCnt="0"/>
      <dgm:spPr/>
    </dgm:pt>
    <dgm:pt modelId="{0B299DB0-2FDB-4B5F-AA0C-1DF1EB047987}" type="pres">
      <dgm:prSet presAssocID="{05FC4666-673E-49AD-A221-247AC230B252}" presName="sibTrans" presStyleLbl="sibTrans1D1" presStyleIdx="0" presStyleCnt="9"/>
      <dgm:spPr/>
    </dgm:pt>
    <dgm:pt modelId="{4A91E12A-F350-4572-B118-FBE1B2D8A201}" type="pres">
      <dgm:prSet presAssocID="{459A35BE-13FF-48BE-A5AE-BD367042C958}" presName="node" presStyleLbl="node1" presStyleIdx="1" presStyleCnt="9" custScaleX="124247" custScaleY="135066">
        <dgm:presLayoutVars>
          <dgm:bulletEnabled val="1"/>
        </dgm:presLayoutVars>
      </dgm:prSet>
      <dgm:spPr/>
    </dgm:pt>
    <dgm:pt modelId="{6BA5460B-4D29-4EA1-8642-3EE9E229C00A}" type="pres">
      <dgm:prSet presAssocID="{459A35BE-13FF-48BE-A5AE-BD367042C958}" presName="spNode" presStyleCnt="0"/>
      <dgm:spPr/>
    </dgm:pt>
    <dgm:pt modelId="{277D1069-0308-4891-BA97-116BF634CBDD}" type="pres">
      <dgm:prSet presAssocID="{5C03EF18-421E-421A-BCAF-FB05310EB283}" presName="sibTrans" presStyleLbl="sibTrans1D1" presStyleIdx="1" presStyleCnt="9"/>
      <dgm:spPr/>
    </dgm:pt>
    <dgm:pt modelId="{F5EA5FA6-26FB-493F-B857-055EBE9F61DE}" type="pres">
      <dgm:prSet presAssocID="{A77FD90A-D83B-4742-8497-D6068870AE08}" presName="node" presStyleLbl="node1" presStyleIdx="2" presStyleCnt="9" custScaleX="105562" custScaleY="126355" custRadScaleRad="98324" custRadScaleInc="-5982">
        <dgm:presLayoutVars>
          <dgm:bulletEnabled val="1"/>
        </dgm:presLayoutVars>
      </dgm:prSet>
      <dgm:spPr/>
    </dgm:pt>
    <dgm:pt modelId="{63790CE4-D8B5-4B22-8481-4BD396E1A7DE}" type="pres">
      <dgm:prSet presAssocID="{A77FD90A-D83B-4742-8497-D6068870AE08}" presName="spNode" presStyleCnt="0"/>
      <dgm:spPr/>
    </dgm:pt>
    <dgm:pt modelId="{452C71C9-D756-4789-9634-93011771621E}" type="pres">
      <dgm:prSet presAssocID="{3E90C1E7-9055-4278-BFDE-A133C9467254}" presName="sibTrans" presStyleLbl="sibTrans1D1" presStyleIdx="2" presStyleCnt="9"/>
      <dgm:spPr/>
    </dgm:pt>
    <dgm:pt modelId="{F063A7E8-013F-4E0B-972B-8C41BF28A064}" type="pres">
      <dgm:prSet presAssocID="{44F13029-25EE-40DE-B4B3-0E1A6DB38E00}" presName="node" presStyleLbl="node1" presStyleIdx="3" presStyleCnt="9" custScaleX="105559" custScaleY="126355" custRadScaleRad="101282" custRadScaleInc="1377">
        <dgm:presLayoutVars>
          <dgm:bulletEnabled val="1"/>
        </dgm:presLayoutVars>
      </dgm:prSet>
      <dgm:spPr/>
    </dgm:pt>
    <dgm:pt modelId="{78ED51F8-44DE-45D2-BF1F-ED6C333F48D5}" type="pres">
      <dgm:prSet presAssocID="{44F13029-25EE-40DE-B4B3-0E1A6DB38E00}" presName="spNode" presStyleCnt="0"/>
      <dgm:spPr/>
    </dgm:pt>
    <dgm:pt modelId="{B9F24540-F5D4-421D-918C-CD03B79CA3C7}" type="pres">
      <dgm:prSet presAssocID="{14A80062-774F-4EF4-83EA-80E714131DB6}" presName="sibTrans" presStyleLbl="sibTrans1D1" presStyleIdx="3" presStyleCnt="9"/>
      <dgm:spPr/>
    </dgm:pt>
    <dgm:pt modelId="{9E615726-D9C7-410A-AD00-F39815CAC6A4}" type="pres">
      <dgm:prSet presAssocID="{01DEC4E2-4FDA-47D9-B82F-0FE543D61F24}" presName="node" presStyleLbl="node1" presStyleIdx="4" presStyleCnt="9" custScaleX="103114" custScaleY="120383" custRadScaleRad="99739" custRadScaleInc="-1023">
        <dgm:presLayoutVars>
          <dgm:bulletEnabled val="1"/>
        </dgm:presLayoutVars>
      </dgm:prSet>
      <dgm:spPr/>
    </dgm:pt>
    <dgm:pt modelId="{B97854CD-82D5-49DE-B58C-B58CEBE291EE}" type="pres">
      <dgm:prSet presAssocID="{01DEC4E2-4FDA-47D9-B82F-0FE543D61F24}" presName="spNode" presStyleCnt="0"/>
      <dgm:spPr/>
    </dgm:pt>
    <dgm:pt modelId="{CF86989B-E3AE-464D-BADB-AF48284EB872}" type="pres">
      <dgm:prSet presAssocID="{53030A94-763F-493B-A03B-C412F6A41AF0}" presName="sibTrans" presStyleLbl="sibTrans1D1" presStyleIdx="4" presStyleCnt="9"/>
      <dgm:spPr/>
    </dgm:pt>
    <dgm:pt modelId="{5994083C-AC62-4888-8601-3F997BD46E31}" type="pres">
      <dgm:prSet presAssocID="{43680B0C-55E4-45F2-9E45-9DFEE0418BDC}" presName="node" presStyleLbl="node1" presStyleIdx="5" presStyleCnt="9" custScaleX="105560" custScaleY="126352" custRadScaleRad="101146" custRadScaleInc="3681">
        <dgm:presLayoutVars>
          <dgm:bulletEnabled val="1"/>
        </dgm:presLayoutVars>
      </dgm:prSet>
      <dgm:spPr/>
    </dgm:pt>
    <dgm:pt modelId="{A334F98D-48CB-4E30-A063-EC392783DFBE}" type="pres">
      <dgm:prSet presAssocID="{43680B0C-55E4-45F2-9E45-9DFEE0418BDC}" presName="spNode" presStyleCnt="0"/>
      <dgm:spPr/>
    </dgm:pt>
    <dgm:pt modelId="{A3C923DF-056D-46AD-B210-7D7F3C38AF18}" type="pres">
      <dgm:prSet presAssocID="{546CAD23-2FC3-4A23-B465-C19D712F63C6}" presName="sibTrans" presStyleLbl="sibTrans1D1" presStyleIdx="5" presStyleCnt="9"/>
      <dgm:spPr/>
    </dgm:pt>
    <dgm:pt modelId="{3BDA6C8D-FF99-4B72-8BEA-CEBF6D2E4BBA}" type="pres">
      <dgm:prSet presAssocID="{863614BF-CEA6-4270-AE5A-FB56DB28040F}" presName="node" presStyleLbl="node1" presStyleIdx="6" presStyleCnt="9" custScaleX="104219" custScaleY="125245">
        <dgm:presLayoutVars>
          <dgm:bulletEnabled val="1"/>
        </dgm:presLayoutVars>
      </dgm:prSet>
      <dgm:spPr/>
    </dgm:pt>
    <dgm:pt modelId="{135D6389-FE40-4399-81B1-73E01010B49F}" type="pres">
      <dgm:prSet presAssocID="{863614BF-CEA6-4270-AE5A-FB56DB28040F}" presName="spNode" presStyleCnt="0"/>
      <dgm:spPr/>
    </dgm:pt>
    <dgm:pt modelId="{0737F3A5-31F2-4CA7-9B48-381D302B4A92}" type="pres">
      <dgm:prSet presAssocID="{1A7CD0B8-F4C1-4A05-A830-551E3BD2C851}" presName="sibTrans" presStyleLbl="sibTrans1D1" presStyleIdx="6" presStyleCnt="9"/>
      <dgm:spPr/>
    </dgm:pt>
    <dgm:pt modelId="{647019BB-F72C-4CCD-91F0-ED25020D4227}" type="pres">
      <dgm:prSet presAssocID="{FA69926A-FE28-4F22-8933-891ADBD1289F}" presName="node" presStyleLbl="node1" presStyleIdx="7" presStyleCnt="9" custScaleX="129265" custScaleY="134877">
        <dgm:presLayoutVars>
          <dgm:bulletEnabled val="1"/>
        </dgm:presLayoutVars>
      </dgm:prSet>
      <dgm:spPr/>
    </dgm:pt>
    <dgm:pt modelId="{0BD4DD0C-0114-4572-80F7-8FEB7AD44752}" type="pres">
      <dgm:prSet presAssocID="{FA69926A-FE28-4F22-8933-891ADBD1289F}" presName="spNode" presStyleCnt="0"/>
      <dgm:spPr/>
    </dgm:pt>
    <dgm:pt modelId="{76B802E7-DFD3-4D35-B471-5F0E56D6F6E7}" type="pres">
      <dgm:prSet presAssocID="{2CC2B3E2-A62D-4670-875F-79D7855FF61E}" presName="sibTrans" presStyleLbl="sibTrans1D1" presStyleIdx="7" presStyleCnt="9"/>
      <dgm:spPr/>
    </dgm:pt>
    <dgm:pt modelId="{774BA37B-9B08-4407-95C0-5FE8F87AE266}" type="pres">
      <dgm:prSet presAssocID="{FC49AD62-154A-404E-8392-FD83A19DC823}" presName="node" presStyleLbl="node1" presStyleIdx="8" presStyleCnt="9" custScaleX="115169" custScaleY="127859">
        <dgm:presLayoutVars>
          <dgm:bulletEnabled val="1"/>
        </dgm:presLayoutVars>
      </dgm:prSet>
      <dgm:spPr/>
    </dgm:pt>
    <dgm:pt modelId="{43F4CD42-1153-418F-AD97-7D0DBE1ADD7E}" type="pres">
      <dgm:prSet presAssocID="{FC49AD62-154A-404E-8392-FD83A19DC823}" presName="spNode" presStyleCnt="0"/>
      <dgm:spPr/>
    </dgm:pt>
    <dgm:pt modelId="{8E6E4624-D90A-4D91-AF47-6CBD90E8E9B9}" type="pres">
      <dgm:prSet presAssocID="{ADBCF99A-81CA-4BB0-9378-1212252B9665}" presName="sibTrans" presStyleLbl="sibTrans1D1" presStyleIdx="8" presStyleCnt="9"/>
      <dgm:spPr/>
    </dgm:pt>
  </dgm:ptLst>
  <dgm:cxnLst>
    <dgm:cxn modelId="{86C32407-AF99-44C0-B243-D135126A7BA6}" srcId="{BB550374-9794-456A-9789-9F12A1F0AFFB}" destId="{01DEC4E2-4FDA-47D9-B82F-0FE543D61F24}" srcOrd="4" destOrd="0" parTransId="{EE0F561C-F1F9-4FD9-8F89-EB90779CC910}" sibTransId="{53030A94-763F-493B-A03B-C412F6A41AF0}"/>
    <dgm:cxn modelId="{DD526613-F470-4B29-81D9-6E80AA8BBE7B}" srcId="{BB550374-9794-456A-9789-9F12A1F0AFFB}" destId="{863614BF-CEA6-4270-AE5A-FB56DB28040F}" srcOrd="6" destOrd="0" parTransId="{32619BF5-79C6-4FFF-9545-52DD2F730D25}" sibTransId="{1A7CD0B8-F4C1-4A05-A830-551E3BD2C851}"/>
    <dgm:cxn modelId="{213CC117-D5D7-4251-A3C1-CD136F3B45D1}" type="presOf" srcId="{44F13029-25EE-40DE-B4B3-0E1A6DB38E00}" destId="{F063A7E8-013F-4E0B-972B-8C41BF28A064}" srcOrd="0" destOrd="0" presId="urn:microsoft.com/office/officeart/2005/8/layout/cycle5"/>
    <dgm:cxn modelId="{FB36791A-DA2D-4CE8-A11C-01994E3038B4}" type="presOf" srcId="{BB550374-9794-456A-9789-9F12A1F0AFFB}" destId="{84CDA705-70FC-41FC-A48E-1BF456F0097A}" srcOrd="0" destOrd="0" presId="urn:microsoft.com/office/officeart/2005/8/layout/cycle5"/>
    <dgm:cxn modelId="{22F74527-679E-4B65-B0DC-20F6BB5FDFAB}" type="presOf" srcId="{546CAD23-2FC3-4A23-B465-C19D712F63C6}" destId="{A3C923DF-056D-46AD-B210-7D7F3C38AF18}" srcOrd="0" destOrd="0" presId="urn:microsoft.com/office/officeart/2005/8/layout/cycle5"/>
    <dgm:cxn modelId="{B1278E43-D08C-4CD5-9052-9BB9989E405E}" type="presOf" srcId="{1A7CD0B8-F4C1-4A05-A830-551E3BD2C851}" destId="{0737F3A5-31F2-4CA7-9B48-381D302B4A92}" srcOrd="0" destOrd="0" presId="urn:microsoft.com/office/officeart/2005/8/layout/cycle5"/>
    <dgm:cxn modelId="{A77E9667-A650-42FB-B583-4B568F5DF42A}" srcId="{BB550374-9794-456A-9789-9F12A1F0AFFB}" destId="{FC49AD62-154A-404E-8392-FD83A19DC823}" srcOrd="8" destOrd="0" parTransId="{1DF75E1A-9D01-445E-BBA7-5F2A6C7FF275}" sibTransId="{ADBCF99A-81CA-4BB0-9378-1212252B9665}"/>
    <dgm:cxn modelId="{D75C586A-0EB4-4573-B339-0D3334E2FB59}" srcId="{BB550374-9794-456A-9789-9F12A1F0AFFB}" destId="{44F13029-25EE-40DE-B4B3-0E1A6DB38E00}" srcOrd="3" destOrd="0" parTransId="{DB494393-E1B2-4178-8D02-35B51B004366}" sibTransId="{14A80062-774F-4EF4-83EA-80E714131DB6}"/>
    <dgm:cxn modelId="{F5F9706E-52B0-46C6-9428-91FB1B7CB5D5}" type="presOf" srcId="{FA69926A-FE28-4F22-8933-891ADBD1289F}" destId="{647019BB-F72C-4CCD-91F0-ED25020D4227}" srcOrd="0" destOrd="0" presId="urn:microsoft.com/office/officeart/2005/8/layout/cycle5"/>
    <dgm:cxn modelId="{9210AE75-9110-43F5-9442-70A751CB71E8}" type="presOf" srcId="{05FC4666-673E-49AD-A221-247AC230B252}" destId="{0B299DB0-2FDB-4B5F-AA0C-1DF1EB047987}" srcOrd="0" destOrd="0" presId="urn:microsoft.com/office/officeart/2005/8/layout/cycle5"/>
    <dgm:cxn modelId="{2D801277-EA36-4DEB-BEA2-08AD0FA25E69}" type="presOf" srcId="{74C5BE81-ADF6-4A6D-8F7F-77039E0B4E35}" destId="{F59D9D19-B07C-43C8-9243-9A5F80346FF0}" srcOrd="0" destOrd="0" presId="urn:microsoft.com/office/officeart/2005/8/layout/cycle5"/>
    <dgm:cxn modelId="{9E383C5A-296B-4F40-8AAD-93A8FAC2ED56}" type="presOf" srcId="{863614BF-CEA6-4270-AE5A-FB56DB28040F}" destId="{3BDA6C8D-FF99-4B72-8BEA-CEBF6D2E4BBA}" srcOrd="0" destOrd="0" presId="urn:microsoft.com/office/officeart/2005/8/layout/cycle5"/>
    <dgm:cxn modelId="{78C9DF89-380B-44DE-89A6-4E8670585159}" type="presOf" srcId="{14A80062-774F-4EF4-83EA-80E714131DB6}" destId="{B9F24540-F5D4-421D-918C-CD03B79CA3C7}" srcOrd="0" destOrd="0" presId="urn:microsoft.com/office/officeart/2005/8/layout/cycle5"/>
    <dgm:cxn modelId="{92EED08D-A100-4E08-BBA5-22065E1F0EA7}" type="presOf" srcId="{A77FD90A-D83B-4742-8497-D6068870AE08}" destId="{F5EA5FA6-26FB-493F-B857-055EBE9F61DE}" srcOrd="0" destOrd="0" presId="urn:microsoft.com/office/officeart/2005/8/layout/cycle5"/>
    <dgm:cxn modelId="{81EF8197-D819-4498-B875-7D19C4F11DAD}" srcId="{BB550374-9794-456A-9789-9F12A1F0AFFB}" destId="{459A35BE-13FF-48BE-A5AE-BD367042C958}" srcOrd="1" destOrd="0" parTransId="{54D720DA-AB2F-4DF8-A976-DF9504E84B09}" sibTransId="{5C03EF18-421E-421A-BCAF-FB05310EB283}"/>
    <dgm:cxn modelId="{51660F9F-2B13-48D6-8473-75804A1EA5C7}" srcId="{BB550374-9794-456A-9789-9F12A1F0AFFB}" destId="{A77FD90A-D83B-4742-8497-D6068870AE08}" srcOrd="2" destOrd="0" parTransId="{F5C6D324-6346-4CD9-99F5-8E46C6629BA9}" sibTransId="{3E90C1E7-9055-4278-BFDE-A133C9467254}"/>
    <dgm:cxn modelId="{919065A6-C922-4B0C-843A-0F362076A457}" type="presOf" srcId="{FC49AD62-154A-404E-8392-FD83A19DC823}" destId="{774BA37B-9B08-4407-95C0-5FE8F87AE266}" srcOrd="0" destOrd="0" presId="urn:microsoft.com/office/officeart/2005/8/layout/cycle5"/>
    <dgm:cxn modelId="{1055D0AB-1402-40BD-9E63-1DBBA2512B70}" type="presOf" srcId="{01DEC4E2-4FDA-47D9-B82F-0FE543D61F24}" destId="{9E615726-D9C7-410A-AD00-F39815CAC6A4}" srcOrd="0" destOrd="0" presId="urn:microsoft.com/office/officeart/2005/8/layout/cycle5"/>
    <dgm:cxn modelId="{BB1573B6-F855-4191-9290-77EAB631FF10}" srcId="{BB550374-9794-456A-9789-9F12A1F0AFFB}" destId="{FA69926A-FE28-4F22-8933-891ADBD1289F}" srcOrd="7" destOrd="0" parTransId="{9482A5F8-8980-49E2-9437-908B544A8E61}" sibTransId="{2CC2B3E2-A62D-4670-875F-79D7855FF61E}"/>
    <dgm:cxn modelId="{75EDD1B9-9B62-47EE-A493-D8F01F909AEC}" type="presOf" srcId="{459A35BE-13FF-48BE-A5AE-BD367042C958}" destId="{4A91E12A-F350-4572-B118-FBE1B2D8A201}" srcOrd="0" destOrd="0" presId="urn:microsoft.com/office/officeart/2005/8/layout/cycle5"/>
    <dgm:cxn modelId="{509F1FBA-37B2-49ED-A0EF-B0BBF4842243}" type="presOf" srcId="{3E90C1E7-9055-4278-BFDE-A133C9467254}" destId="{452C71C9-D756-4789-9634-93011771621E}" srcOrd="0" destOrd="0" presId="urn:microsoft.com/office/officeart/2005/8/layout/cycle5"/>
    <dgm:cxn modelId="{6BE0CCBE-FE57-4E9E-8161-6EFFBF989438}" type="presOf" srcId="{ADBCF99A-81CA-4BB0-9378-1212252B9665}" destId="{8E6E4624-D90A-4D91-AF47-6CBD90E8E9B9}" srcOrd="0" destOrd="0" presId="urn:microsoft.com/office/officeart/2005/8/layout/cycle5"/>
    <dgm:cxn modelId="{D3CD42C7-75B0-47A2-8286-0F2AA56D3C9D}" type="presOf" srcId="{2CC2B3E2-A62D-4670-875F-79D7855FF61E}" destId="{76B802E7-DFD3-4D35-B471-5F0E56D6F6E7}" srcOrd="0" destOrd="0" presId="urn:microsoft.com/office/officeart/2005/8/layout/cycle5"/>
    <dgm:cxn modelId="{CCCC88CB-C8EF-4D4E-858A-6163848F5DD8}" srcId="{BB550374-9794-456A-9789-9F12A1F0AFFB}" destId="{74C5BE81-ADF6-4A6D-8F7F-77039E0B4E35}" srcOrd="0" destOrd="0" parTransId="{CF706923-2CA9-4BC7-AB0E-1F7E1647E91F}" sibTransId="{05FC4666-673E-49AD-A221-247AC230B252}"/>
    <dgm:cxn modelId="{105989D2-B772-4B0B-BC5B-C0C10EB08ABA}" type="presOf" srcId="{5C03EF18-421E-421A-BCAF-FB05310EB283}" destId="{277D1069-0308-4891-BA97-116BF634CBDD}" srcOrd="0" destOrd="0" presId="urn:microsoft.com/office/officeart/2005/8/layout/cycle5"/>
    <dgm:cxn modelId="{45BAFFDD-FE0F-4048-A6AC-8EE13E519FB2}" type="presOf" srcId="{43680B0C-55E4-45F2-9E45-9DFEE0418BDC}" destId="{5994083C-AC62-4888-8601-3F997BD46E31}" srcOrd="0" destOrd="0" presId="urn:microsoft.com/office/officeart/2005/8/layout/cycle5"/>
    <dgm:cxn modelId="{D90C66EE-F2E4-4936-B16D-21B1C54711E4}" type="presOf" srcId="{53030A94-763F-493B-A03B-C412F6A41AF0}" destId="{CF86989B-E3AE-464D-BADB-AF48284EB872}" srcOrd="0" destOrd="0" presId="urn:microsoft.com/office/officeart/2005/8/layout/cycle5"/>
    <dgm:cxn modelId="{79BD8BF9-82F2-4622-9D83-A76059D34666}" srcId="{BB550374-9794-456A-9789-9F12A1F0AFFB}" destId="{43680B0C-55E4-45F2-9E45-9DFEE0418BDC}" srcOrd="5" destOrd="0" parTransId="{46AD0EC1-D1AF-4FCE-96B3-F5763B08FB0D}" sibTransId="{546CAD23-2FC3-4A23-B465-C19D712F63C6}"/>
    <dgm:cxn modelId="{3B47B746-6E07-44D3-A335-119DC86E95FC}" type="presParOf" srcId="{84CDA705-70FC-41FC-A48E-1BF456F0097A}" destId="{F59D9D19-B07C-43C8-9243-9A5F80346FF0}" srcOrd="0" destOrd="0" presId="urn:microsoft.com/office/officeart/2005/8/layout/cycle5"/>
    <dgm:cxn modelId="{4DDEB6B9-9870-4BBF-BF2D-AD040CBB8B4B}" type="presParOf" srcId="{84CDA705-70FC-41FC-A48E-1BF456F0097A}" destId="{D0BCA93E-BD37-43EA-A3B1-3DA015767717}" srcOrd="1" destOrd="0" presId="urn:microsoft.com/office/officeart/2005/8/layout/cycle5"/>
    <dgm:cxn modelId="{71A6A46B-7446-4A58-A8E4-BCA6FA6542F2}" type="presParOf" srcId="{84CDA705-70FC-41FC-A48E-1BF456F0097A}" destId="{0B299DB0-2FDB-4B5F-AA0C-1DF1EB047987}" srcOrd="2" destOrd="0" presId="urn:microsoft.com/office/officeart/2005/8/layout/cycle5"/>
    <dgm:cxn modelId="{1E974B18-0AA1-444F-982E-8736B33615C5}" type="presParOf" srcId="{84CDA705-70FC-41FC-A48E-1BF456F0097A}" destId="{4A91E12A-F350-4572-B118-FBE1B2D8A201}" srcOrd="3" destOrd="0" presId="urn:microsoft.com/office/officeart/2005/8/layout/cycle5"/>
    <dgm:cxn modelId="{185FF051-2B28-4E1A-9116-A151BCFCCAB4}" type="presParOf" srcId="{84CDA705-70FC-41FC-A48E-1BF456F0097A}" destId="{6BA5460B-4D29-4EA1-8642-3EE9E229C00A}" srcOrd="4" destOrd="0" presId="urn:microsoft.com/office/officeart/2005/8/layout/cycle5"/>
    <dgm:cxn modelId="{AA48F719-17E7-4614-BC94-D18A22CAABE9}" type="presParOf" srcId="{84CDA705-70FC-41FC-A48E-1BF456F0097A}" destId="{277D1069-0308-4891-BA97-116BF634CBDD}" srcOrd="5" destOrd="0" presId="urn:microsoft.com/office/officeart/2005/8/layout/cycle5"/>
    <dgm:cxn modelId="{62233155-47B3-461B-976E-A28CA127F94F}" type="presParOf" srcId="{84CDA705-70FC-41FC-A48E-1BF456F0097A}" destId="{F5EA5FA6-26FB-493F-B857-055EBE9F61DE}" srcOrd="6" destOrd="0" presId="urn:microsoft.com/office/officeart/2005/8/layout/cycle5"/>
    <dgm:cxn modelId="{EC45DBA3-45E1-4EBA-9604-3B7549EAA4B7}" type="presParOf" srcId="{84CDA705-70FC-41FC-A48E-1BF456F0097A}" destId="{63790CE4-D8B5-4B22-8481-4BD396E1A7DE}" srcOrd="7" destOrd="0" presId="urn:microsoft.com/office/officeart/2005/8/layout/cycle5"/>
    <dgm:cxn modelId="{64FE44DD-55EF-42FF-87FB-FD47DF819E32}" type="presParOf" srcId="{84CDA705-70FC-41FC-A48E-1BF456F0097A}" destId="{452C71C9-D756-4789-9634-93011771621E}" srcOrd="8" destOrd="0" presId="urn:microsoft.com/office/officeart/2005/8/layout/cycle5"/>
    <dgm:cxn modelId="{3554CEEE-1403-4E53-912C-6E43DF9C1032}" type="presParOf" srcId="{84CDA705-70FC-41FC-A48E-1BF456F0097A}" destId="{F063A7E8-013F-4E0B-972B-8C41BF28A064}" srcOrd="9" destOrd="0" presId="urn:microsoft.com/office/officeart/2005/8/layout/cycle5"/>
    <dgm:cxn modelId="{91F66958-A79E-496E-8E2C-D7CBE2D3B690}" type="presParOf" srcId="{84CDA705-70FC-41FC-A48E-1BF456F0097A}" destId="{78ED51F8-44DE-45D2-BF1F-ED6C333F48D5}" srcOrd="10" destOrd="0" presId="urn:microsoft.com/office/officeart/2005/8/layout/cycle5"/>
    <dgm:cxn modelId="{BB09E389-DCB3-4299-9AFC-B6FA4FD0DEE3}" type="presParOf" srcId="{84CDA705-70FC-41FC-A48E-1BF456F0097A}" destId="{B9F24540-F5D4-421D-918C-CD03B79CA3C7}" srcOrd="11" destOrd="0" presId="urn:microsoft.com/office/officeart/2005/8/layout/cycle5"/>
    <dgm:cxn modelId="{7A942CF8-FDA2-4913-AC99-8A8CCB0D38C9}" type="presParOf" srcId="{84CDA705-70FC-41FC-A48E-1BF456F0097A}" destId="{9E615726-D9C7-410A-AD00-F39815CAC6A4}" srcOrd="12" destOrd="0" presId="urn:microsoft.com/office/officeart/2005/8/layout/cycle5"/>
    <dgm:cxn modelId="{694268F8-3023-46C4-BB40-4F0492FF8F43}" type="presParOf" srcId="{84CDA705-70FC-41FC-A48E-1BF456F0097A}" destId="{B97854CD-82D5-49DE-B58C-B58CEBE291EE}" srcOrd="13" destOrd="0" presId="urn:microsoft.com/office/officeart/2005/8/layout/cycle5"/>
    <dgm:cxn modelId="{B1A603BF-9B67-4D58-A081-BF8B7FCDB039}" type="presParOf" srcId="{84CDA705-70FC-41FC-A48E-1BF456F0097A}" destId="{CF86989B-E3AE-464D-BADB-AF48284EB872}" srcOrd="14" destOrd="0" presId="urn:microsoft.com/office/officeart/2005/8/layout/cycle5"/>
    <dgm:cxn modelId="{7BA88869-9C46-4CE3-B1CA-234A5CF0BEB4}" type="presParOf" srcId="{84CDA705-70FC-41FC-A48E-1BF456F0097A}" destId="{5994083C-AC62-4888-8601-3F997BD46E31}" srcOrd="15" destOrd="0" presId="urn:microsoft.com/office/officeart/2005/8/layout/cycle5"/>
    <dgm:cxn modelId="{D6843D48-2B8D-4C3B-9A4B-417FFC2E85CE}" type="presParOf" srcId="{84CDA705-70FC-41FC-A48E-1BF456F0097A}" destId="{A334F98D-48CB-4E30-A063-EC392783DFBE}" srcOrd="16" destOrd="0" presId="urn:microsoft.com/office/officeart/2005/8/layout/cycle5"/>
    <dgm:cxn modelId="{52771FCC-EB03-4F41-910D-358D0B9BEAF4}" type="presParOf" srcId="{84CDA705-70FC-41FC-A48E-1BF456F0097A}" destId="{A3C923DF-056D-46AD-B210-7D7F3C38AF18}" srcOrd="17" destOrd="0" presId="urn:microsoft.com/office/officeart/2005/8/layout/cycle5"/>
    <dgm:cxn modelId="{ACCBFC93-28E0-400E-9600-A38FDF0E0F38}" type="presParOf" srcId="{84CDA705-70FC-41FC-A48E-1BF456F0097A}" destId="{3BDA6C8D-FF99-4B72-8BEA-CEBF6D2E4BBA}" srcOrd="18" destOrd="0" presId="urn:microsoft.com/office/officeart/2005/8/layout/cycle5"/>
    <dgm:cxn modelId="{C798F4D7-F331-48D7-BA29-C5BA8AC07C67}" type="presParOf" srcId="{84CDA705-70FC-41FC-A48E-1BF456F0097A}" destId="{135D6389-FE40-4399-81B1-73E01010B49F}" srcOrd="19" destOrd="0" presId="urn:microsoft.com/office/officeart/2005/8/layout/cycle5"/>
    <dgm:cxn modelId="{B4CEBAC7-FA32-4A5C-8E79-E8A181248603}" type="presParOf" srcId="{84CDA705-70FC-41FC-A48E-1BF456F0097A}" destId="{0737F3A5-31F2-4CA7-9B48-381D302B4A92}" srcOrd="20" destOrd="0" presId="urn:microsoft.com/office/officeart/2005/8/layout/cycle5"/>
    <dgm:cxn modelId="{7C59F746-202D-4255-B1AE-22658EB45AAA}" type="presParOf" srcId="{84CDA705-70FC-41FC-A48E-1BF456F0097A}" destId="{647019BB-F72C-4CCD-91F0-ED25020D4227}" srcOrd="21" destOrd="0" presId="urn:microsoft.com/office/officeart/2005/8/layout/cycle5"/>
    <dgm:cxn modelId="{4BF80064-777C-4764-9E86-2FA389E1D276}" type="presParOf" srcId="{84CDA705-70FC-41FC-A48E-1BF456F0097A}" destId="{0BD4DD0C-0114-4572-80F7-8FEB7AD44752}" srcOrd="22" destOrd="0" presId="urn:microsoft.com/office/officeart/2005/8/layout/cycle5"/>
    <dgm:cxn modelId="{415A780E-FE24-43CF-B607-457336A07EDE}" type="presParOf" srcId="{84CDA705-70FC-41FC-A48E-1BF456F0097A}" destId="{76B802E7-DFD3-4D35-B471-5F0E56D6F6E7}" srcOrd="23" destOrd="0" presId="urn:microsoft.com/office/officeart/2005/8/layout/cycle5"/>
    <dgm:cxn modelId="{1CCFF359-A568-4BBD-953A-9A24BA4553CB}" type="presParOf" srcId="{84CDA705-70FC-41FC-A48E-1BF456F0097A}" destId="{774BA37B-9B08-4407-95C0-5FE8F87AE266}" srcOrd="24" destOrd="0" presId="urn:microsoft.com/office/officeart/2005/8/layout/cycle5"/>
    <dgm:cxn modelId="{D2A4E591-123E-498C-8C19-C77D74336964}" type="presParOf" srcId="{84CDA705-70FC-41FC-A48E-1BF456F0097A}" destId="{43F4CD42-1153-418F-AD97-7D0DBE1ADD7E}" srcOrd="25" destOrd="0" presId="urn:microsoft.com/office/officeart/2005/8/layout/cycle5"/>
    <dgm:cxn modelId="{6CFF710B-A7B7-471A-9DC5-0753D20009EE}" type="presParOf" srcId="{84CDA705-70FC-41FC-A48E-1BF456F0097A}" destId="{8E6E4624-D90A-4D91-AF47-6CBD90E8E9B9}" srcOrd="26" destOrd="0" presId="urn:microsoft.com/office/officeart/2005/8/layout/cycle5"/>
  </dgm:cxnLst>
  <dgm:bg/>
  <dgm:whole>
    <a:ln w="22225" cmpd="sng">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84AE09-1848-411A-8F26-8D10C44C91C5}">
      <dsp:nvSpPr>
        <dsp:cNvPr id="0" name=""/>
        <dsp:cNvSpPr/>
      </dsp:nvSpPr>
      <dsp:spPr>
        <a:xfrm>
          <a:off x="617219" y="0"/>
          <a:ext cx="6995160" cy="4525963"/>
        </a:xfrm>
        <a:prstGeom prst="rightArrow">
          <a:avLst/>
        </a:prstGeom>
        <a:solidFill>
          <a:schemeClr val="accent1">
            <a:lumMod val="60000"/>
            <a:lumOff val="40000"/>
            <a:alpha val="88000"/>
          </a:schemeClr>
        </a:solidFill>
        <a:ln>
          <a:noFill/>
        </a:ln>
        <a:effectLst/>
      </dsp:spPr>
      <dsp:style>
        <a:lnRef idx="0">
          <a:scrgbClr r="0" g="0" b="0"/>
        </a:lnRef>
        <a:fillRef idx="1">
          <a:scrgbClr r="0" g="0" b="0"/>
        </a:fillRef>
        <a:effectRef idx="0">
          <a:scrgbClr r="0" g="0" b="0"/>
        </a:effectRef>
        <a:fontRef idx="minor"/>
      </dsp:style>
    </dsp:sp>
    <dsp:sp modelId="{71635296-0E1D-431D-BF91-CF157DFAC694}">
      <dsp:nvSpPr>
        <dsp:cNvPr id="0" name=""/>
        <dsp:cNvSpPr/>
      </dsp:nvSpPr>
      <dsp:spPr>
        <a:xfrm>
          <a:off x="8840" y="1357788"/>
          <a:ext cx="2648902" cy="1810385"/>
        </a:xfrm>
        <a:prstGeom prst="roundRect">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Scheduling and Registration</a:t>
          </a:r>
        </a:p>
      </dsp:txBody>
      <dsp:txXfrm>
        <a:off x="97216" y="1446164"/>
        <a:ext cx="2472150" cy="1633633"/>
      </dsp:txXfrm>
    </dsp:sp>
    <dsp:sp modelId="{4FD2109B-B603-4BF5-B62F-00D6A3BE468F}">
      <dsp:nvSpPr>
        <dsp:cNvPr id="0" name=""/>
        <dsp:cNvSpPr/>
      </dsp:nvSpPr>
      <dsp:spPr>
        <a:xfrm>
          <a:off x="2790348" y="1357788"/>
          <a:ext cx="2648902" cy="1810385"/>
        </a:xfrm>
        <a:prstGeom prst="roundRect">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Provision of service and documentation (coding, charge entry)</a:t>
          </a:r>
        </a:p>
      </dsp:txBody>
      <dsp:txXfrm>
        <a:off x="2878724" y="1446164"/>
        <a:ext cx="2472150" cy="1633633"/>
      </dsp:txXfrm>
    </dsp:sp>
    <dsp:sp modelId="{928D84C9-29F1-41F2-823F-DAD43ACC03FE}">
      <dsp:nvSpPr>
        <dsp:cNvPr id="0" name=""/>
        <dsp:cNvSpPr/>
      </dsp:nvSpPr>
      <dsp:spPr>
        <a:xfrm>
          <a:off x="5571857" y="1357788"/>
          <a:ext cx="2648902" cy="1810385"/>
        </a:xfrm>
        <a:prstGeom prst="roundRect">
          <a:avLst/>
        </a:prstGeom>
        <a:solidFill>
          <a:schemeClr val="accent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Billing and collection</a:t>
          </a:r>
        </a:p>
      </dsp:txBody>
      <dsp:txXfrm>
        <a:off x="5660233" y="1446164"/>
        <a:ext cx="2472150" cy="16336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9D9D19-B07C-43C8-9243-9A5F80346FF0}">
      <dsp:nvSpPr>
        <dsp:cNvPr id="0" name=""/>
        <dsp:cNvSpPr/>
      </dsp:nvSpPr>
      <dsp:spPr>
        <a:xfrm>
          <a:off x="3670558" y="-92439"/>
          <a:ext cx="986111" cy="7673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Scheduling /Pre-registration</a:t>
          </a:r>
        </a:p>
      </dsp:txBody>
      <dsp:txXfrm>
        <a:off x="3708018" y="-54979"/>
        <a:ext cx="911191" cy="692454"/>
      </dsp:txXfrm>
    </dsp:sp>
    <dsp:sp modelId="{0B299DB0-2FDB-4B5F-AA0C-1DF1EB047987}">
      <dsp:nvSpPr>
        <dsp:cNvPr id="0" name=""/>
        <dsp:cNvSpPr/>
      </dsp:nvSpPr>
      <dsp:spPr>
        <a:xfrm>
          <a:off x="2107164" y="291248"/>
          <a:ext cx="4112899" cy="4112899"/>
        </a:xfrm>
        <a:custGeom>
          <a:avLst/>
          <a:gdLst/>
          <a:ahLst/>
          <a:cxnLst/>
          <a:rect l="0" t="0" r="0" b="0"/>
          <a:pathLst>
            <a:path>
              <a:moveTo>
                <a:pt x="2614162" y="77070"/>
              </a:moveTo>
              <a:arcTo wR="2056449" hR="2056449" stAng="17144148" swAng="336027"/>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4A91E12A-F350-4572-B118-FBE1B2D8A201}">
      <dsp:nvSpPr>
        <dsp:cNvPr id="0" name=""/>
        <dsp:cNvSpPr/>
      </dsp:nvSpPr>
      <dsp:spPr>
        <a:xfrm>
          <a:off x="4973723" y="410763"/>
          <a:ext cx="1023501" cy="72320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Admissions / Patient Access</a:t>
          </a:r>
        </a:p>
      </dsp:txBody>
      <dsp:txXfrm>
        <a:off x="5009027" y="446067"/>
        <a:ext cx="952893" cy="652598"/>
      </dsp:txXfrm>
    </dsp:sp>
    <dsp:sp modelId="{277D1069-0308-4891-BA97-116BF634CBDD}">
      <dsp:nvSpPr>
        <dsp:cNvPr id="0" name=""/>
        <dsp:cNvSpPr/>
      </dsp:nvSpPr>
      <dsp:spPr>
        <a:xfrm>
          <a:off x="2033718" y="183816"/>
          <a:ext cx="4112899" cy="4112899"/>
        </a:xfrm>
        <a:custGeom>
          <a:avLst/>
          <a:gdLst/>
          <a:ahLst/>
          <a:cxnLst/>
          <a:rect l="0" t="0" r="0" b="0"/>
          <a:pathLst>
            <a:path>
              <a:moveTo>
                <a:pt x="3846394" y="1043986"/>
              </a:moveTo>
              <a:arcTo wR="2056449" hR="2056449" stAng="19830347" swAng="551900"/>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F5EA5FA6-26FB-493F-B857-055EBE9F61DE}">
      <dsp:nvSpPr>
        <dsp:cNvPr id="0" name=""/>
        <dsp:cNvSpPr/>
      </dsp:nvSpPr>
      <dsp:spPr>
        <a:xfrm>
          <a:off x="5715008" y="1630617"/>
          <a:ext cx="869581" cy="67656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Charge Capture</a:t>
          </a:r>
        </a:p>
      </dsp:txBody>
      <dsp:txXfrm>
        <a:off x="5748035" y="1663644"/>
        <a:ext cx="803527" cy="610509"/>
      </dsp:txXfrm>
    </dsp:sp>
    <dsp:sp modelId="{452C71C9-D756-4789-9634-93011771621E}">
      <dsp:nvSpPr>
        <dsp:cNvPr id="0" name=""/>
        <dsp:cNvSpPr/>
      </dsp:nvSpPr>
      <dsp:spPr>
        <a:xfrm>
          <a:off x="2082539" y="455766"/>
          <a:ext cx="4112899" cy="4112899"/>
        </a:xfrm>
        <a:custGeom>
          <a:avLst/>
          <a:gdLst/>
          <a:ahLst/>
          <a:cxnLst/>
          <a:rect l="0" t="0" r="0" b="0"/>
          <a:pathLst>
            <a:path>
              <a:moveTo>
                <a:pt x="4112164" y="2001493"/>
              </a:moveTo>
              <a:arcTo wR="2056449" hR="2056449" stAng="21508120" swAng="76145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F063A7E8-013F-4E0B-972B-8C41BF28A064}">
      <dsp:nvSpPr>
        <dsp:cNvPr id="0" name=""/>
        <dsp:cNvSpPr/>
      </dsp:nvSpPr>
      <dsp:spPr>
        <a:xfrm>
          <a:off x="5529258" y="3056597"/>
          <a:ext cx="869556" cy="67656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Case Management</a:t>
          </a:r>
        </a:p>
      </dsp:txBody>
      <dsp:txXfrm>
        <a:off x="5562285" y="3089624"/>
        <a:ext cx="803502" cy="610509"/>
      </dsp:txXfrm>
    </dsp:sp>
    <dsp:sp modelId="{B9F24540-F5D4-421D-918C-CD03B79CA3C7}">
      <dsp:nvSpPr>
        <dsp:cNvPr id="0" name=""/>
        <dsp:cNvSpPr/>
      </dsp:nvSpPr>
      <dsp:spPr>
        <a:xfrm>
          <a:off x="2208664" y="222138"/>
          <a:ext cx="4112899" cy="4112899"/>
        </a:xfrm>
        <a:custGeom>
          <a:avLst/>
          <a:gdLst/>
          <a:ahLst/>
          <a:cxnLst/>
          <a:rect l="0" t="0" r="0" b="0"/>
          <a:pathLst>
            <a:path>
              <a:moveTo>
                <a:pt x="3432521" y="3584654"/>
              </a:moveTo>
              <a:arcTo wR="2056449" hR="2056449" stAng="2879913" swAng="539136"/>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E615726-D9C7-410A-AD00-F39815CAC6A4}">
      <dsp:nvSpPr>
        <dsp:cNvPr id="0" name=""/>
        <dsp:cNvSpPr/>
      </dsp:nvSpPr>
      <dsp:spPr>
        <a:xfrm>
          <a:off x="4445004" y="3951116"/>
          <a:ext cx="849415" cy="64458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HIM</a:t>
          </a:r>
        </a:p>
      </dsp:txBody>
      <dsp:txXfrm>
        <a:off x="4476470" y="3982582"/>
        <a:ext cx="786483" cy="581654"/>
      </dsp:txXfrm>
    </dsp:sp>
    <dsp:sp modelId="{CF86989B-E3AE-464D-BADB-AF48284EB872}">
      <dsp:nvSpPr>
        <dsp:cNvPr id="0" name=""/>
        <dsp:cNvSpPr/>
      </dsp:nvSpPr>
      <dsp:spPr>
        <a:xfrm>
          <a:off x="2057174" y="293362"/>
          <a:ext cx="4112899" cy="4112899"/>
        </a:xfrm>
        <a:custGeom>
          <a:avLst/>
          <a:gdLst/>
          <a:ahLst/>
          <a:cxnLst/>
          <a:rect l="0" t="0" r="0" b="0"/>
          <a:pathLst>
            <a:path>
              <a:moveTo>
                <a:pt x="2273900" y="4101370"/>
              </a:moveTo>
              <a:arcTo wR="2056449" hR="2056449" stAng="5035809" swAng="579756"/>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994083C-AC62-4888-8601-3F997BD46E31}">
      <dsp:nvSpPr>
        <dsp:cNvPr id="0" name=""/>
        <dsp:cNvSpPr/>
      </dsp:nvSpPr>
      <dsp:spPr>
        <a:xfrm>
          <a:off x="3000707" y="3941854"/>
          <a:ext cx="869564" cy="67654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Revenue Integrity</a:t>
          </a:r>
        </a:p>
      </dsp:txBody>
      <dsp:txXfrm>
        <a:off x="3033733" y="3974880"/>
        <a:ext cx="803512" cy="610495"/>
      </dsp:txXfrm>
    </dsp:sp>
    <dsp:sp modelId="{A3C923DF-056D-46AD-B210-7D7F3C38AF18}">
      <dsp:nvSpPr>
        <dsp:cNvPr id="0" name=""/>
        <dsp:cNvSpPr/>
      </dsp:nvSpPr>
      <dsp:spPr>
        <a:xfrm>
          <a:off x="2130183" y="317687"/>
          <a:ext cx="4112899" cy="4112899"/>
        </a:xfrm>
        <a:custGeom>
          <a:avLst/>
          <a:gdLst/>
          <a:ahLst/>
          <a:cxnLst/>
          <a:rect l="0" t="0" r="0" b="0"/>
          <a:pathLst>
            <a:path>
              <a:moveTo>
                <a:pt x="788799" y="3675723"/>
              </a:moveTo>
              <a:arcTo wR="2056449" hR="2056449" stAng="7683339" swAng="513005"/>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3BDA6C8D-FF99-4B72-8BEA-CEBF6D2E4BBA}">
      <dsp:nvSpPr>
        <dsp:cNvPr id="0" name=""/>
        <dsp:cNvSpPr/>
      </dsp:nvSpPr>
      <dsp:spPr>
        <a:xfrm>
          <a:off x="1953417" y="3040612"/>
          <a:ext cx="858518" cy="67061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Billing</a:t>
          </a:r>
        </a:p>
      </dsp:txBody>
      <dsp:txXfrm>
        <a:off x="1986154" y="3073349"/>
        <a:ext cx="793044" cy="605145"/>
      </dsp:txXfrm>
    </dsp:sp>
    <dsp:sp modelId="{0737F3A5-31F2-4CA7-9B48-381D302B4A92}">
      <dsp:nvSpPr>
        <dsp:cNvPr id="0" name=""/>
        <dsp:cNvSpPr/>
      </dsp:nvSpPr>
      <dsp:spPr>
        <a:xfrm>
          <a:off x="2107164" y="291248"/>
          <a:ext cx="4112899" cy="4112899"/>
        </a:xfrm>
        <a:custGeom>
          <a:avLst/>
          <a:gdLst/>
          <a:ahLst/>
          <a:cxnLst/>
          <a:rect l="0" t="0" r="0" b="0"/>
          <a:pathLst>
            <a:path>
              <a:moveTo>
                <a:pt x="77639" y="2616176"/>
              </a:moveTo>
              <a:arcTo wR="2056449" hR="2056449" stAng="9852354" swAng="707148"/>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647019BB-F72C-4CCD-91F0-ED25020D4227}">
      <dsp:nvSpPr>
        <dsp:cNvPr id="0" name=""/>
        <dsp:cNvSpPr/>
      </dsp:nvSpPr>
      <dsp:spPr>
        <a:xfrm>
          <a:off x="1605987" y="1629502"/>
          <a:ext cx="1064838" cy="7221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Follow Up Collections</a:t>
          </a:r>
        </a:p>
      </dsp:txBody>
      <dsp:txXfrm>
        <a:off x="1641242" y="1664757"/>
        <a:ext cx="994328" cy="651684"/>
      </dsp:txXfrm>
    </dsp:sp>
    <dsp:sp modelId="{76B802E7-DFD3-4D35-B471-5F0E56D6F6E7}">
      <dsp:nvSpPr>
        <dsp:cNvPr id="0" name=""/>
        <dsp:cNvSpPr/>
      </dsp:nvSpPr>
      <dsp:spPr>
        <a:xfrm>
          <a:off x="2107164" y="291248"/>
          <a:ext cx="4112899" cy="4112899"/>
        </a:xfrm>
        <a:custGeom>
          <a:avLst/>
          <a:gdLst/>
          <a:ahLst/>
          <a:cxnLst/>
          <a:rect l="0" t="0" r="0" b="0"/>
          <a:pathLst>
            <a:path>
              <a:moveTo>
                <a:pt x="173574" y="1229548"/>
              </a:moveTo>
              <a:arcTo wR="2056449" hR="2056449" stAng="12222576" swAng="591726"/>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774BA37B-9B08-4407-95C0-5FE8F87AE266}">
      <dsp:nvSpPr>
        <dsp:cNvPr id="0" name=""/>
        <dsp:cNvSpPr/>
      </dsp:nvSpPr>
      <dsp:spPr>
        <a:xfrm>
          <a:off x="2367393" y="430057"/>
          <a:ext cx="948720" cy="68461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Bad Debt /Agency Management</a:t>
          </a:r>
        </a:p>
      </dsp:txBody>
      <dsp:txXfrm>
        <a:off x="2400813" y="463477"/>
        <a:ext cx="881880" cy="617776"/>
      </dsp:txXfrm>
    </dsp:sp>
    <dsp:sp modelId="{8E6E4624-D90A-4D91-AF47-6CBD90E8E9B9}">
      <dsp:nvSpPr>
        <dsp:cNvPr id="0" name=""/>
        <dsp:cNvSpPr/>
      </dsp:nvSpPr>
      <dsp:spPr>
        <a:xfrm>
          <a:off x="2107164" y="291248"/>
          <a:ext cx="4112899" cy="4112899"/>
        </a:xfrm>
        <a:custGeom>
          <a:avLst/>
          <a:gdLst/>
          <a:ahLst/>
          <a:cxnLst/>
          <a:rect l="0" t="0" r="0" b="0"/>
          <a:pathLst>
            <a:path>
              <a:moveTo>
                <a:pt x="1277852" y="153091"/>
              </a:moveTo>
              <a:arcTo wR="2056449" hR="2056449" stAng="14865134" swAng="377109"/>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43979" cy="465773"/>
          </a:xfrm>
          <a:prstGeom prst="rect">
            <a:avLst/>
          </a:prstGeom>
        </p:spPr>
        <p:txBody>
          <a:bodyPr vert="horz" lIns="91567" tIns="45783" rIns="91567" bIns="45783" rtlCol="0"/>
          <a:lstStyle>
            <a:lvl1pPr algn="l">
              <a:defRPr sz="1200"/>
            </a:lvl1pPr>
          </a:lstStyle>
          <a:p>
            <a:endParaRPr lang="en-US"/>
          </a:p>
        </p:txBody>
      </p:sp>
      <p:sp>
        <p:nvSpPr>
          <p:cNvPr id="3" name="Date Placeholder 2"/>
          <p:cNvSpPr>
            <a:spLocks noGrp="1"/>
          </p:cNvSpPr>
          <p:nvPr>
            <p:ph type="dt" sz="quarter" idx="1"/>
          </p:nvPr>
        </p:nvSpPr>
        <p:spPr>
          <a:xfrm>
            <a:off x="3977532" y="1"/>
            <a:ext cx="3043979" cy="465773"/>
          </a:xfrm>
          <a:prstGeom prst="rect">
            <a:avLst/>
          </a:prstGeom>
        </p:spPr>
        <p:txBody>
          <a:bodyPr vert="horz" lIns="91567" tIns="45783" rIns="91567" bIns="45783" rtlCol="0"/>
          <a:lstStyle>
            <a:lvl1pPr algn="r">
              <a:defRPr sz="1200"/>
            </a:lvl1pPr>
          </a:lstStyle>
          <a:p>
            <a:fld id="{23E6BDDE-A252-4FAA-8016-553191CE161E}" type="datetimeFigureOut">
              <a:rPr lang="en-US" smtClean="0"/>
              <a:pPr/>
              <a:t>5/10/2018</a:t>
            </a:fld>
            <a:endParaRPr lang="en-US"/>
          </a:p>
        </p:txBody>
      </p:sp>
      <p:sp>
        <p:nvSpPr>
          <p:cNvPr id="4" name="Footer Placeholder 3"/>
          <p:cNvSpPr>
            <a:spLocks noGrp="1"/>
          </p:cNvSpPr>
          <p:nvPr>
            <p:ph type="ftr" sz="quarter" idx="2"/>
          </p:nvPr>
        </p:nvSpPr>
        <p:spPr>
          <a:xfrm>
            <a:off x="2" y="8841739"/>
            <a:ext cx="3043979" cy="465773"/>
          </a:xfrm>
          <a:prstGeom prst="rect">
            <a:avLst/>
          </a:prstGeom>
        </p:spPr>
        <p:txBody>
          <a:bodyPr vert="horz" lIns="91567" tIns="45783" rIns="91567" bIns="45783" rtlCol="0" anchor="b"/>
          <a:lstStyle>
            <a:lvl1pPr algn="l">
              <a:defRPr sz="1200"/>
            </a:lvl1pPr>
          </a:lstStyle>
          <a:p>
            <a:endParaRPr lang="en-US"/>
          </a:p>
        </p:txBody>
      </p:sp>
      <p:sp>
        <p:nvSpPr>
          <p:cNvPr id="5" name="Slide Number Placeholder 4"/>
          <p:cNvSpPr>
            <a:spLocks noGrp="1"/>
          </p:cNvSpPr>
          <p:nvPr>
            <p:ph type="sldNum" sz="quarter" idx="3"/>
          </p:nvPr>
        </p:nvSpPr>
        <p:spPr>
          <a:xfrm>
            <a:off x="3977532" y="8841739"/>
            <a:ext cx="3043979" cy="465773"/>
          </a:xfrm>
          <a:prstGeom prst="rect">
            <a:avLst/>
          </a:prstGeom>
        </p:spPr>
        <p:txBody>
          <a:bodyPr vert="horz" lIns="91567" tIns="45783" rIns="91567" bIns="45783" rtlCol="0" anchor="b"/>
          <a:lstStyle>
            <a:lvl1pPr algn="r">
              <a:defRPr sz="1200"/>
            </a:lvl1pPr>
          </a:lstStyle>
          <a:p>
            <a:fld id="{2E40E3F4-DFD7-4C0A-80EB-1049728C06B8}" type="slidenum">
              <a:rPr lang="en-US" smtClean="0"/>
              <a:pPr/>
              <a:t>‹#›</a:t>
            </a:fld>
            <a:endParaRPr lang="en-US"/>
          </a:p>
        </p:txBody>
      </p:sp>
    </p:spTree>
    <p:extLst>
      <p:ext uri="{BB962C8B-B14F-4D97-AF65-F5344CB8AC3E}">
        <p14:creationId xmlns:p14="http://schemas.microsoft.com/office/powerpoint/2010/main" val="3711094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43979" cy="465773"/>
          </a:xfrm>
          <a:prstGeom prst="rect">
            <a:avLst/>
          </a:prstGeom>
        </p:spPr>
        <p:txBody>
          <a:bodyPr vert="horz" lIns="91567" tIns="45783" rIns="91567" bIns="45783" rtlCol="0"/>
          <a:lstStyle>
            <a:lvl1pPr algn="l">
              <a:defRPr sz="1200"/>
            </a:lvl1pPr>
          </a:lstStyle>
          <a:p>
            <a:endParaRPr lang="en-US"/>
          </a:p>
        </p:txBody>
      </p:sp>
      <p:sp>
        <p:nvSpPr>
          <p:cNvPr id="3" name="Date Placeholder 2"/>
          <p:cNvSpPr>
            <a:spLocks noGrp="1"/>
          </p:cNvSpPr>
          <p:nvPr>
            <p:ph type="dt" idx="1"/>
          </p:nvPr>
        </p:nvSpPr>
        <p:spPr>
          <a:xfrm>
            <a:off x="3977532" y="1"/>
            <a:ext cx="3043979" cy="465773"/>
          </a:xfrm>
          <a:prstGeom prst="rect">
            <a:avLst/>
          </a:prstGeom>
        </p:spPr>
        <p:txBody>
          <a:bodyPr vert="horz" lIns="91567" tIns="45783" rIns="91567" bIns="45783" rtlCol="0"/>
          <a:lstStyle>
            <a:lvl1pPr algn="r">
              <a:defRPr sz="1200"/>
            </a:lvl1pPr>
          </a:lstStyle>
          <a:p>
            <a:fld id="{3C447911-73C0-4C76-8F69-453C0B80F177}" type="datetimeFigureOut">
              <a:rPr lang="en-US" smtClean="0"/>
              <a:pPr/>
              <a:t>5/10/2018</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567" tIns="45783" rIns="91567" bIns="45783" rtlCol="0" anchor="ctr"/>
          <a:lstStyle/>
          <a:p>
            <a:endParaRPr lang="en-US"/>
          </a:p>
        </p:txBody>
      </p:sp>
      <p:sp>
        <p:nvSpPr>
          <p:cNvPr id="5" name="Notes Placeholder 4"/>
          <p:cNvSpPr>
            <a:spLocks noGrp="1"/>
          </p:cNvSpPr>
          <p:nvPr>
            <p:ph type="body" sz="quarter" idx="3"/>
          </p:nvPr>
        </p:nvSpPr>
        <p:spPr>
          <a:xfrm>
            <a:off x="702946" y="4422459"/>
            <a:ext cx="5617208" cy="4188778"/>
          </a:xfrm>
          <a:prstGeom prst="rect">
            <a:avLst/>
          </a:prstGeom>
        </p:spPr>
        <p:txBody>
          <a:bodyPr vert="horz" lIns="91567" tIns="45783" rIns="91567" bIns="4578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841739"/>
            <a:ext cx="3043979" cy="465773"/>
          </a:xfrm>
          <a:prstGeom prst="rect">
            <a:avLst/>
          </a:prstGeom>
        </p:spPr>
        <p:txBody>
          <a:bodyPr vert="horz" lIns="91567" tIns="45783" rIns="91567" bIns="45783" rtlCol="0" anchor="b"/>
          <a:lstStyle>
            <a:lvl1pPr algn="l">
              <a:defRPr sz="1200"/>
            </a:lvl1pPr>
          </a:lstStyle>
          <a:p>
            <a:endParaRPr lang="en-US"/>
          </a:p>
        </p:txBody>
      </p:sp>
      <p:sp>
        <p:nvSpPr>
          <p:cNvPr id="7" name="Slide Number Placeholder 6"/>
          <p:cNvSpPr>
            <a:spLocks noGrp="1"/>
          </p:cNvSpPr>
          <p:nvPr>
            <p:ph type="sldNum" sz="quarter" idx="5"/>
          </p:nvPr>
        </p:nvSpPr>
        <p:spPr>
          <a:xfrm>
            <a:off x="3977532" y="8841739"/>
            <a:ext cx="3043979" cy="465773"/>
          </a:xfrm>
          <a:prstGeom prst="rect">
            <a:avLst/>
          </a:prstGeom>
        </p:spPr>
        <p:txBody>
          <a:bodyPr vert="horz" lIns="91567" tIns="45783" rIns="91567" bIns="45783" rtlCol="0" anchor="b"/>
          <a:lstStyle>
            <a:lvl1pPr algn="r">
              <a:defRPr sz="1200"/>
            </a:lvl1pPr>
          </a:lstStyle>
          <a:p>
            <a:fld id="{A0AD46B3-558C-47A8-B200-073E7D2921EE}" type="slidenum">
              <a:rPr lang="en-US" smtClean="0"/>
              <a:pPr/>
              <a:t>‹#›</a:t>
            </a:fld>
            <a:endParaRPr lang="en-US"/>
          </a:p>
        </p:txBody>
      </p:sp>
    </p:spTree>
    <p:extLst>
      <p:ext uri="{BB962C8B-B14F-4D97-AF65-F5344CB8AC3E}">
        <p14:creationId xmlns:p14="http://schemas.microsoft.com/office/powerpoint/2010/main" val="3110707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D4974D-FCA8-484E-BFF5-2848CEA62881}" type="slidenum">
              <a:rPr lang="en-US" smtClean="0"/>
              <a:pPr/>
              <a:t>1</a:t>
            </a:fld>
            <a:endParaRPr lang="en-US" dirty="0"/>
          </a:p>
        </p:txBody>
      </p:sp>
    </p:spTree>
    <p:extLst>
      <p:ext uri="{BB962C8B-B14F-4D97-AF65-F5344CB8AC3E}">
        <p14:creationId xmlns:p14="http://schemas.microsoft.com/office/powerpoint/2010/main" val="3381505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Assumptions included here are that we have increased net patient services revenues from the AAH contract and </a:t>
            </a:r>
            <a:r>
              <a:rPr lang="en-US" dirty="0" err="1"/>
              <a:t>Oakcare</a:t>
            </a:r>
            <a:r>
              <a:rPr lang="en-US" dirty="0"/>
              <a:t> ED billing.</a:t>
            </a:r>
          </a:p>
          <a:p>
            <a:endParaRPr lang="en-US" dirty="0"/>
          </a:p>
          <a:p>
            <a:r>
              <a:rPr lang="en-US" dirty="0" err="1"/>
              <a:t>Supplementals</a:t>
            </a:r>
            <a:r>
              <a:rPr lang="en-US" dirty="0"/>
              <a:t> from GPP, Prime, EPP and QIP have additional amounts, however they are offset by a need for a prior year adjustment.  </a:t>
            </a:r>
          </a:p>
          <a:p>
            <a:endParaRPr lang="en-US" dirty="0"/>
          </a:p>
          <a:p>
            <a:r>
              <a:rPr lang="en-US" dirty="0"/>
              <a:t>We have additional supplemental funding including the receipt of the Kaiser EPIC grant….Some of this may have to be booked directly to the Fund balance as it is specifically for a capital project, so the numbers may move around some.</a:t>
            </a:r>
          </a:p>
          <a:p>
            <a:endParaRPr lang="en-US" dirty="0"/>
          </a:p>
          <a:p>
            <a:r>
              <a:rPr lang="en-US" dirty="0"/>
              <a:t>Expenses include savings from the back to budget plan, as well as some continued increases in Pharmaceuticals and Repairs and Maintenance.  </a:t>
            </a:r>
          </a:p>
          <a:p>
            <a:endParaRPr lang="en-US" dirty="0"/>
          </a:p>
          <a:p>
            <a:r>
              <a:rPr lang="en-US" dirty="0"/>
              <a:t>We expect to achieve the budgeted 4.1% EBIDA.</a:t>
            </a:r>
          </a:p>
        </p:txBody>
      </p:sp>
      <p:sp>
        <p:nvSpPr>
          <p:cNvPr id="4" name="Slide Number Placeholder 3"/>
          <p:cNvSpPr>
            <a:spLocks noGrp="1"/>
          </p:cNvSpPr>
          <p:nvPr>
            <p:ph type="sldNum" sz="quarter" idx="10"/>
          </p:nvPr>
        </p:nvSpPr>
        <p:spPr/>
        <p:txBody>
          <a:bodyPr/>
          <a:lstStyle/>
          <a:p>
            <a:fld id="{A0AD46B3-558C-47A8-B200-073E7D2921EE}" type="slidenum">
              <a:rPr lang="en-US" smtClean="0"/>
              <a:pPr/>
              <a:t>10</a:t>
            </a:fld>
            <a:endParaRPr lang="en-US"/>
          </a:p>
        </p:txBody>
      </p:sp>
    </p:spTree>
    <p:extLst>
      <p:ext uri="{BB962C8B-B14F-4D97-AF65-F5344CB8AC3E}">
        <p14:creationId xmlns:p14="http://schemas.microsoft.com/office/powerpoint/2010/main" val="13931168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12 month rolling forecast is from March 2018 through February 2018.  This is very hard to see but you can refer to your handouts.</a:t>
            </a:r>
          </a:p>
          <a:p>
            <a:endParaRPr lang="en-US" dirty="0"/>
          </a:p>
          <a:p>
            <a:endParaRPr lang="en-US" dirty="0"/>
          </a:p>
        </p:txBody>
      </p:sp>
      <p:sp>
        <p:nvSpPr>
          <p:cNvPr id="4" name="Slide Number Placeholder 3"/>
          <p:cNvSpPr>
            <a:spLocks noGrp="1"/>
          </p:cNvSpPr>
          <p:nvPr>
            <p:ph type="sldNum" sz="quarter" idx="10"/>
          </p:nvPr>
        </p:nvSpPr>
        <p:spPr/>
        <p:txBody>
          <a:bodyPr/>
          <a:lstStyle/>
          <a:p>
            <a:fld id="{A0AD46B3-558C-47A8-B200-073E7D2921EE}" type="slidenum">
              <a:rPr lang="en-US" smtClean="0"/>
              <a:pPr/>
              <a:t>11</a:t>
            </a:fld>
            <a:endParaRPr lang="en-US"/>
          </a:p>
        </p:txBody>
      </p:sp>
    </p:spTree>
    <p:extLst>
      <p:ext uri="{BB962C8B-B14F-4D97-AF65-F5344CB8AC3E}">
        <p14:creationId xmlns:p14="http://schemas.microsoft.com/office/powerpoint/2010/main" val="584676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just the FY 19 projected months and the 12 month total.</a:t>
            </a:r>
          </a:p>
          <a:p>
            <a:r>
              <a:rPr lang="en-US" dirty="0"/>
              <a:t>You can see that the monthly EBIDA ranges from 3% to 5.8%, with a 12 month average at 5.4%.</a:t>
            </a:r>
          </a:p>
        </p:txBody>
      </p:sp>
      <p:sp>
        <p:nvSpPr>
          <p:cNvPr id="4" name="Slide Number Placeholder 3"/>
          <p:cNvSpPr>
            <a:spLocks noGrp="1"/>
          </p:cNvSpPr>
          <p:nvPr>
            <p:ph type="sldNum" sz="quarter" idx="10"/>
          </p:nvPr>
        </p:nvSpPr>
        <p:spPr/>
        <p:txBody>
          <a:bodyPr/>
          <a:lstStyle/>
          <a:p>
            <a:fld id="{A0AD46B3-558C-47A8-B200-073E7D2921EE}" type="slidenum">
              <a:rPr lang="en-US" smtClean="0"/>
              <a:pPr/>
              <a:t>12</a:t>
            </a:fld>
            <a:endParaRPr lang="en-US"/>
          </a:p>
        </p:txBody>
      </p:sp>
    </p:spTree>
    <p:extLst>
      <p:ext uri="{BB962C8B-B14F-4D97-AF65-F5344CB8AC3E}">
        <p14:creationId xmlns:p14="http://schemas.microsoft.com/office/powerpoint/2010/main" val="17298971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is based on the FY 19 budget presented here.</a:t>
            </a:r>
          </a:p>
          <a:p>
            <a:endParaRPr lang="en-US" dirty="0"/>
          </a:p>
          <a:p>
            <a:r>
              <a:rPr lang="en-US" dirty="0"/>
              <a:t>It is still a work in progress….We did not have the actual volumes by site, by month, seasonally adjusted, so Revenues and Expenses were adjusted by days in the month.  Labor expenses were adjusted for Holiday OT. </a:t>
            </a:r>
          </a:p>
          <a:p>
            <a:endParaRPr lang="en-US" dirty="0"/>
          </a:p>
          <a:p>
            <a:r>
              <a:rPr lang="en-US" dirty="0"/>
              <a:t>Just a note, you will see a significant increase in the supplemental line starting in </a:t>
            </a:r>
            <a:r>
              <a:rPr lang="en-US" dirty="0" err="1"/>
              <a:t>july</a:t>
            </a:r>
            <a:r>
              <a:rPr lang="en-US" dirty="0"/>
              <a:t> due to the movement of EPP and QIP from NPSR where it is currently reported.  </a:t>
            </a:r>
          </a:p>
          <a:p>
            <a:endParaRPr lang="en-US" dirty="0"/>
          </a:p>
          <a:p>
            <a:r>
              <a:rPr lang="en-US" dirty="0"/>
              <a:t>This will continue to be refined. </a:t>
            </a:r>
          </a:p>
          <a:p>
            <a:endParaRPr lang="en-US" dirty="0"/>
          </a:p>
          <a:p>
            <a:r>
              <a:rPr lang="en-US" dirty="0"/>
              <a:t>With that I’ll ask if there are any questions regarding the monthly financials.</a:t>
            </a:r>
          </a:p>
          <a:p>
            <a:endParaRPr lang="en-US" dirty="0"/>
          </a:p>
          <a:p>
            <a:endParaRPr lang="en-US" dirty="0"/>
          </a:p>
        </p:txBody>
      </p:sp>
      <p:sp>
        <p:nvSpPr>
          <p:cNvPr id="4" name="Slide Number Placeholder 3"/>
          <p:cNvSpPr>
            <a:spLocks noGrp="1"/>
          </p:cNvSpPr>
          <p:nvPr>
            <p:ph type="sldNum" sz="quarter" idx="10"/>
          </p:nvPr>
        </p:nvSpPr>
        <p:spPr/>
        <p:txBody>
          <a:bodyPr/>
          <a:lstStyle/>
          <a:p>
            <a:fld id="{A0AD46B3-558C-47A8-B200-073E7D2921EE}"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the last Finance committee meeting there were several questions regarding the Revenue Cycle and a request for some more information.   So I thought I would try to start the education process and try to address some of the questions….</a:t>
            </a:r>
          </a:p>
          <a:p>
            <a:endParaRPr lang="en-US" dirty="0"/>
          </a:p>
          <a:p>
            <a:r>
              <a:rPr lang="en-US" dirty="0"/>
              <a:t>In it’s simplest form, the revenue cycle is:</a:t>
            </a:r>
          </a:p>
          <a:p>
            <a:endParaRPr lang="en-US" dirty="0"/>
          </a:p>
          <a:p>
            <a:r>
              <a:rPr lang="en-US" dirty="0"/>
              <a:t>The patient is scheduled and registered, service is provided and documented ( including coding and entering of charges), then the patient is billed and payments are received.</a:t>
            </a:r>
          </a:p>
          <a:p>
            <a:endParaRPr lang="en-US" dirty="0"/>
          </a:p>
          <a:p>
            <a:r>
              <a:rPr lang="en-US" dirty="0"/>
              <a:t>Although there much more that goes into it.</a:t>
            </a:r>
          </a:p>
          <a:p>
            <a:endParaRPr lang="en-US" dirty="0"/>
          </a:p>
          <a:p>
            <a:endParaRPr lang="en-US" dirty="0"/>
          </a:p>
        </p:txBody>
      </p:sp>
      <p:sp>
        <p:nvSpPr>
          <p:cNvPr id="4" name="Slide Number Placeholder 3"/>
          <p:cNvSpPr>
            <a:spLocks noGrp="1"/>
          </p:cNvSpPr>
          <p:nvPr>
            <p:ph type="sldNum" sz="quarter" idx="10"/>
          </p:nvPr>
        </p:nvSpPr>
        <p:spPr/>
        <p:txBody>
          <a:bodyPr/>
          <a:lstStyle/>
          <a:p>
            <a:fld id="{A0AD46B3-558C-47A8-B200-073E7D2921EE}" type="slidenum">
              <a:rPr lang="en-US" smtClean="0"/>
              <a:pPr/>
              <a:t>14</a:t>
            </a:fld>
            <a:endParaRPr lang="en-US"/>
          </a:p>
        </p:txBody>
      </p:sp>
    </p:spTree>
    <p:extLst>
      <p:ext uri="{BB962C8B-B14F-4D97-AF65-F5344CB8AC3E}">
        <p14:creationId xmlns:p14="http://schemas.microsoft.com/office/powerpoint/2010/main" val="14096104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946" y="4422458"/>
            <a:ext cx="5617208" cy="4346891"/>
          </a:xfrm>
        </p:spPr>
        <p:txBody>
          <a:bodyPr/>
          <a:lstStyle/>
          <a:p>
            <a:r>
              <a:rPr lang="en-US" dirty="0"/>
              <a:t>Here we look a the revenue cycle Finance related activities:</a:t>
            </a:r>
          </a:p>
          <a:p>
            <a:endParaRPr lang="en-US" dirty="0"/>
          </a:p>
          <a:p>
            <a:pPr marL="171450" indent="-171450">
              <a:buFont typeface="Arial" panose="020B0604020202020204" pitchFamily="34" charset="0"/>
              <a:buChar char="•"/>
            </a:pPr>
            <a:r>
              <a:rPr lang="en-US" dirty="0"/>
              <a:t>Scheduling / preregistration – Here is where we are working on authorization activities to make sure that the services will be approved by the patient’s payer</a:t>
            </a:r>
          </a:p>
          <a:p>
            <a:pPr marL="171450" indent="-171450">
              <a:buFont typeface="Arial" panose="020B0604020202020204" pitchFamily="34" charset="0"/>
              <a:buChar char="•"/>
            </a:pPr>
            <a:r>
              <a:rPr lang="en-US" dirty="0"/>
              <a:t>Admissions and registration – including Patient access activities of facilitating </a:t>
            </a:r>
            <a:r>
              <a:rPr lang="en-US" dirty="0" err="1"/>
              <a:t>medi-cal</a:t>
            </a:r>
            <a:r>
              <a:rPr lang="en-US" dirty="0"/>
              <a:t> enrollment/ financial counseling</a:t>
            </a:r>
          </a:p>
          <a:p>
            <a:pPr marL="171450" indent="-171450">
              <a:buFont typeface="Arial" panose="020B0604020202020204" pitchFamily="34" charset="0"/>
              <a:buChar char="•"/>
            </a:pPr>
            <a:r>
              <a:rPr lang="en-US" dirty="0"/>
              <a:t>Once the service is provided, charge capture… in the background here we have the CDM or charge description master maintenance and the setting of charges that we will touch on later.</a:t>
            </a:r>
          </a:p>
          <a:p>
            <a:pPr marL="171450" indent="-171450">
              <a:buFont typeface="Arial" panose="020B0604020202020204" pitchFamily="34" charset="0"/>
              <a:buChar char="•"/>
            </a:pPr>
            <a:r>
              <a:rPr lang="en-US" dirty="0"/>
              <a:t>Case management – to ensure that patients are at the proper level of care </a:t>
            </a:r>
          </a:p>
          <a:p>
            <a:pPr marL="171450" indent="-171450">
              <a:buFont typeface="Arial" panose="020B0604020202020204" pitchFamily="34" charset="0"/>
              <a:buChar char="•"/>
            </a:pPr>
            <a:r>
              <a:rPr lang="en-US" dirty="0"/>
              <a:t>HIM – where accounts are coded for diagnosis and procedures – necessary for billing.</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Its at this point where we can actual calculate the net revenue that we should receive….and if done on a monthly basis, we can use that information to set collection goals for billing and collections.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Continuing on the rev cycle…we have revenue integrity activities making sure that all of the entered charges can be billed.</a:t>
            </a:r>
          </a:p>
          <a:p>
            <a:pPr marL="171450" indent="-171450">
              <a:buFont typeface="Arial" panose="020B0604020202020204" pitchFamily="34" charset="0"/>
              <a:buChar char="•"/>
            </a:pPr>
            <a:r>
              <a:rPr lang="en-US" dirty="0"/>
              <a:t>We bill, and then collect, and send accounts to collection agencies if necessary…..and we can calculate our collection %. Which we will discuss in detail</a:t>
            </a:r>
          </a:p>
          <a:p>
            <a:pPr marL="171450" indent="-171450">
              <a:buFont typeface="Arial" panose="020B0604020202020204" pitchFamily="34" charset="0"/>
              <a:buChar char="•"/>
            </a:pPr>
            <a:r>
              <a:rPr lang="en-US" dirty="0"/>
              <a:t>All along the cycle there are human factors and system factors that can impact the final disposition of an account and effect the collection %.</a:t>
            </a:r>
          </a:p>
        </p:txBody>
      </p:sp>
      <p:sp>
        <p:nvSpPr>
          <p:cNvPr id="4" name="Slide Number Placeholder 3"/>
          <p:cNvSpPr>
            <a:spLocks noGrp="1"/>
          </p:cNvSpPr>
          <p:nvPr>
            <p:ph type="sldNum" sz="quarter" idx="10"/>
          </p:nvPr>
        </p:nvSpPr>
        <p:spPr/>
        <p:txBody>
          <a:bodyPr/>
          <a:lstStyle/>
          <a:p>
            <a:fld id="{A0AD46B3-558C-47A8-B200-073E7D2921EE}" type="slidenum">
              <a:rPr lang="en-US" smtClean="0"/>
              <a:pPr/>
              <a:t>15</a:t>
            </a:fld>
            <a:endParaRPr lang="en-US"/>
          </a:p>
        </p:txBody>
      </p:sp>
    </p:spTree>
    <p:extLst>
      <p:ext uri="{BB962C8B-B14F-4D97-AF65-F5344CB8AC3E}">
        <p14:creationId xmlns:p14="http://schemas.microsoft.com/office/powerpoint/2010/main" val="36680357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15950" y="4189413"/>
            <a:ext cx="6096000" cy="4808537"/>
          </a:xfrm>
        </p:spPr>
        <p:txBody>
          <a:bodyPr/>
          <a:lstStyle/>
          <a:p>
            <a:r>
              <a:rPr lang="en-US" dirty="0"/>
              <a:t>What is the collection %...</a:t>
            </a:r>
          </a:p>
          <a:p>
            <a:r>
              <a:rPr lang="en-US" dirty="0"/>
              <a:t>We show two on our financial statement… NPSR and Total</a:t>
            </a:r>
          </a:p>
          <a:p>
            <a:endParaRPr lang="en-US" dirty="0"/>
          </a:p>
          <a:p>
            <a:r>
              <a:rPr lang="en-US" dirty="0"/>
              <a:t>NPSR is net patient services revenue divided by Gross charges.  Basically it is the amount that the patient services department/Revenue cycle management is responsible for collecting.  It’s based on actually billing and collection activities.    Basically, Net patient services revenue in March is what the billing office should see as cash receipts in May.</a:t>
            </a:r>
          </a:p>
          <a:p>
            <a:endParaRPr lang="en-US" dirty="0"/>
          </a:p>
          <a:p>
            <a:r>
              <a:rPr lang="en-US" dirty="0"/>
              <a:t>Now this number has not been pure in the past….we included some </a:t>
            </a:r>
            <a:r>
              <a:rPr lang="en-US" dirty="0" err="1"/>
              <a:t>medi-cal</a:t>
            </a:r>
            <a:r>
              <a:rPr lang="en-US" dirty="0"/>
              <a:t> managed care </a:t>
            </a:r>
            <a:r>
              <a:rPr lang="en-US" dirty="0" err="1"/>
              <a:t>supplementals</a:t>
            </a:r>
            <a:r>
              <a:rPr lang="en-US" dirty="0"/>
              <a:t> in this number, which we have moved to supplemental revenue starting in FY19,  and it also includes HPAC and capitation (which need to be billed for encounters, but are not paid based on actual billings).  These amounts will be accounted for in the cash collection goals.</a:t>
            </a:r>
          </a:p>
          <a:p>
            <a:endParaRPr lang="en-US" dirty="0"/>
          </a:p>
          <a:p>
            <a:r>
              <a:rPr lang="en-US" dirty="0"/>
              <a:t>The trustees had asked how we know if PBS is collecting all that they should.   By calculating an expected net patient services revenue based on the charges and activity for the month (the income statement approach)  and comparing it to the cash collections one of the best tools.  Unfortunately, AHS has not been doing that monthly calculation and has been using balance sheet approach – which reviews receivables and calculates an appropriate reserve.  This methodology also needs to be done, but essentially assumes that PBS has collected what it should.  This was noted in my assessment back in 2014,  and has not adequately been addressed.  We are in the process of putting an income statement calculation in place and will be setting PBS cash goals.  Currently they have had set monthly goal that is not based on actual activity.</a:t>
            </a:r>
          </a:p>
          <a:p>
            <a:endParaRPr lang="en-US" dirty="0"/>
          </a:p>
          <a:p>
            <a:r>
              <a:rPr lang="en-US" dirty="0"/>
              <a:t>Collection % total is Net Operating Rev/Gross charges – so it includes all supplemental revenues- which while considered patient revenues are not patient specific.</a:t>
            </a:r>
          </a:p>
        </p:txBody>
      </p:sp>
      <p:sp>
        <p:nvSpPr>
          <p:cNvPr id="4" name="Slide Number Placeholder 3"/>
          <p:cNvSpPr>
            <a:spLocks noGrp="1"/>
          </p:cNvSpPr>
          <p:nvPr>
            <p:ph type="sldNum" sz="quarter" idx="10"/>
          </p:nvPr>
        </p:nvSpPr>
        <p:spPr/>
        <p:txBody>
          <a:bodyPr/>
          <a:lstStyle/>
          <a:p>
            <a:fld id="{A0AD46B3-558C-47A8-B200-073E7D2921EE}" type="slidenum">
              <a:rPr lang="en-US" smtClean="0"/>
              <a:pPr/>
              <a:t>16</a:t>
            </a:fld>
            <a:endParaRPr lang="en-US" dirty="0"/>
          </a:p>
        </p:txBody>
      </p:sp>
    </p:spTree>
    <p:extLst>
      <p:ext uri="{BB962C8B-B14F-4D97-AF65-F5344CB8AC3E}">
        <p14:creationId xmlns:p14="http://schemas.microsoft.com/office/powerpoint/2010/main" val="8192615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7350" y="4349750"/>
            <a:ext cx="6248400" cy="4724400"/>
          </a:xfrm>
        </p:spPr>
        <p:txBody>
          <a:bodyPr/>
          <a:lstStyle/>
          <a:p>
            <a:r>
              <a:rPr lang="en-US" dirty="0"/>
              <a:t>So why is our collection % so low.  </a:t>
            </a:r>
          </a:p>
          <a:p>
            <a:endParaRPr lang="en-US" dirty="0"/>
          </a:p>
          <a:p>
            <a:r>
              <a:rPr lang="en-US" dirty="0"/>
              <a:t>Well….we don’t operate like a fast food restaurant where they require payment in full before you order your food, and unless you have a coupon, you pay the price that’s listed for the item you want on the menu.</a:t>
            </a:r>
          </a:p>
          <a:p>
            <a:endParaRPr lang="en-US" dirty="0"/>
          </a:p>
          <a:p>
            <a:r>
              <a:rPr lang="en-US" dirty="0"/>
              <a:t>Hospitals, like a restaurant have a menu of gross charges, and by federal requirements hospitals are required to charge all patients and their payors the same gross charge for the same service. But not all payers pay the same or at all, and very </a:t>
            </a:r>
            <a:r>
              <a:rPr lang="en-US" dirty="0" err="1"/>
              <a:t>very</a:t>
            </a:r>
            <a:r>
              <a:rPr lang="en-US" dirty="0"/>
              <a:t> few pay our gross charges.</a:t>
            </a:r>
          </a:p>
          <a:p>
            <a:endParaRPr lang="en-US" dirty="0"/>
          </a:p>
          <a:p>
            <a:r>
              <a:rPr lang="en-US" dirty="0"/>
              <a:t>Government payers reimburse under fee schedules or at cost and hospitals must accept the amount that they pay if they want to be paid for services provided to enrollees.</a:t>
            </a:r>
          </a:p>
          <a:p>
            <a:endParaRPr lang="en-US" dirty="0"/>
          </a:p>
          <a:p>
            <a:r>
              <a:rPr lang="en-US" dirty="0"/>
              <a:t>Commercial payers generally pay contracted rates, or may pay based on charges…but many times patients have high deductibles and co insurance that they may or may not pay – or be able to afford.</a:t>
            </a:r>
          </a:p>
          <a:p>
            <a:endParaRPr lang="en-US" dirty="0"/>
          </a:p>
          <a:p>
            <a:r>
              <a:rPr lang="en-US" dirty="0"/>
              <a:t>Uninsured patients may or may not qualify for charity care and may or may not pay.   Especially if they have already received the service.</a:t>
            </a:r>
          </a:p>
          <a:p>
            <a:endParaRPr lang="en-US" dirty="0"/>
          </a:p>
          <a:p>
            <a:r>
              <a:rPr lang="en-US" dirty="0"/>
              <a:t>Patients may need services that their insurance won’t authorize or won’t cover – which means no payment if the service is provided. </a:t>
            </a:r>
          </a:p>
          <a:p>
            <a:endParaRPr lang="en-US" dirty="0"/>
          </a:p>
          <a:p>
            <a:r>
              <a:rPr lang="en-US" dirty="0"/>
              <a:t>Because of these issues, there is a big difference between gross charges and what will actually be  collected.  In the budget presentation we show the payment percentages by major payer.</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A0AD46B3-558C-47A8-B200-073E7D2921EE}" type="slidenum">
              <a:rPr lang="en-US" smtClean="0"/>
              <a:pPr/>
              <a:t>17</a:t>
            </a:fld>
            <a:endParaRPr lang="en-US"/>
          </a:p>
        </p:txBody>
      </p:sp>
    </p:spTree>
    <p:extLst>
      <p:ext uri="{BB962C8B-B14F-4D97-AF65-F5344CB8AC3E}">
        <p14:creationId xmlns:p14="http://schemas.microsoft.com/office/powerpoint/2010/main" val="12110501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another quirk with government payers.</a:t>
            </a:r>
          </a:p>
          <a:p>
            <a:endParaRPr lang="en-US" dirty="0"/>
          </a:p>
          <a:p>
            <a:r>
              <a:rPr lang="en-US" dirty="0"/>
              <a:t>The </a:t>
            </a:r>
            <a:r>
              <a:rPr lang="en-US" dirty="0" err="1"/>
              <a:t>Medi</a:t>
            </a:r>
            <a:r>
              <a:rPr lang="en-US" dirty="0"/>
              <a:t>-Cal program is a state/federal program.  For pre ACA enrollees, </a:t>
            </a:r>
            <a:r>
              <a:rPr lang="en-US" dirty="0" err="1"/>
              <a:t>Medi</a:t>
            </a:r>
            <a:r>
              <a:rPr lang="en-US" dirty="0"/>
              <a:t>-Cal payments were funded 50% by the state and 50% by the feds (FFP or Federal Financial Participation).  The federal % is much higher for the newly eligible currently at 94%. For much of the </a:t>
            </a:r>
            <a:r>
              <a:rPr lang="en-US" dirty="0" err="1"/>
              <a:t>Medi</a:t>
            </a:r>
            <a:r>
              <a:rPr lang="en-US" dirty="0"/>
              <a:t>-Cal funding at AHS ( IP FFS, </a:t>
            </a:r>
            <a:r>
              <a:rPr lang="en-US" dirty="0" err="1"/>
              <a:t>Mcal</a:t>
            </a:r>
            <a:r>
              <a:rPr lang="en-US" dirty="0"/>
              <a:t> and Waiver and Supplemental payments) AHS must put in the state or non federal share.  When we book the payments as revenue, we only book as income the Federal payment or our Net payment.   But the Federal Government says we really got the gross amount including the non federal share.</a:t>
            </a:r>
          </a:p>
          <a:p>
            <a:endParaRPr lang="en-US" dirty="0"/>
          </a:p>
          <a:p>
            <a:r>
              <a:rPr lang="en-US" dirty="0"/>
              <a:t>For example…..The Managed Care Rate Range IGT.   See slide</a:t>
            </a:r>
          </a:p>
          <a:p>
            <a:endParaRPr lang="en-US" dirty="0"/>
          </a:p>
          <a:p>
            <a:r>
              <a:rPr lang="en-US" dirty="0"/>
              <a:t>It is similar with all IGT programs and with CPE cost based programs where we expend 5000 and get 2500 in payment….but they consider us as having received 5000.</a:t>
            </a:r>
          </a:p>
          <a:p>
            <a:endParaRPr lang="en-US" dirty="0"/>
          </a:p>
          <a:p>
            <a:r>
              <a:rPr lang="en-US" dirty="0"/>
              <a:t>If we showed all of the CPE and IGT based income at Gross our collection rate would be much higher, however it would not reflect our true net revenue.</a:t>
            </a:r>
          </a:p>
          <a:p>
            <a:endParaRPr lang="en-US" dirty="0"/>
          </a:p>
          <a:p>
            <a:r>
              <a:rPr lang="en-US" dirty="0"/>
              <a:t>So why don’t we lower our charges?????</a:t>
            </a:r>
          </a:p>
        </p:txBody>
      </p:sp>
      <p:sp>
        <p:nvSpPr>
          <p:cNvPr id="4" name="Slide Number Placeholder 3"/>
          <p:cNvSpPr>
            <a:spLocks noGrp="1"/>
          </p:cNvSpPr>
          <p:nvPr>
            <p:ph type="sldNum" sz="quarter" idx="10"/>
          </p:nvPr>
        </p:nvSpPr>
        <p:spPr/>
        <p:txBody>
          <a:bodyPr/>
          <a:lstStyle/>
          <a:p>
            <a:fld id="{A0AD46B3-558C-47A8-B200-073E7D2921EE}" type="slidenum">
              <a:rPr lang="en-US" smtClean="0"/>
              <a:pPr/>
              <a:t>18</a:t>
            </a:fld>
            <a:endParaRPr lang="en-US"/>
          </a:p>
        </p:txBody>
      </p:sp>
    </p:spTree>
    <p:extLst>
      <p:ext uri="{BB962C8B-B14F-4D97-AF65-F5344CB8AC3E}">
        <p14:creationId xmlns:p14="http://schemas.microsoft.com/office/powerpoint/2010/main" val="15339057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also have to deal with another regulation  - The usual and customary charge limitation….which says that for certain funding we cannot get paid more than our charges.</a:t>
            </a:r>
          </a:p>
          <a:p>
            <a:endParaRPr lang="en-US" dirty="0"/>
          </a:p>
          <a:p>
            <a:r>
              <a:rPr lang="en-US" dirty="0"/>
              <a:t>Back when the </a:t>
            </a:r>
            <a:r>
              <a:rPr lang="en-US" dirty="0" err="1"/>
              <a:t>Medi</a:t>
            </a:r>
            <a:r>
              <a:rPr lang="en-US" dirty="0"/>
              <a:t>-Cal DSH program started where public hospitals had to put up IGT funding  for the non-federal share,  public hospitals were able to draw down DSH up to 175% of our uncompensated </a:t>
            </a:r>
            <a:r>
              <a:rPr lang="en-US" dirty="0" err="1"/>
              <a:t>Medi-cal</a:t>
            </a:r>
            <a:r>
              <a:rPr lang="en-US" dirty="0"/>
              <a:t> and Uninsured costs however we were limited to the lower of that calculation or our charges for those services.  </a:t>
            </a:r>
          </a:p>
          <a:p>
            <a:endParaRPr lang="en-US" dirty="0"/>
          </a:p>
          <a:p>
            <a:r>
              <a:rPr lang="en-US" dirty="0"/>
              <a:t>This forced public hospitals to increase charges .</a:t>
            </a:r>
          </a:p>
          <a:p>
            <a:endParaRPr lang="en-US" dirty="0"/>
          </a:p>
          <a:p>
            <a:r>
              <a:rPr lang="en-US" dirty="0"/>
              <a:t>In addition, based on current charging and what insurance companies pay, lowing our charges would lower actual net revenues.  </a:t>
            </a:r>
          </a:p>
        </p:txBody>
      </p:sp>
      <p:sp>
        <p:nvSpPr>
          <p:cNvPr id="4" name="Slide Number Placeholder 3"/>
          <p:cNvSpPr>
            <a:spLocks noGrp="1"/>
          </p:cNvSpPr>
          <p:nvPr>
            <p:ph type="sldNum" sz="quarter" idx="10"/>
          </p:nvPr>
        </p:nvSpPr>
        <p:spPr/>
        <p:txBody>
          <a:bodyPr/>
          <a:lstStyle/>
          <a:p>
            <a:fld id="{A0AD46B3-558C-47A8-B200-073E7D2921EE}" type="slidenum">
              <a:rPr lang="en-US" smtClean="0"/>
              <a:pPr/>
              <a:t>19</a:t>
            </a:fld>
            <a:endParaRPr lang="en-US"/>
          </a:p>
        </p:txBody>
      </p:sp>
    </p:spTree>
    <p:extLst>
      <p:ext uri="{BB962C8B-B14F-4D97-AF65-F5344CB8AC3E}">
        <p14:creationId xmlns:p14="http://schemas.microsoft.com/office/powerpoint/2010/main" val="32201647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68207" y="4422459"/>
            <a:ext cx="6164721" cy="4188778"/>
          </a:xfrm>
        </p:spPr>
        <p:txBody>
          <a:bodyPr/>
          <a:lstStyle/>
          <a:p>
            <a:r>
              <a:rPr lang="en-US" dirty="0"/>
              <a:t>Good afternoon.  I’m Nancy Kaatz, Interim CFO.</a:t>
            </a:r>
          </a:p>
          <a:p>
            <a:endParaRPr lang="en-US" dirty="0"/>
          </a:p>
          <a:p>
            <a:r>
              <a:rPr lang="en-US" dirty="0"/>
              <a:t>Rather than go through all the details from the finance memo, I thought I would point out some highlights as Luis will be providing more details regarding back to budget and operations, the rolling forecast and then talk a little about the revenue cycle and some of the questions that came up in our last meeting.  </a:t>
            </a:r>
          </a:p>
        </p:txBody>
      </p:sp>
      <p:sp>
        <p:nvSpPr>
          <p:cNvPr id="4" name="Slide Number Placeholder 3"/>
          <p:cNvSpPr>
            <a:spLocks noGrp="1"/>
          </p:cNvSpPr>
          <p:nvPr>
            <p:ph type="sldNum" sz="quarter" idx="10"/>
          </p:nvPr>
        </p:nvSpPr>
        <p:spPr/>
        <p:txBody>
          <a:bodyPr/>
          <a:lstStyle/>
          <a:p>
            <a:fld id="{A0AD46B3-558C-47A8-B200-073E7D2921EE}" type="slidenum">
              <a:rPr lang="en-US" smtClean="0"/>
              <a:pPr/>
              <a:t>2</a:t>
            </a:fld>
            <a:endParaRPr lang="en-US"/>
          </a:p>
        </p:txBody>
      </p:sp>
    </p:spTree>
    <p:extLst>
      <p:ext uri="{BB962C8B-B14F-4D97-AF65-F5344CB8AC3E}">
        <p14:creationId xmlns:p14="http://schemas.microsoft.com/office/powerpoint/2010/main" val="458769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the trustees had asked how we set our charges.</a:t>
            </a:r>
          </a:p>
          <a:p>
            <a:endParaRPr lang="en-US" dirty="0"/>
          </a:p>
          <a:p>
            <a:r>
              <a:rPr lang="en-US" dirty="0"/>
              <a:t>The vast majority of our patients have government payers and are not effected by charges, but we try to fit within the following parameters</a:t>
            </a:r>
          </a:p>
          <a:p>
            <a:endParaRPr lang="en-US" dirty="0"/>
          </a:p>
          <a:p>
            <a:r>
              <a:rPr lang="en-US" dirty="0"/>
              <a:t>We must have charges greater than reimbursement at the specific service level as well as overall to fit under the UCC where our overall reimbursement is calculated at the gross payment.</a:t>
            </a:r>
          </a:p>
          <a:p>
            <a:endParaRPr lang="en-US" dirty="0"/>
          </a:p>
          <a:p>
            <a:r>
              <a:rPr lang="en-US" dirty="0"/>
              <a:t>We want to be around the median on average for pricing in our surrounding area.  In fact to get closer to this, in 2017 charges were reduced for some services.</a:t>
            </a:r>
          </a:p>
          <a:p>
            <a:endParaRPr lang="en-US" dirty="0"/>
          </a:p>
          <a:p>
            <a:r>
              <a:rPr lang="en-US" dirty="0"/>
              <a:t>We utilize a program called Craneware that provides us with area average charge data….we able to select the facilities that we want to be compared with.</a:t>
            </a:r>
          </a:p>
          <a:p>
            <a:endParaRPr lang="en-US" dirty="0"/>
          </a:p>
          <a:p>
            <a:r>
              <a:rPr lang="en-US" dirty="0"/>
              <a:t>Finally we are working to have consistent charging for service across all AHS facilities.  We are not there yet, but will have one charge master under EPIC.</a:t>
            </a:r>
          </a:p>
          <a:p>
            <a:endParaRPr lang="en-US" dirty="0"/>
          </a:p>
          <a:p>
            <a:r>
              <a:rPr lang="en-US" dirty="0"/>
              <a:t>I know that this is a lot and I’m trying to make a complicated system easy to understand.  I hope that this helps.  </a:t>
            </a:r>
          </a:p>
          <a:p>
            <a:endParaRPr lang="en-US" dirty="0"/>
          </a:p>
        </p:txBody>
      </p:sp>
      <p:sp>
        <p:nvSpPr>
          <p:cNvPr id="4" name="Slide Number Placeholder 3"/>
          <p:cNvSpPr>
            <a:spLocks noGrp="1"/>
          </p:cNvSpPr>
          <p:nvPr>
            <p:ph type="sldNum" sz="quarter" idx="10"/>
          </p:nvPr>
        </p:nvSpPr>
        <p:spPr/>
        <p:txBody>
          <a:bodyPr/>
          <a:lstStyle/>
          <a:p>
            <a:fld id="{A0AD46B3-558C-47A8-B200-073E7D2921EE}" type="slidenum">
              <a:rPr lang="en-US" smtClean="0"/>
              <a:pPr/>
              <a:t>20</a:t>
            </a:fld>
            <a:endParaRPr lang="en-US"/>
          </a:p>
        </p:txBody>
      </p:sp>
    </p:spTree>
    <p:extLst>
      <p:ext uri="{BB962C8B-B14F-4D97-AF65-F5344CB8AC3E}">
        <p14:creationId xmlns:p14="http://schemas.microsoft.com/office/powerpoint/2010/main" val="2260547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Patient activity continued to be was strong in March</a:t>
            </a:r>
          </a:p>
          <a:p>
            <a:endParaRPr lang="en-US" dirty="0"/>
          </a:p>
          <a:p>
            <a:r>
              <a:rPr lang="en-US" dirty="0"/>
              <a:t>Acute ADC was same as Feb, 2.9% above budget</a:t>
            </a:r>
          </a:p>
          <a:p>
            <a:r>
              <a:rPr lang="en-US" dirty="0"/>
              <a:t>Length of stay dropped from 6 to 5.6, but remains above budget.</a:t>
            </a:r>
          </a:p>
          <a:p>
            <a:endParaRPr lang="en-US" dirty="0"/>
          </a:p>
          <a:p>
            <a:r>
              <a:rPr lang="en-US" dirty="0"/>
              <a:t>Post Acute ADC just slightly over budget at 296 </a:t>
            </a:r>
          </a:p>
          <a:p>
            <a:endParaRPr lang="en-US" dirty="0"/>
          </a:p>
          <a:p>
            <a:r>
              <a:rPr lang="en-US" dirty="0"/>
              <a:t>Emergency visits continue to be below budget.</a:t>
            </a:r>
          </a:p>
          <a:p>
            <a:r>
              <a:rPr lang="en-US" dirty="0"/>
              <a:t>Clinic visits were slightly over budget.</a:t>
            </a:r>
          </a:p>
          <a:p>
            <a:endParaRPr lang="en-US" dirty="0"/>
          </a:p>
          <a:p>
            <a:r>
              <a:rPr lang="en-US" dirty="0"/>
              <a:t>Physician RVUs continue to improve.  Feb monthly average YTD was 75,345, and we were at 87,679 for the month.</a:t>
            </a:r>
          </a:p>
          <a:p>
            <a:endParaRPr lang="en-US" dirty="0"/>
          </a:p>
          <a:p>
            <a:r>
              <a:rPr lang="en-US" dirty="0"/>
              <a:t>YTD volume variance to budget are still under, however improved over the prior month.</a:t>
            </a:r>
          </a:p>
          <a:p>
            <a:endParaRPr lang="en-US" dirty="0"/>
          </a:p>
        </p:txBody>
      </p:sp>
      <p:sp>
        <p:nvSpPr>
          <p:cNvPr id="4" name="Slide Number Placeholder 3"/>
          <p:cNvSpPr>
            <a:spLocks noGrp="1"/>
          </p:cNvSpPr>
          <p:nvPr>
            <p:ph type="sldNum" sz="quarter" idx="10"/>
          </p:nvPr>
        </p:nvSpPr>
        <p:spPr/>
        <p:txBody>
          <a:bodyPr/>
          <a:lstStyle/>
          <a:p>
            <a:fld id="{A0AD46B3-558C-47A8-B200-073E7D2921E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0" y="660400"/>
            <a:ext cx="4654550" cy="3490913"/>
          </a:xfrm>
        </p:spPr>
      </p:sp>
      <p:sp>
        <p:nvSpPr>
          <p:cNvPr id="3" name="Notes Placeholder 2"/>
          <p:cNvSpPr>
            <a:spLocks noGrp="1"/>
          </p:cNvSpPr>
          <p:nvPr>
            <p:ph type="body" idx="1"/>
          </p:nvPr>
        </p:nvSpPr>
        <p:spPr>
          <a:xfrm>
            <a:off x="692150" y="4616349"/>
            <a:ext cx="5617208" cy="3807980"/>
          </a:xfrm>
        </p:spPr>
        <p:txBody>
          <a:bodyPr>
            <a:normAutofit/>
          </a:bodyPr>
          <a:lstStyle/>
          <a:p>
            <a:r>
              <a:rPr lang="en-US" dirty="0"/>
              <a:t>There was some improvement in NPSR for the month of March mainly due to improved inpatient activity compared to budget.  </a:t>
            </a:r>
          </a:p>
          <a:p>
            <a:endParaRPr lang="en-US" dirty="0"/>
          </a:p>
          <a:p>
            <a:r>
              <a:rPr lang="en-US" dirty="0"/>
              <a:t>The collection ratio was 20.5%, right on budget for the month.</a:t>
            </a:r>
          </a:p>
          <a:p>
            <a:endParaRPr lang="en-US" dirty="0"/>
          </a:p>
          <a:p>
            <a:r>
              <a:rPr lang="en-US" dirty="0"/>
              <a:t>With improved contracted rates, the collection ratio of 20.6% is expected by year end.</a:t>
            </a:r>
          </a:p>
          <a:p>
            <a:endParaRPr lang="en-US" dirty="0"/>
          </a:p>
          <a:p>
            <a:r>
              <a:rPr lang="en-US" dirty="0"/>
              <a:t>Supplemental revenues were 18.1% over budget.  Reserves were adjusted to bring in an additional   $4.2 million from prior year adjustments. </a:t>
            </a:r>
          </a:p>
          <a:p>
            <a:endParaRPr lang="en-US" dirty="0"/>
          </a:p>
          <a:p>
            <a:r>
              <a:rPr lang="en-US" dirty="0"/>
              <a:t>This is likely going to be the last month that you will see positive adjustments to the reserves.  While we will be bringing in additional supplemental revenues for the </a:t>
            </a:r>
            <a:r>
              <a:rPr lang="en-US" dirty="0" err="1"/>
              <a:t>Medi</a:t>
            </a:r>
            <a:r>
              <a:rPr lang="en-US" dirty="0"/>
              <a:t>-Cal waiver and QIP/EPP programs, we have determined the need to establish a greater reserve for prior year issues surrounding rate setting for the FQHC clinics at Highland Wellness .  This issue is currently under appeal with DHCS.   </a:t>
            </a:r>
          </a:p>
        </p:txBody>
      </p:sp>
      <p:sp>
        <p:nvSpPr>
          <p:cNvPr id="4" name="Slide Number Placeholder 3"/>
          <p:cNvSpPr>
            <a:spLocks noGrp="1"/>
          </p:cNvSpPr>
          <p:nvPr>
            <p:ph type="sldNum" sz="quarter" idx="10"/>
          </p:nvPr>
        </p:nvSpPr>
        <p:spPr/>
        <p:txBody>
          <a:bodyPr/>
          <a:lstStyle/>
          <a:p>
            <a:fld id="{A0AD46B3-558C-47A8-B200-073E7D2921E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946" y="4612858"/>
            <a:ext cx="5617208" cy="3807980"/>
          </a:xfrm>
        </p:spPr>
        <p:txBody>
          <a:bodyPr>
            <a:normAutofit/>
          </a:bodyPr>
          <a:lstStyle/>
          <a:p>
            <a:r>
              <a:rPr lang="en-US" dirty="0"/>
              <a:t>March expenses continue to be over budget, however we are seeing some improvements due to the Back to Budget Plan.  While we know we have a structural issue with the labor budget, combined Salaries, Wages and Registry together were just about on budget for the month.  </a:t>
            </a:r>
          </a:p>
          <a:p>
            <a:endParaRPr lang="en-US" dirty="0"/>
          </a:p>
          <a:p>
            <a:r>
              <a:rPr lang="en-US" dirty="0"/>
              <a:t>Purchased services included a one time expense for Population Health capitation work and some </a:t>
            </a:r>
            <a:r>
              <a:rPr lang="en-US" dirty="0" err="1"/>
              <a:t>catchup</a:t>
            </a:r>
            <a:r>
              <a:rPr lang="en-US" dirty="0"/>
              <a:t> of IT consulting expense.</a:t>
            </a:r>
          </a:p>
          <a:p>
            <a:endParaRPr lang="en-US" dirty="0"/>
          </a:p>
          <a:p>
            <a:r>
              <a:rPr lang="en-US" dirty="0"/>
              <a:t>General and Administration expense included Legal Expenses for benefit and EHR related work</a:t>
            </a:r>
          </a:p>
          <a:p>
            <a:endParaRPr lang="en-US" dirty="0"/>
          </a:p>
          <a:p>
            <a:r>
              <a:rPr lang="en-US" dirty="0"/>
              <a:t>Repairs and Maintenance expense continues to be over budget mainly due to  work at Fairmont and John George facilities, and medical equipment repairs.</a:t>
            </a:r>
          </a:p>
        </p:txBody>
      </p:sp>
      <p:sp>
        <p:nvSpPr>
          <p:cNvPr id="4" name="Slide Number Placeholder 3"/>
          <p:cNvSpPr>
            <a:spLocks noGrp="1"/>
          </p:cNvSpPr>
          <p:nvPr>
            <p:ph type="sldNum" sz="quarter" idx="10"/>
          </p:nvPr>
        </p:nvSpPr>
        <p:spPr/>
        <p:txBody>
          <a:bodyPr/>
          <a:lstStyle/>
          <a:p>
            <a:fld id="{A0AD46B3-558C-47A8-B200-073E7D2921E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946" y="4612858"/>
            <a:ext cx="5617208" cy="3807980"/>
          </a:xfrm>
        </p:spPr>
        <p:txBody>
          <a:bodyPr>
            <a:normAutofit/>
          </a:bodyPr>
          <a:lstStyle/>
          <a:p>
            <a:r>
              <a:rPr lang="en-US" dirty="0"/>
              <a:t>Overall March results were great.</a:t>
            </a:r>
          </a:p>
          <a:p>
            <a:endParaRPr lang="en-US" dirty="0"/>
          </a:p>
          <a:p>
            <a:r>
              <a:rPr lang="en-US" dirty="0"/>
              <a:t>Operating margin exceeded budget for the first time this year.</a:t>
            </a:r>
          </a:p>
          <a:p>
            <a:endParaRPr lang="en-US" dirty="0"/>
          </a:p>
          <a:p>
            <a:r>
              <a:rPr lang="en-US" dirty="0"/>
              <a:t>We had a positive overall net income for the month with a 7.1% EBIDA margin.</a:t>
            </a:r>
          </a:p>
          <a:p>
            <a:endParaRPr lang="en-US" dirty="0"/>
          </a:p>
          <a:p>
            <a:r>
              <a:rPr lang="en-US" dirty="0"/>
              <a:t>YTD the EBIDA margin is 3.1%, up from 2.6% February YTD. </a:t>
            </a:r>
          </a:p>
          <a:p>
            <a:endParaRPr lang="en-US" dirty="0"/>
          </a:p>
          <a:p>
            <a:r>
              <a:rPr lang="en-US" dirty="0"/>
              <a:t>Based on our projections, we expect to meet our budgeted EBIDA of 4.1%  for the year.</a:t>
            </a:r>
          </a:p>
        </p:txBody>
      </p:sp>
      <p:sp>
        <p:nvSpPr>
          <p:cNvPr id="4" name="Slide Number Placeholder 3"/>
          <p:cNvSpPr>
            <a:spLocks noGrp="1"/>
          </p:cNvSpPr>
          <p:nvPr>
            <p:ph type="sldNum" sz="quarter" idx="10"/>
          </p:nvPr>
        </p:nvSpPr>
        <p:spPr/>
        <p:txBody>
          <a:bodyPr/>
          <a:lstStyle/>
          <a:p>
            <a:fld id="{A0AD46B3-558C-47A8-B200-073E7D2921EE}" type="slidenum">
              <a:rPr lang="en-US" smtClean="0"/>
              <a:pPr/>
              <a:t>6</a:t>
            </a:fld>
            <a:endParaRPr lang="en-US"/>
          </a:p>
        </p:txBody>
      </p:sp>
    </p:spTree>
    <p:extLst>
      <p:ext uri="{BB962C8B-B14F-4D97-AF65-F5344CB8AC3E}">
        <p14:creationId xmlns:p14="http://schemas.microsoft.com/office/powerpoint/2010/main" val="13547790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701675"/>
            <a:ext cx="4654550" cy="3490913"/>
          </a:xfrm>
        </p:spPr>
      </p:sp>
      <p:sp>
        <p:nvSpPr>
          <p:cNvPr id="3" name="Notes Placeholder 2"/>
          <p:cNvSpPr>
            <a:spLocks noGrp="1"/>
          </p:cNvSpPr>
          <p:nvPr>
            <p:ph type="body" idx="1"/>
          </p:nvPr>
        </p:nvSpPr>
        <p:spPr/>
        <p:txBody>
          <a:bodyPr>
            <a:normAutofit/>
          </a:bodyPr>
          <a:lstStyle/>
          <a:p>
            <a:endParaRPr lang="en-US" dirty="0"/>
          </a:p>
          <a:p>
            <a:r>
              <a:rPr lang="en-US" dirty="0"/>
              <a:t>In summary by strategic budget unit and facility rollups, you can see that Provider delivery  and Ambulatory continue to be the standouts compared to budget.</a:t>
            </a:r>
          </a:p>
        </p:txBody>
      </p:sp>
      <p:sp>
        <p:nvSpPr>
          <p:cNvPr id="4" name="Slide Number Placeholder 3"/>
          <p:cNvSpPr>
            <a:spLocks noGrp="1"/>
          </p:cNvSpPr>
          <p:nvPr>
            <p:ph type="sldNum" sz="quarter" idx="10"/>
          </p:nvPr>
        </p:nvSpPr>
        <p:spPr/>
        <p:txBody>
          <a:bodyPr/>
          <a:lstStyle/>
          <a:p>
            <a:fld id="{A0AD46B3-558C-47A8-B200-073E7D2921E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Key balance sheet metrics are improved across the board.  Cash up, Days in AR moving down, and Days in AP down.</a:t>
            </a:r>
          </a:p>
          <a:p>
            <a:endParaRPr lang="en-US" dirty="0"/>
          </a:p>
          <a:p>
            <a:r>
              <a:rPr lang="en-US" dirty="0"/>
              <a:t>We’ve increased the Net Negative Balance forecast to cover through the end of FY 19, and expect to be complaint with the terms of our agreement with the county.</a:t>
            </a:r>
          </a:p>
        </p:txBody>
      </p:sp>
      <p:sp>
        <p:nvSpPr>
          <p:cNvPr id="4" name="Slide Number Placeholder 3"/>
          <p:cNvSpPr>
            <a:spLocks noGrp="1"/>
          </p:cNvSpPr>
          <p:nvPr>
            <p:ph type="sldNum" sz="quarter" idx="10"/>
          </p:nvPr>
        </p:nvSpPr>
        <p:spPr/>
        <p:txBody>
          <a:bodyPr/>
          <a:lstStyle/>
          <a:p>
            <a:fld id="{A0AD46B3-558C-47A8-B200-073E7D2921E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 doing the 12 month rolling forecast, we needed to first project to year end.  So your package includes the FY 18 projection.  This was done somewhat separately from the budget forecast, so it is extremely close but not exact…..</a:t>
            </a:r>
          </a:p>
          <a:p>
            <a:endParaRPr lang="en-US" dirty="0"/>
          </a:p>
          <a:p>
            <a:r>
              <a:rPr lang="en-US" dirty="0"/>
              <a:t>It’s hard to see, so I have shrunken the last few months so you can see the numbers.</a:t>
            </a:r>
          </a:p>
          <a:p>
            <a:r>
              <a:rPr lang="en-US" dirty="0"/>
              <a:t>Just a note that the grey columns are actual, the while columns are projected. </a:t>
            </a:r>
          </a:p>
        </p:txBody>
      </p:sp>
      <p:sp>
        <p:nvSpPr>
          <p:cNvPr id="4" name="Slide Number Placeholder 3"/>
          <p:cNvSpPr>
            <a:spLocks noGrp="1"/>
          </p:cNvSpPr>
          <p:nvPr>
            <p:ph type="sldNum" sz="quarter" idx="10"/>
          </p:nvPr>
        </p:nvSpPr>
        <p:spPr/>
        <p:txBody>
          <a:bodyPr/>
          <a:lstStyle/>
          <a:p>
            <a:fld id="{A0AD46B3-558C-47A8-B200-073E7D2921E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4970060-061B-41CA-91C9-BBE3A9029F32}" type="datetime1">
              <a:rPr lang="en-US" smtClean="0"/>
              <a:pPr/>
              <a:t>5/10/2018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188155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231053-AAC7-4A60-A707-9D92679F1B68}" type="datetime1">
              <a:rPr lang="en-US" smtClean="0"/>
              <a:pPr/>
              <a:t>5/10/2018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2802786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FFDCA4-93E6-4ECB-BBB9-A07E0DA0CD1E}" type="datetime1">
              <a:rPr lang="en-US" smtClean="0"/>
              <a:pPr/>
              <a:t>5/10/2018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1506936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B69772-B4FE-4691-A175-84C30A1E05B0}" type="datetime1">
              <a:rPr lang="en-US" smtClean="0"/>
              <a:pPr/>
              <a:t>5/10/2018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2969545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654477-6E1F-4765-A276-5B6C62293E18}" type="datetime1">
              <a:rPr lang="en-US" smtClean="0"/>
              <a:pPr/>
              <a:t>5/10/2018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3300531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DB935E0-408D-4D1E-B730-B3B0356080F0}" type="datetime1">
              <a:rPr lang="en-US" smtClean="0"/>
              <a:pPr/>
              <a:t>5/10/2018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4223634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4A073D0-0563-431E-B883-E91765A26CF3}" type="datetime1">
              <a:rPr lang="en-US" smtClean="0"/>
              <a:pPr/>
              <a:t>5/10/2018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2160094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CA1C18-0099-451C-97ED-F601DED60959}" type="datetime1">
              <a:rPr lang="en-US" smtClean="0"/>
              <a:pPr/>
              <a:t>5/10/2018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749138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2FEEC4-2737-42C8-AD0C-AE87BCA0387D}" type="datetime1">
              <a:rPr lang="en-US" smtClean="0"/>
              <a:pPr/>
              <a:t>5/10/2018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3463478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54ED3C-7229-40E3-AFD4-5D05F00206B8}" type="datetime1">
              <a:rPr lang="en-US" smtClean="0"/>
              <a:pPr/>
              <a:t>5/10/2018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2056757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23D63C-4CE4-4C86-BD6A-C775F5878C94}" type="datetime1">
              <a:rPr lang="en-US" smtClean="0"/>
              <a:pPr/>
              <a:t>5/10/2018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860768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6717CC-B44B-4105-AC04-85C06832D567}" type="datetime1">
              <a:rPr lang="en-US" smtClean="0"/>
              <a:pPr/>
              <a:t>5/10/2018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ADB4A-6FA2-46F0-966D-44FD877818BE}" type="slidenum">
              <a:rPr lang="en-US" smtClean="0"/>
              <a:pPr/>
              <a:t>‹#›</a:t>
            </a:fld>
            <a:endParaRPr lang="en-US"/>
          </a:p>
        </p:txBody>
      </p:sp>
    </p:spTree>
    <p:extLst>
      <p:ext uri="{BB962C8B-B14F-4D97-AF65-F5344CB8AC3E}">
        <p14:creationId xmlns:p14="http://schemas.microsoft.com/office/powerpoint/2010/main" val="303802088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5.xml"/><Relationship Id="rId5" Type="http://schemas.openxmlformats.org/officeDocument/2006/relationships/image" Target="../media/image9.emf"/><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0" y="12225"/>
            <a:ext cx="9140389" cy="6858000"/>
          </a:xfrm>
          <a:prstGeom prst="rect">
            <a:avLst/>
          </a:prstGeom>
        </p:spPr>
      </p:pic>
      <p:grpSp>
        <p:nvGrpSpPr>
          <p:cNvPr id="8" name="Group 7"/>
          <p:cNvGrpSpPr/>
          <p:nvPr/>
        </p:nvGrpSpPr>
        <p:grpSpPr>
          <a:xfrm>
            <a:off x="0" y="2815384"/>
            <a:ext cx="9144000" cy="956510"/>
            <a:chOff x="0" y="3099357"/>
            <a:chExt cx="9144000" cy="685800"/>
          </a:xfrm>
        </p:grpSpPr>
        <p:sp>
          <p:nvSpPr>
            <p:cNvPr id="9" name="Rectangle 8"/>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10" name="Straight Connector 9"/>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480584" y="3177067"/>
              <a:ext cx="5659805" cy="595809"/>
            </a:xfrm>
            <a:prstGeom prst="rect">
              <a:avLst/>
            </a:prstGeom>
            <a:noFill/>
          </p:spPr>
          <p:txBody>
            <a:bodyPr wrap="square" rtlCol="0">
              <a:spAutoFit/>
            </a:bodyPr>
            <a:lstStyle/>
            <a:p>
              <a:r>
                <a:rPr lang="en-US" sz="2400" b="1" dirty="0">
                  <a:solidFill>
                    <a:schemeClr val="bg1"/>
                  </a:solidFill>
                  <a:latin typeface="Arial" charset="0"/>
                  <a:ea typeface="Arial" charset="0"/>
                  <a:cs typeface="Arial" charset="0"/>
                </a:rPr>
                <a:t>Finance Committee</a:t>
              </a:r>
            </a:p>
            <a:p>
              <a:r>
                <a:rPr lang="en-US" sz="2400" b="1" dirty="0">
                  <a:solidFill>
                    <a:schemeClr val="bg1"/>
                  </a:solidFill>
                  <a:latin typeface="Arial" charset="0"/>
                  <a:ea typeface="Arial" charset="0"/>
                  <a:cs typeface="Arial" charset="0"/>
                </a:rPr>
                <a:t>May 2018</a:t>
              </a:r>
              <a:endParaRPr lang="en-US" sz="2400" b="1" dirty="0">
                <a:latin typeface="Arial" charset="0"/>
                <a:ea typeface="Arial" charset="0"/>
                <a:cs typeface="Arial" charset="0"/>
              </a:endParaRPr>
            </a:p>
          </p:txBody>
        </p:sp>
        <p:pic>
          <p:nvPicPr>
            <p:cNvPr id="12" name="Picture 1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3" name="Slide Number Placeholder 2"/>
          <p:cNvSpPr>
            <a:spLocks noGrp="1"/>
          </p:cNvSpPr>
          <p:nvPr>
            <p:ph type="sldNum" sz="quarter" idx="12"/>
          </p:nvPr>
        </p:nvSpPr>
        <p:spPr/>
        <p:txBody>
          <a:bodyPr/>
          <a:lstStyle/>
          <a:p>
            <a:fld id="{4CFADB4A-6FA2-46F0-966D-44FD877818BE}" type="slidenum">
              <a:rPr lang="en-US" smtClean="0"/>
              <a:pPr/>
              <a:t>1</a:t>
            </a:fld>
            <a:endParaRPr lang="en-US"/>
          </a:p>
        </p:txBody>
      </p:sp>
    </p:spTree>
    <p:extLst>
      <p:ext uri="{BB962C8B-B14F-4D97-AF65-F5344CB8AC3E}">
        <p14:creationId xmlns:p14="http://schemas.microsoft.com/office/powerpoint/2010/main" val="41367491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66DF5DC-7F7E-45AD-A73E-AC5FD02DF6B1}"/>
              </a:ext>
            </a:extLst>
          </p:cNvPr>
          <p:cNvSpPr>
            <a:spLocks noGrp="1"/>
          </p:cNvSpPr>
          <p:nvPr>
            <p:ph type="sldNum" sz="quarter" idx="12"/>
          </p:nvPr>
        </p:nvSpPr>
        <p:spPr/>
        <p:txBody>
          <a:bodyPr/>
          <a:lstStyle/>
          <a:p>
            <a:fld id="{4CFADB4A-6FA2-46F0-966D-44FD877818BE}" type="slidenum">
              <a:rPr lang="en-US" smtClean="0"/>
              <a:pPr/>
              <a:t>10</a:t>
            </a:fld>
            <a:endParaRPr lang="en-US"/>
          </a:p>
        </p:txBody>
      </p:sp>
      <p:grpSp>
        <p:nvGrpSpPr>
          <p:cNvPr id="4" name="Group 3">
            <a:extLst>
              <a:ext uri="{FF2B5EF4-FFF2-40B4-BE49-F238E27FC236}">
                <a16:creationId xmlns:a16="http://schemas.microsoft.com/office/drawing/2014/main" id="{391BBD2B-3769-4236-B050-597196315B33}"/>
              </a:ext>
            </a:extLst>
          </p:cNvPr>
          <p:cNvGrpSpPr/>
          <p:nvPr/>
        </p:nvGrpSpPr>
        <p:grpSpPr>
          <a:xfrm>
            <a:off x="0" y="0"/>
            <a:ext cx="9144000" cy="685800"/>
            <a:chOff x="0" y="3099357"/>
            <a:chExt cx="9144000" cy="685800"/>
          </a:xfrm>
        </p:grpSpPr>
        <p:sp>
          <p:nvSpPr>
            <p:cNvPr id="5" name="Rectangle 4">
              <a:extLst>
                <a:ext uri="{FF2B5EF4-FFF2-40B4-BE49-F238E27FC236}">
                  <a16:creationId xmlns:a16="http://schemas.microsoft.com/office/drawing/2014/main" id="{25592751-8212-4CB0-9F87-07C4AC590A96}"/>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6" name="Straight Connector 5">
              <a:extLst>
                <a:ext uri="{FF2B5EF4-FFF2-40B4-BE49-F238E27FC236}">
                  <a16:creationId xmlns:a16="http://schemas.microsoft.com/office/drawing/2014/main" id="{E545FB1B-ACDD-442E-AB7E-6A8C13536E2C}"/>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BC29E7D2-9603-46B8-A3B6-0B67515B464E}"/>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March 2018 Financial Report</a:t>
              </a:r>
            </a:p>
            <a:p>
              <a:r>
                <a:rPr lang="en-US" b="1" dirty="0">
                  <a:solidFill>
                    <a:schemeClr val="bg1"/>
                  </a:solidFill>
                  <a:latin typeface="Arial" charset="0"/>
                  <a:ea typeface="Arial" charset="0"/>
                  <a:cs typeface="Arial" charset="0"/>
                </a:rPr>
                <a:t>FY 2018 Forecast</a:t>
              </a:r>
              <a:endParaRPr lang="en-US" b="1" dirty="0">
                <a:latin typeface="Arial" charset="0"/>
                <a:ea typeface="Arial" charset="0"/>
                <a:cs typeface="Arial" charset="0"/>
              </a:endParaRPr>
            </a:p>
          </p:txBody>
        </p:sp>
        <p:pic>
          <p:nvPicPr>
            <p:cNvPr id="8" name="Picture 7">
              <a:extLst>
                <a:ext uri="{FF2B5EF4-FFF2-40B4-BE49-F238E27FC236}">
                  <a16:creationId xmlns:a16="http://schemas.microsoft.com/office/drawing/2014/main" id="{14A9CAB0-4E4D-4EA1-853F-6D73CBB1319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graphicFrame>
        <p:nvGraphicFramePr>
          <p:cNvPr id="9" name="Table 8">
            <a:extLst>
              <a:ext uri="{FF2B5EF4-FFF2-40B4-BE49-F238E27FC236}">
                <a16:creationId xmlns:a16="http://schemas.microsoft.com/office/drawing/2014/main" id="{7AC473AE-43E6-4F5B-BD5B-7DF7457035B1}"/>
              </a:ext>
            </a:extLst>
          </p:cNvPr>
          <p:cNvGraphicFramePr>
            <a:graphicFrameLocks noGrp="1"/>
          </p:cNvGraphicFramePr>
          <p:nvPr>
            <p:extLst>
              <p:ext uri="{D42A27DB-BD31-4B8C-83A1-F6EECF244321}">
                <p14:modId xmlns:p14="http://schemas.microsoft.com/office/powerpoint/2010/main" val="4185094930"/>
              </p:ext>
            </p:extLst>
          </p:nvPr>
        </p:nvGraphicFramePr>
        <p:xfrm>
          <a:off x="730250" y="2971800"/>
          <a:ext cx="7683500" cy="3160240"/>
        </p:xfrm>
        <a:graphic>
          <a:graphicData uri="http://schemas.openxmlformats.org/drawingml/2006/table">
            <a:tbl>
              <a:tblPr/>
              <a:tblGrid>
                <a:gridCol w="3149600">
                  <a:extLst>
                    <a:ext uri="{9D8B030D-6E8A-4147-A177-3AD203B41FA5}">
                      <a16:colId xmlns:a16="http://schemas.microsoft.com/office/drawing/2014/main" val="1772680478"/>
                    </a:ext>
                  </a:extLst>
                </a:gridCol>
                <a:gridCol w="889000">
                  <a:extLst>
                    <a:ext uri="{9D8B030D-6E8A-4147-A177-3AD203B41FA5}">
                      <a16:colId xmlns:a16="http://schemas.microsoft.com/office/drawing/2014/main" val="1615488646"/>
                    </a:ext>
                  </a:extLst>
                </a:gridCol>
                <a:gridCol w="889000">
                  <a:extLst>
                    <a:ext uri="{9D8B030D-6E8A-4147-A177-3AD203B41FA5}">
                      <a16:colId xmlns:a16="http://schemas.microsoft.com/office/drawing/2014/main" val="2059402436"/>
                    </a:ext>
                  </a:extLst>
                </a:gridCol>
                <a:gridCol w="889000">
                  <a:extLst>
                    <a:ext uri="{9D8B030D-6E8A-4147-A177-3AD203B41FA5}">
                      <a16:colId xmlns:a16="http://schemas.microsoft.com/office/drawing/2014/main" val="2183828153"/>
                    </a:ext>
                  </a:extLst>
                </a:gridCol>
                <a:gridCol w="889000">
                  <a:extLst>
                    <a:ext uri="{9D8B030D-6E8A-4147-A177-3AD203B41FA5}">
                      <a16:colId xmlns:a16="http://schemas.microsoft.com/office/drawing/2014/main" val="839300057"/>
                    </a:ext>
                  </a:extLst>
                </a:gridCol>
                <a:gridCol w="977900">
                  <a:extLst>
                    <a:ext uri="{9D8B030D-6E8A-4147-A177-3AD203B41FA5}">
                      <a16:colId xmlns:a16="http://schemas.microsoft.com/office/drawing/2014/main" val="3871603301"/>
                    </a:ext>
                  </a:extLst>
                </a:gridCol>
              </a:tblGrid>
              <a:tr h="178738">
                <a:tc>
                  <a:txBody>
                    <a:bodyPr/>
                    <a:lstStyle/>
                    <a:p>
                      <a:pPr algn="l" fontAlgn="b"/>
                      <a:r>
                        <a:rPr lang="en-US" sz="1000" b="1" i="0" u="none" strike="noStrike" dirty="0">
                          <a:solidFill>
                            <a:srgbClr val="000000"/>
                          </a:solidFill>
                          <a:effectLst/>
                          <a:latin typeface="Arial Narrow" panose="020B0606020202030204" pitchFamily="34" charset="0"/>
                        </a:rPr>
                        <a:t>FY 18 Year End Forecast</a:t>
                      </a:r>
                    </a:p>
                  </a:txBody>
                  <a:tcPr marL="0" marR="0" marT="0" marB="0" anchor="b">
                    <a:lnL>
                      <a:noFill/>
                    </a:lnL>
                    <a:lnR>
                      <a:noFill/>
                    </a:lnR>
                    <a:lnT>
                      <a:noFill/>
                    </a:lnT>
                    <a:lnB>
                      <a:noFill/>
                    </a:lnB>
                  </a:tcPr>
                </a:tc>
                <a:tc>
                  <a:txBody>
                    <a:bodyPr/>
                    <a:lstStyle/>
                    <a:p>
                      <a:pPr algn="ctr" fontAlgn="b"/>
                      <a:r>
                        <a:rPr lang="en-US" sz="1100" b="1" i="0" u="none" strike="noStrike">
                          <a:solidFill>
                            <a:srgbClr val="000000"/>
                          </a:solidFill>
                          <a:effectLst/>
                          <a:latin typeface="Arial Narrow" panose="020B0606020202030204" pitchFamily="34" charset="0"/>
                        </a:rPr>
                        <a:t>Actual</a:t>
                      </a:r>
                    </a:p>
                  </a:txBody>
                  <a:tcPr marL="0" marR="0" marT="0" marB="0" anchor="b">
                    <a:lnL>
                      <a:noFill/>
                    </a:lnL>
                    <a:lnR>
                      <a:noFill/>
                    </a:lnR>
                    <a:lnT>
                      <a:noFill/>
                    </a:lnT>
                    <a:lnB>
                      <a:noFill/>
                    </a:lnB>
                    <a:solidFill>
                      <a:srgbClr val="F2F2F2"/>
                    </a:solidFill>
                  </a:tcPr>
                </a:tc>
                <a:tc>
                  <a:txBody>
                    <a:bodyPr/>
                    <a:lstStyle/>
                    <a:p>
                      <a:pPr algn="ctr" fontAlgn="b"/>
                      <a:r>
                        <a:rPr lang="en-US" sz="1100" b="1" i="0" u="none" strike="noStrike">
                          <a:solidFill>
                            <a:srgbClr val="000000"/>
                          </a:solidFill>
                          <a:effectLst/>
                          <a:latin typeface="Arial Narrow" panose="020B0606020202030204" pitchFamily="34" charset="0"/>
                        </a:rPr>
                        <a:t>Projected</a:t>
                      </a:r>
                    </a:p>
                  </a:txBody>
                  <a:tcPr marL="0" marR="0" marT="0" marB="0" anchor="b">
                    <a:lnL>
                      <a:noFill/>
                    </a:lnL>
                    <a:lnR>
                      <a:noFill/>
                    </a:lnR>
                    <a:lnT>
                      <a:noFill/>
                    </a:lnT>
                    <a:lnB>
                      <a:noFill/>
                    </a:lnB>
                  </a:tcPr>
                </a:tc>
                <a:tc>
                  <a:txBody>
                    <a:bodyPr/>
                    <a:lstStyle/>
                    <a:p>
                      <a:pPr algn="ctr" fontAlgn="b"/>
                      <a:r>
                        <a:rPr lang="en-US" sz="1100" b="1" i="0" u="none" strike="noStrike">
                          <a:solidFill>
                            <a:srgbClr val="000000"/>
                          </a:solidFill>
                          <a:effectLst/>
                          <a:latin typeface="Arial Narrow" panose="020B0606020202030204" pitchFamily="34" charset="0"/>
                        </a:rPr>
                        <a:t>Projected</a:t>
                      </a:r>
                    </a:p>
                  </a:txBody>
                  <a:tcPr marL="0" marR="0" marT="0" marB="0" anchor="b">
                    <a:lnL>
                      <a:noFill/>
                    </a:lnL>
                    <a:lnR>
                      <a:noFill/>
                    </a:lnR>
                    <a:lnT>
                      <a:noFill/>
                    </a:lnT>
                    <a:lnB>
                      <a:noFill/>
                    </a:lnB>
                  </a:tcPr>
                </a:tc>
                <a:tc>
                  <a:txBody>
                    <a:bodyPr/>
                    <a:lstStyle/>
                    <a:p>
                      <a:pPr algn="ctr" fontAlgn="b"/>
                      <a:r>
                        <a:rPr lang="en-US" sz="1100" b="1" i="0" u="none" strike="noStrike">
                          <a:solidFill>
                            <a:srgbClr val="000000"/>
                          </a:solidFill>
                          <a:effectLst/>
                          <a:latin typeface="Arial Narrow" panose="020B0606020202030204" pitchFamily="34" charset="0"/>
                        </a:rPr>
                        <a:t>Projected</a:t>
                      </a:r>
                    </a:p>
                  </a:txBody>
                  <a:tcPr marL="0" marR="0" marT="0" marB="0" anchor="b">
                    <a:lnL>
                      <a:noFill/>
                    </a:lnL>
                    <a:lnR>
                      <a:noFill/>
                    </a:lnR>
                    <a:lnT>
                      <a:noFill/>
                    </a:lnT>
                    <a:lnB>
                      <a:noFill/>
                    </a:lnB>
                  </a:tcPr>
                </a:tc>
                <a:tc>
                  <a:txBody>
                    <a:bodyPr/>
                    <a:lstStyle/>
                    <a:p>
                      <a:pPr algn="l" fontAlgn="b"/>
                      <a:endParaRPr lang="en-US" sz="11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599872922"/>
                  </a:ext>
                </a:extLst>
              </a:tr>
              <a:tr h="178738">
                <a:tc>
                  <a:txBody>
                    <a:bodyPr/>
                    <a:lstStyle/>
                    <a:p>
                      <a:pPr algn="l" fontAlgn="b"/>
                      <a:endParaRPr lang="en-US" sz="11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ctr" fontAlgn="b"/>
                      <a:r>
                        <a:rPr lang="en-US" sz="1000" b="1" i="0" u="none" strike="noStrike">
                          <a:solidFill>
                            <a:srgbClr val="000000"/>
                          </a:solidFill>
                          <a:effectLst/>
                          <a:latin typeface="Arial Narrow" panose="020B0606020202030204" pitchFamily="34" charset="0"/>
                        </a:rPr>
                        <a:t>Mar-18</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1000" b="1" i="0" u="none" strike="noStrike">
                          <a:solidFill>
                            <a:srgbClr val="000000"/>
                          </a:solidFill>
                          <a:effectLst/>
                          <a:latin typeface="Arial Narrow" panose="020B0606020202030204" pitchFamily="34" charset="0"/>
                        </a:rPr>
                        <a:t>Apr-18</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Arial Narrow" panose="020B0606020202030204" pitchFamily="34" charset="0"/>
                        </a:rPr>
                        <a:t>May-18</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Arial Narrow" panose="020B0606020202030204" pitchFamily="34" charset="0"/>
                        </a:rPr>
                        <a:t>Jun-18</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Arial Narrow" panose="020B0606020202030204" pitchFamily="34" charset="0"/>
                        </a:rPr>
                        <a:t>FY2018</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2009388"/>
                  </a:ext>
                </a:extLst>
              </a:tr>
              <a:tr h="178738">
                <a:tc>
                  <a:txBody>
                    <a:bodyPr/>
                    <a:lstStyle/>
                    <a:p>
                      <a:pPr algn="ctr" fontAlgn="b"/>
                      <a:endParaRPr lang="en-US" sz="1000" b="1"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ctr" fontAlgn="b"/>
                      <a:r>
                        <a:rPr lang="en-US" sz="1000" b="1" i="0" u="none" strike="noStrike">
                          <a:solidFill>
                            <a:srgbClr val="000000"/>
                          </a:solidFill>
                          <a:effectLst/>
                          <a:latin typeface="Arial Narrow" panose="020B060602020203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endParaRPr lang="en-US" sz="1000" b="1" i="0" u="none" strike="noStrike">
                        <a:solidFill>
                          <a:srgbClr val="000000"/>
                        </a:solidFill>
                        <a:effectLst/>
                        <a:latin typeface="Arial Narrow" panose="020B0606020202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1" i="0" u="none" strike="noStrike">
                        <a:solidFill>
                          <a:srgbClr val="000000"/>
                        </a:solidFill>
                        <a:effectLst/>
                        <a:latin typeface="Arial Narrow" panose="020B0606020202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1" i="0" u="none" strike="noStrike">
                        <a:solidFill>
                          <a:srgbClr val="000000"/>
                        </a:solidFill>
                        <a:effectLst/>
                        <a:latin typeface="Arial Narrow" panose="020B0606020202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1" i="0" u="none" strike="noStrike">
                        <a:solidFill>
                          <a:srgbClr val="000000"/>
                        </a:solidFill>
                        <a:effectLst/>
                        <a:latin typeface="Arial Narrow" panose="020B0606020202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2083233"/>
                  </a:ext>
                </a:extLst>
              </a:tr>
              <a:tr h="178738">
                <a:tc>
                  <a:txBody>
                    <a:bodyPr/>
                    <a:lstStyle/>
                    <a:p>
                      <a:pPr algn="l" fontAlgn="b"/>
                      <a:r>
                        <a:rPr lang="en-US" sz="1000" b="1" i="0" u="none" strike="noStrike">
                          <a:solidFill>
                            <a:srgbClr val="000000"/>
                          </a:solidFill>
                          <a:effectLst/>
                          <a:latin typeface="Arial Narrow" panose="020B0606020202030204" pitchFamily="34" charset="0"/>
                        </a:rPr>
                        <a:t>Gross Patient Service Revenue</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        290,934,860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000" b="1" i="0" u="none" strike="noStrike">
                          <a:solidFill>
                            <a:srgbClr val="000000"/>
                          </a:solidFill>
                          <a:effectLst/>
                          <a:latin typeface="Arial Narrow" panose="020B0606020202030204" pitchFamily="34" charset="0"/>
                        </a:rPr>
                        <a:t>        281,518,299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291,057,242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281,818,299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3,309,354,718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3254747"/>
                  </a:ext>
                </a:extLst>
              </a:tr>
              <a:tr h="285220">
                <a:tc>
                  <a:txBody>
                    <a:bodyPr/>
                    <a:lstStyle/>
                    <a:p>
                      <a:pPr algn="l" fontAlgn="b"/>
                      <a:r>
                        <a:rPr lang="en-US" sz="1000" b="1" i="0" u="none" strike="noStrike">
                          <a:solidFill>
                            <a:srgbClr val="000000"/>
                          </a:solidFill>
                          <a:effectLst/>
                          <a:latin typeface="Arial Narrow" panose="020B0606020202030204" pitchFamily="34" charset="0"/>
                        </a:rPr>
                        <a:t>Net Patient Service Revenue</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          59,530,959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000" b="1" i="0" u="none" strike="noStrike">
                          <a:solidFill>
                            <a:srgbClr val="000000"/>
                          </a:solidFill>
                          <a:effectLst/>
                          <a:latin typeface="Arial Narrow" panose="020B0606020202030204" pitchFamily="34" charset="0"/>
                        </a:rPr>
                        <a:t>          58,781,684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60,642,837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58,841,217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681,737,301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6082366"/>
                  </a:ext>
                </a:extLst>
              </a:tr>
              <a:tr h="182541">
                <a:tc>
                  <a:txBody>
                    <a:bodyPr/>
                    <a:lstStyle/>
                    <a:p>
                      <a:pPr algn="l" fontAlgn="b"/>
                      <a:r>
                        <a:rPr lang="en-US" sz="1000" b="1" i="0" u="none" strike="noStrike">
                          <a:solidFill>
                            <a:srgbClr val="000000"/>
                          </a:solidFill>
                          <a:effectLst/>
                          <a:latin typeface="Arial Narrow" panose="020B0606020202030204" pitchFamily="34" charset="0"/>
                        </a:rPr>
                        <a:t>Total Supplemental Revenue</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          31,133,266 </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000" b="1" i="0" u="none" strike="noStrike">
                          <a:solidFill>
                            <a:srgbClr val="000000"/>
                          </a:solidFill>
                          <a:effectLst/>
                          <a:latin typeface="Arial Narrow" panose="020B0606020202030204" pitchFamily="34" charset="0"/>
                        </a:rPr>
                        <a:t>          36,681,824 </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26,681,824 </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26,681,824 </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349,452,500 </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3717416"/>
                  </a:ext>
                </a:extLst>
              </a:tr>
              <a:tr h="178738">
                <a:tc>
                  <a:txBody>
                    <a:bodyPr/>
                    <a:lstStyle/>
                    <a:p>
                      <a:pPr algn="l" fontAlgn="b"/>
                      <a:r>
                        <a:rPr lang="en-US" sz="1000" b="1" i="0" u="none" strike="noStrike">
                          <a:solidFill>
                            <a:srgbClr val="000000"/>
                          </a:solidFill>
                          <a:effectLst/>
                          <a:latin typeface="Arial Narrow" panose="020B0606020202030204" pitchFamily="34" charset="0"/>
                        </a:rPr>
                        <a:t>Net Operating Revenue</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          90,664,224 </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1000" b="1" i="0" u="none" strike="noStrike">
                          <a:solidFill>
                            <a:srgbClr val="000000"/>
                          </a:solidFill>
                          <a:effectLst/>
                          <a:latin typeface="Arial Narrow" panose="020B0606020202030204" pitchFamily="34" charset="0"/>
                        </a:rPr>
                        <a:t>          95,463,508 </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Arial Narrow" panose="020B0606020202030204" pitchFamily="34" charset="0"/>
                        </a:rPr>
                        <a:t>          87,324,661 </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Arial Narrow" panose="020B0606020202030204" pitchFamily="34" charset="0"/>
                        </a:rPr>
                        <a:t>          85,523,041 </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Arial Narrow" panose="020B0606020202030204" pitchFamily="34" charset="0"/>
                        </a:rPr>
                        <a:t>        1,031,189,801 </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125308391"/>
                  </a:ext>
                </a:extLst>
              </a:tr>
              <a:tr h="178738">
                <a:tc>
                  <a:txBody>
                    <a:bodyPr/>
                    <a:lstStyle/>
                    <a:p>
                      <a:pPr algn="l"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r" fontAlgn="b"/>
                      <a:r>
                        <a:rPr lang="en-US" sz="1000" b="0" i="0" u="none" strike="noStrike">
                          <a:solidFill>
                            <a:srgbClr val="000000"/>
                          </a:solidFill>
                          <a:effectLst/>
                          <a:latin typeface="Arial Narrow" panose="020B0606020202030204" pitchFamily="34" charset="0"/>
                        </a:rPr>
                        <a:t> </a:t>
                      </a:r>
                    </a:p>
                  </a:txBody>
                  <a:tcPr marL="0" marR="0" marT="0" marB="0" anchor="b">
                    <a:lnL>
                      <a:noFill/>
                    </a:lnL>
                    <a:lnR>
                      <a:noFill/>
                    </a:lnR>
                    <a:lnT>
                      <a:noFill/>
                    </a:lnT>
                    <a:lnB>
                      <a:noFill/>
                    </a:lnB>
                    <a:solidFill>
                      <a:srgbClr val="F2F2F2"/>
                    </a:solidFill>
                  </a:tcPr>
                </a:tc>
                <a:tc>
                  <a:txBody>
                    <a:bodyPr/>
                    <a:lstStyle/>
                    <a:p>
                      <a:pPr algn="r"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r"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r"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r"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204149726"/>
                  </a:ext>
                </a:extLst>
              </a:tr>
              <a:tr h="182541">
                <a:tc>
                  <a:txBody>
                    <a:bodyPr/>
                    <a:lstStyle/>
                    <a:p>
                      <a:pPr algn="l" fontAlgn="b"/>
                      <a:r>
                        <a:rPr lang="en-US" sz="1000" b="1" i="0" u="none" strike="noStrike">
                          <a:solidFill>
                            <a:srgbClr val="000000"/>
                          </a:solidFill>
                          <a:effectLst/>
                          <a:latin typeface="Arial Narrow" panose="020B0606020202030204" pitchFamily="34" charset="0"/>
                        </a:rPr>
                        <a:t>Total Operating Expenses</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          85,655,905 </a:t>
                      </a:r>
                    </a:p>
                  </a:txBody>
                  <a:tcPr marL="0" marR="0" marT="0" marB="0" anchor="b">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000" b="1" i="0" u="none" strike="noStrike">
                          <a:solidFill>
                            <a:srgbClr val="000000"/>
                          </a:solidFill>
                          <a:effectLst/>
                          <a:latin typeface="Arial Narrow" panose="020B0606020202030204" pitchFamily="34" charset="0"/>
                        </a:rPr>
                        <a:t>          83,939,075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85,555,670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83,739,342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1,004,811,983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4652797"/>
                  </a:ext>
                </a:extLst>
              </a:tr>
              <a:tr h="178738">
                <a:tc>
                  <a:txBody>
                    <a:bodyPr/>
                    <a:lstStyle/>
                    <a:p>
                      <a:pPr algn="l" fontAlgn="b"/>
                      <a:r>
                        <a:rPr lang="en-US" sz="1000" b="1" i="0" u="none" strike="noStrike">
                          <a:solidFill>
                            <a:srgbClr val="000000"/>
                          </a:solidFill>
                          <a:effectLst/>
                          <a:latin typeface="Arial Narrow" panose="020B0606020202030204" pitchFamily="34" charset="0"/>
                        </a:rPr>
                        <a:t>Operating Income</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           5,008,319 </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1000" b="1" i="0" u="none" strike="noStrike">
                          <a:solidFill>
                            <a:srgbClr val="000000"/>
                          </a:solidFill>
                          <a:effectLst/>
                          <a:latin typeface="Arial Narrow" panose="020B0606020202030204" pitchFamily="34" charset="0"/>
                        </a:rPr>
                        <a:t>          11,524,433 </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Arial Narrow" panose="020B0606020202030204" pitchFamily="34" charset="0"/>
                        </a:rPr>
                        <a:t>           1,768,991 </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Arial Narrow" panose="020B0606020202030204" pitchFamily="34" charset="0"/>
                        </a:rPr>
                        <a:t>           1,783,699 </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Arial Narrow" panose="020B0606020202030204" pitchFamily="34" charset="0"/>
                        </a:rPr>
                        <a:t>            26,377,818 </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177727683"/>
                  </a:ext>
                </a:extLst>
              </a:tr>
              <a:tr h="182541">
                <a:tc>
                  <a:txBody>
                    <a:bodyPr/>
                    <a:lstStyle/>
                    <a:p>
                      <a:pPr algn="l" fontAlgn="b"/>
                      <a:r>
                        <a:rPr lang="en-US" sz="1000" b="1" i="0" u="none" strike="noStrike">
                          <a:solidFill>
                            <a:srgbClr val="000000"/>
                          </a:solidFill>
                          <a:effectLst/>
                          <a:latin typeface="Arial Narrow" panose="020B0606020202030204" pitchFamily="34" charset="0"/>
                        </a:rPr>
                        <a:t>Non-Operating Income/(Expense)</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          (4,336,135)</a:t>
                      </a:r>
                    </a:p>
                  </a:txBody>
                  <a:tcPr marL="0" marR="0" marT="0" marB="0" anchor="b">
                    <a:lnL>
                      <a:noFill/>
                    </a:lnL>
                    <a:lnR>
                      <a:noFill/>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1000" b="1" i="0" u="none" strike="noStrike">
                          <a:solidFill>
                            <a:srgbClr val="000000"/>
                          </a:solidFill>
                          <a:effectLst/>
                          <a:latin typeface="Arial Narrow" panose="020B0606020202030204" pitchFamily="34" charset="0"/>
                        </a:rPr>
                        <a:t>          (2,538,014)</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(2,538,014)</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(2,538,014)</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(45,365,000)</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8088180"/>
                  </a:ext>
                </a:extLst>
              </a:tr>
              <a:tr h="182541">
                <a:tc>
                  <a:txBody>
                    <a:bodyPr/>
                    <a:lstStyle/>
                    <a:p>
                      <a:pPr algn="l" fontAlgn="b"/>
                      <a:r>
                        <a:rPr lang="en-US" sz="1000" b="1" i="0" u="none" strike="noStrike">
                          <a:solidFill>
                            <a:srgbClr val="000000"/>
                          </a:solidFill>
                          <a:effectLst/>
                          <a:latin typeface="Arial Narrow" panose="020B0606020202030204" pitchFamily="34" charset="0"/>
                        </a:rPr>
                        <a:t>Net Income</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 $           672,185 </a:t>
                      </a:r>
                    </a:p>
                  </a:txBody>
                  <a:tcPr marL="0" marR="0" marT="0" marB="0" anchor="b">
                    <a:lnL>
                      <a:noFill/>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2F2F2"/>
                    </a:solidFill>
                  </a:tcPr>
                </a:tc>
                <a:tc>
                  <a:txBody>
                    <a:bodyPr/>
                    <a:lstStyle/>
                    <a:p>
                      <a:pPr algn="r" fontAlgn="b"/>
                      <a:r>
                        <a:rPr lang="en-US" sz="1000" b="1" i="0" u="none" strike="noStrike">
                          <a:solidFill>
                            <a:srgbClr val="000000"/>
                          </a:solidFill>
                          <a:effectLst/>
                          <a:latin typeface="Arial Narrow" panose="020B0606020202030204" pitchFamily="34" charset="0"/>
                        </a:rPr>
                        <a:t> $         8,986,419 </a:t>
                      </a:r>
                    </a:p>
                  </a:txBody>
                  <a:tcPr marL="0" marR="0" marT="0" marB="0" anchor="b">
                    <a:lnL>
                      <a:noFill/>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          (769,023)</a:t>
                      </a:r>
                    </a:p>
                  </a:txBody>
                  <a:tcPr marL="0" marR="0" marT="0" marB="0" anchor="b">
                    <a:lnL>
                      <a:noFill/>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          (754,315)</a:t>
                      </a:r>
                    </a:p>
                  </a:txBody>
                  <a:tcPr marL="0" marR="0" marT="0" marB="0" anchor="b">
                    <a:lnL>
                      <a:noFill/>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        (18,987,182)</a:t>
                      </a:r>
                    </a:p>
                  </a:txBody>
                  <a:tcPr marL="0" marR="0" marT="0" marB="0" anchor="b">
                    <a:lnL>
                      <a:noFill/>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860561549"/>
                  </a:ext>
                </a:extLst>
              </a:tr>
              <a:tr h="178738">
                <a:tc>
                  <a:txBody>
                    <a:bodyPr/>
                    <a:lstStyle/>
                    <a:p>
                      <a:pPr algn="l"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l" fontAlgn="b"/>
                      <a:r>
                        <a:rPr lang="en-US" sz="1000" b="0" i="0" u="none" strike="noStrike">
                          <a:solidFill>
                            <a:srgbClr val="000000"/>
                          </a:solidFill>
                          <a:effectLst/>
                          <a:latin typeface="Arial Narrow" panose="020B0606020202030204" pitchFamily="34" charset="0"/>
                        </a:rPr>
                        <a:t> </a:t>
                      </a:r>
                    </a:p>
                  </a:txBody>
                  <a:tcPr marL="0" marR="0" marT="0" marB="0" anchor="b">
                    <a:lnL>
                      <a:noFill/>
                    </a:lnL>
                    <a:lnR>
                      <a:noFill/>
                    </a:lnR>
                    <a:lnT w="25400" cap="flat" cmpd="dbl" algn="ctr">
                      <a:solidFill>
                        <a:srgbClr val="000000"/>
                      </a:solidFill>
                      <a:prstDash val="solid"/>
                      <a:round/>
                      <a:headEnd type="none" w="med" len="med"/>
                      <a:tailEnd type="none" w="med" len="med"/>
                    </a:lnT>
                    <a:lnB>
                      <a:noFill/>
                    </a:lnB>
                    <a:solidFill>
                      <a:srgbClr val="F2F2F2"/>
                    </a:solidFill>
                  </a:tcPr>
                </a:tc>
                <a:tc>
                  <a:txBody>
                    <a:bodyPr/>
                    <a:lstStyle/>
                    <a:p>
                      <a:pPr algn="l"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w="25400" cap="flat" cmpd="dbl"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99493757"/>
                  </a:ext>
                </a:extLst>
              </a:tr>
              <a:tr h="178738">
                <a:tc>
                  <a:txBody>
                    <a:bodyPr/>
                    <a:lstStyle/>
                    <a:p>
                      <a:pPr algn="l" fontAlgn="b"/>
                      <a:r>
                        <a:rPr lang="en-US" sz="1000" b="1" i="0" u="none" strike="noStrike">
                          <a:solidFill>
                            <a:srgbClr val="000000"/>
                          </a:solidFill>
                          <a:effectLst/>
                          <a:latin typeface="Arial Narrow" panose="020B0606020202030204" pitchFamily="34" charset="0"/>
                        </a:rPr>
                        <a:t>Operating Margin</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5.5% </a:t>
                      </a:r>
                    </a:p>
                  </a:txBody>
                  <a:tcPr marL="0" marR="0" marT="0" marB="0" anchor="b">
                    <a:lnL>
                      <a:noFill/>
                    </a:lnL>
                    <a:lnR>
                      <a:noFill/>
                    </a:lnR>
                    <a:lnT>
                      <a:noFill/>
                    </a:lnT>
                    <a:lnB>
                      <a:noFill/>
                    </a:lnB>
                    <a:solidFill>
                      <a:srgbClr val="F2F2F2"/>
                    </a:solidFill>
                  </a:tcPr>
                </a:tc>
                <a:tc>
                  <a:txBody>
                    <a:bodyPr/>
                    <a:lstStyle/>
                    <a:p>
                      <a:pPr algn="r" fontAlgn="b"/>
                      <a:r>
                        <a:rPr lang="en-US" sz="1000" b="1" i="0" u="none" strike="noStrike">
                          <a:solidFill>
                            <a:srgbClr val="000000"/>
                          </a:solidFill>
                          <a:effectLst/>
                          <a:latin typeface="Arial Narrow" panose="020B0606020202030204" pitchFamily="34" charset="0"/>
                        </a:rPr>
                        <a:t>12.1% </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2.0% </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2.1% </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2.6% </a:t>
                      </a:r>
                    </a:p>
                  </a:txBody>
                  <a:tcPr marL="0" marR="0" marT="0" marB="0" anchor="b">
                    <a:lnL>
                      <a:noFill/>
                    </a:lnL>
                    <a:lnR>
                      <a:noFill/>
                    </a:lnR>
                    <a:lnT>
                      <a:noFill/>
                    </a:lnT>
                    <a:lnB>
                      <a:noFill/>
                    </a:lnB>
                  </a:tcPr>
                </a:tc>
                <a:extLst>
                  <a:ext uri="{0D108BD9-81ED-4DB2-BD59-A6C34878D82A}">
                    <a16:rowId xmlns:a16="http://schemas.microsoft.com/office/drawing/2014/main" val="888608117"/>
                  </a:ext>
                </a:extLst>
              </a:tr>
              <a:tr h="178738">
                <a:tc>
                  <a:txBody>
                    <a:bodyPr/>
                    <a:lstStyle/>
                    <a:p>
                      <a:pPr algn="l" fontAlgn="b"/>
                      <a:r>
                        <a:rPr lang="en-US" sz="1000" b="1" i="0" u="none" strike="noStrike">
                          <a:solidFill>
                            <a:srgbClr val="000000"/>
                          </a:solidFill>
                          <a:effectLst/>
                          <a:latin typeface="Arial Narrow" panose="020B0606020202030204" pitchFamily="34" charset="0"/>
                        </a:rPr>
                        <a:t>EBIDA Margin</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7.1% </a:t>
                      </a:r>
                    </a:p>
                  </a:txBody>
                  <a:tcPr marL="0" marR="0" marT="0" marB="0" anchor="b">
                    <a:lnL>
                      <a:noFill/>
                    </a:lnL>
                    <a:lnR>
                      <a:noFill/>
                    </a:lnR>
                    <a:lnT>
                      <a:noFill/>
                    </a:lnT>
                    <a:lnB>
                      <a:noFill/>
                    </a:lnB>
                    <a:solidFill>
                      <a:srgbClr val="F2F2F2"/>
                    </a:solidFill>
                  </a:tcPr>
                </a:tc>
                <a:tc>
                  <a:txBody>
                    <a:bodyPr/>
                    <a:lstStyle/>
                    <a:p>
                      <a:pPr algn="r" fontAlgn="b"/>
                      <a:r>
                        <a:rPr lang="en-US" sz="1000" b="1" i="0" u="none" strike="noStrike">
                          <a:solidFill>
                            <a:srgbClr val="000000"/>
                          </a:solidFill>
                          <a:effectLst/>
                          <a:latin typeface="Arial Narrow" panose="020B0606020202030204" pitchFamily="34" charset="0"/>
                        </a:rPr>
                        <a:t>13.5% </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3.6% </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3.7% </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4.1% </a:t>
                      </a:r>
                    </a:p>
                  </a:txBody>
                  <a:tcPr marL="0" marR="0" marT="0" marB="0" anchor="b">
                    <a:lnL>
                      <a:noFill/>
                    </a:lnL>
                    <a:lnR>
                      <a:noFill/>
                    </a:lnR>
                    <a:lnT>
                      <a:noFill/>
                    </a:lnT>
                    <a:lnB>
                      <a:noFill/>
                    </a:lnB>
                  </a:tcPr>
                </a:tc>
                <a:extLst>
                  <a:ext uri="{0D108BD9-81ED-4DB2-BD59-A6C34878D82A}">
                    <a16:rowId xmlns:a16="http://schemas.microsoft.com/office/drawing/2014/main" val="3857957423"/>
                  </a:ext>
                </a:extLst>
              </a:tr>
              <a:tr h="178738">
                <a:tc>
                  <a:txBody>
                    <a:bodyPr/>
                    <a:lstStyle/>
                    <a:p>
                      <a:pPr algn="l" fontAlgn="t"/>
                      <a:r>
                        <a:rPr lang="en-US" sz="1000" b="0" i="0" u="none" strike="noStrike">
                          <a:solidFill>
                            <a:srgbClr val="000000"/>
                          </a:solidFill>
                          <a:effectLst/>
                          <a:latin typeface="Arial Narrow" panose="020B0606020202030204" pitchFamily="34" charset="0"/>
                        </a:rPr>
                        <a:t>Collection % - NPSR</a:t>
                      </a:r>
                    </a:p>
                  </a:txBody>
                  <a:tcPr marL="0" marR="0" marT="0" marB="0">
                    <a:lnL>
                      <a:noFill/>
                    </a:lnL>
                    <a:lnR>
                      <a:noFill/>
                    </a:lnR>
                    <a:lnT>
                      <a:noFill/>
                    </a:lnT>
                    <a:lnB>
                      <a:noFill/>
                    </a:lnB>
                  </a:tcPr>
                </a:tc>
                <a:tc>
                  <a:txBody>
                    <a:bodyPr/>
                    <a:lstStyle/>
                    <a:p>
                      <a:pPr algn="r" fontAlgn="b"/>
                      <a:r>
                        <a:rPr lang="en-US" sz="1000" b="0" i="0" u="none" strike="noStrike">
                          <a:solidFill>
                            <a:srgbClr val="000000"/>
                          </a:solidFill>
                          <a:effectLst/>
                          <a:latin typeface="Arial Narrow" panose="020B0606020202030204" pitchFamily="34" charset="0"/>
                        </a:rPr>
                        <a:t>20.5% </a:t>
                      </a:r>
                    </a:p>
                  </a:txBody>
                  <a:tcPr marL="0" marR="0" marT="0" marB="0" anchor="b">
                    <a:lnL>
                      <a:noFill/>
                    </a:lnL>
                    <a:lnR>
                      <a:noFill/>
                    </a:lnR>
                    <a:lnT>
                      <a:noFill/>
                    </a:lnT>
                    <a:lnB>
                      <a:noFill/>
                    </a:lnB>
                    <a:solidFill>
                      <a:srgbClr val="F2F2F2"/>
                    </a:solidFill>
                  </a:tcPr>
                </a:tc>
                <a:tc>
                  <a:txBody>
                    <a:bodyPr/>
                    <a:lstStyle/>
                    <a:p>
                      <a:pPr algn="r" fontAlgn="b"/>
                      <a:r>
                        <a:rPr lang="en-US" sz="1000" b="0" i="0" u="none" strike="noStrike">
                          <a:solidFill>
                            <a:srgbClr val="000000"/>
                          </a:solidFill>
                          <a:effectLst/>
                          <a:latin typeface="Arial Narrow" panose="020B0606020202030204" pitchFamily="34" charset="0"/>
                        </a:rPr>
                        <a:t>20.9% </a:t>
                      </a:r>
                    </a:p>
                  </a:txBody>
                  <a:tcPr marL="0" marR="0" marT="0" marB="0" anchor="b">
                    <a:lnL>
                      <a:noFill/>
                    </a:lnL>
                    <a:lnR>
                      <a:noFill/>
                    </a:lnR>
                    <a:lnT>
                      <a:noFill/>
                    </a:lnT>
                    <a:lnB>
                      <a:noFill/>
                    </a:lnB>
                  </a:tcPr>
                </a:tc>
                <a:tc>
                  <a:txBody>
                    <a:bodyPr/>
                    <a:lstStyle/>
                    <a:p>
                      <a:pPr algn="r" fontAlgn="b"/>
                      <a:r>
                        <a:rPr lang="en-US" sz="1000" b="0" i="0" u="none" strike="noStrike">
                          <a:solidFill>
                            <a:srgbClr val="000000"/>
                          </a:solidFill>
                          <a:effectLst/>
                          <a:latin typeface="Arial Narrow" panose="020B0606020202030204" pitchFamily="34" charset="0"/>
                        </a:rPr>
                        <a:t>20.8% </a:t>
                      </a:r>
                    </a:p>
                  </a:txBody>
                  <a:tcPr marL="0" marR="0" marT="0" marB="0" anchor="b">
                    <a:lnL>
                      <a:noFill/>
                    </a:lnL>
                    <a:lnR>
                      <a:noFill/>
                    </a:lnR>
                    <a:lnT>
                      <a:noFill/>
                    </a:lnT>
                    <a:lnB>
                      <a:noFill/>
                    </a:lnB>
                  </a:tcPr>
                </a:tc>
                <a:tc>
                  <a:txBody>
                    <a:bodyPr/>
                    <a:lstStyle/>
                    <a:p>
                      <a:pPr algn="r" fontAlgn="b"/>
                      <a:r>
                        <a:rPr lang="en-US" sz="1000" b="0" i="0" u="none" strike="noStrike">
                          <a:solidFill>
                            <a:srgbClr val="000000"/>
                          </a:solidFill>
                          <a:effectLst/>
                          <a:latin typeface="Arial Narrow" panose="020B0606020202030204" pitchFamily="34" charset="0"/>
                        </a:rPr>
                        <a:t>20.9% </a:t>
                      </a:r>
                    </a:p>
                  </a:txBody>
                  <a:tcPr marL="0" marR="0" marT="0" marB="0" anchor="b">
                    <a:lnL>
                      <a:noFill/>
                    </a:lnL>
                    <a:lnR>
                      <a:noFill/>
                    </a:lnR>
                    <a:lnT>
                      <a:noFill/>
                    </a:lnT>
                    <a:lnB>
                      <a:noFill/>
                    </a:lnB>
                  </a:tcPr>
                </a:tc>
                <a:tc>
                  <a:txBody>
                    <a:bodyPr/>
                    <a:lstStyle/>
                    <a:p>
                      <a:pPr algn="r" fontAlgn="b"/>
                      <a:r>
                        <a:rPr lang="en-US" sz="1000" b="0" i="0" u="none" strike="noStrike">
                          <a:solidFill>
                            <a:srgbClr val="000000"/>
                          </a:solidFill>
                          <a:effectLst/>
                          <a:latin typeface="Arial Narrow" panose="020B0606020202030204" pitchFamily="34" charset="0"/>
                        </a:rPr>
                        <a:t>20.6% </a:t>
                      </a:r>
                    </a:p>
                  </a:txBody>
                  <a:tcPr marL="0" marR="0" marT="0" marB="0" anchor="b">
                    <a:lnL>
                      <a:noFill/>
                    </a:lnL>
                    <a:lnR>
                      <a:noFill/>
                    </a:lnR>
                    <a:lnT>
                      <a:noFill/>
                    </a:lnT>
                    <a:lnB>
                      <a:noFill/>
                    </a:lnB>
                  </a:tcPr>
                </a:tc>
                <a:extLst>
                  <a:ext uri="{0D108BD9-81ED-4DB2-BD59-A6C34878D82A}">
                    <a16:rowId xmlns:a16="http://schemas.microsoft.com/office/drawing/2014/main" val="4108545718"/>
                  </a:ext>
                </a:extLst>
              </a:tr>
              <a:tr h="178738">
                <a:tc>
                  <a:txBody>
                    <a:bodyPr/>
                    <a:lstStyle/>
                    <a:p>
                      <a:pPr algn="l" fontAlgn="t"/>
                      <a:r>
                        <a:rPr lang="en-US" sz="1000" b="0" i="0" u="none" strike="noStrike">
                          <a:solidFill>
                            <a:srgbClr val="000000"/>
                          </a:solidFill>
                          <a:effectLst/>
                          <a:latin typeface="Arial Narrow" panose="020B0606020202030204" pitchFamily="34" charset="0"/>
                        </a:rPr>
                        <a:t>Collection % - Total</a:t>
                      </a:r>
                    </a:p>
                  </a:txBody>
                  <a:tcPr marL="0" marR="0" marT="0" marB="0">
                    <a:lnL>
                      <a:noFill/>
                    </a:lnL>
                    <a:lnR>
                      <a:noFill/>
                    </a:lnR>
                    <a:lnT>
                      <a:noFill/>
                    </a:lnT>
                    <a:lnB>
                      <a:noFill/>
                    </a:lnB>
                  </a:tcPr>
                </a:tc>
                <a:tc>
                  <a:txBody>
                    <a:bodyPr/>
                    <a:lstStyle/>
                    <a:p>
                      <a:pPr algn="r" fontAlgn="b"/>
                      <a:r>
                        <a:rPr lang="en-US" sz="1000" b="0" i="0" u="none" strike="noStrike">
                          <a:solidFill>
                            <a:srgbClr val="000000"/>
                          </a:solidFill>
                          <a:effectLst/>
                          <a:latin typeface="Arial Narrow" panose="020B0606020202030204" pitchFamily="34" charset="0"/>
                        </a:rPr>
                        <a:t>31.2% </a:t>
                      </a:r>
                    </a:p>
                  </a:txBody>
                  <a:tcPr marL="0" marR="0" marT="0" marB="0" anchor="b">
                    <a:lnL>
                      <a:noFill/>
                    </a:lnL>
                    <a:lnR>
                      <a:noFill/>
                    </a:lnR>
                    <a:lnT>
                      <a:noFill/>
                    </a:lnT>
                    <a:lnB>
                      <a:noFill/>
                    </a:lnB>
                    <a:solidFill>
                      <a:srgbClr val="F2F2F2"/>
                    </a:solidFill>
                  </a:tcPr>
                </a:tc>
                <a:tc>
                  <a:txBody>
                    <a:bodyPr/>
                    <a:lstStyle/>
                    <a:p>
                      <a:pPr algn="r" fontAlgn="b"/>
                      <a:r>
                        <a:rPr lang="en-US" sz="1000" b="0" i="0" u="none" strike="noStrike">
                          <a:solidFill>
                            <a:srgbClr val="000000"/>
                          </a:solidFill>
                          <a:effectLst/>
                          <a:latin typeface="Arial Narrow" panose="020B0606020202030204" pitchFamily="34" charset="0"/>
                        </a:rPr>
                        <a:t>33.9% </a:t>
                      </a:r>
                    </a:p>
                  </a:txBody>
                  <a:tcPr marL="0" marR="0" marT="0" marB="0" anchor="b">
                    <a:lnL>
                      <a:noFill/>
                    </a:lnL>
                    <a:lnR>
                      <a:noFill/>
                    </a:lnR>
                    <a:lnT>
                      <a:noFill/>
                    </a:lnT>
                    <a:lnB>
                      <a:noFill/>
                    </a:lnB>
                  </a:tcPr>
                </a:tc>
                <a:tc>
                  <a:txBody>
                    <a:bodyPr/>
                    <a:lstStyle/>
                    <a:p>
                      <a:pPr algn="r" fontAlgn="b"/>
                      <a:r>
                        <a:rPr lang="en-US" sz="1000" b="0" i="0" u="none" strike="noStrike">
                          <a:solidFill>
                            <a:srgbClr val="000000"/>
                          </a:solidFill>
                          <a:effectLst/>
                          <a:latin typeface="Arial Narrow" panose="020B0606020202030204" pitchFamily="34" charset="0"/>
                        </a:rPr>
                        <a:t>30.0% </a:t>
                      </a:r>
                    </a:p>
                  </a:txBody>
                  <a:tcPr marL="0" marR="0" marT="0" marB="0" anchor="b">
                    <a:lnL>
                      <a:noFill/>
                    </a:lnL>
                    <a:lnR>
                      <a:noFill/>
                    </a:lnR>
                    <a:lnT>
                      <a:noFill/>
                    </a:lnT>
                    <a:lnB>
                      <a:noFill/>
                    </a:lnB>
                  </a:tcPr>
                </a:tc>
                <a:tc>
                  <a:txBody>
                    <a:bodyPr/>
                    <a:lstStyle/>
                    <a:p>
                      <a:pPr algn="r" fontAlgn="b"/>
                      <a:r>
                        <a:rPr lang="en-US" sz="1000" b="0" i="0" u="none" strike="noStrike">
                          <a:solidFill>
                            <a:srgbClr val="000000"/>
                          </a:solidFill>
                          <a:effectLst/>
                          <a:latin typeface="Arial Narrow" panose="020B0606020202030204" pitchFamily="34" charset="0"/>
                        </a:rPr>
                        <a:t>30.3% </a:t>
                      </a:r>
                    </a:p>
                  </a:txBody>
                  <a:tcPr marL="0" marR="0" marT="0" marB="0" anchor="b">
                    <a:lnL>
                      <a:noFill/>
                    </a:lnL>
                    <a:lnR>
                      <a:noFill/>
                    </a:lnR>
                    <a:lnT>
                      <a:noFill/>
                    </a:lnT>
                    <a:lnB>
                      <a:noFill/>
                    </a:lnB>
                  </a:tcPr>
                </a:tc>
                <a:tc>
                  <a:txBody>
                    <a:bodyPr/>
                    <a:lstStyle/>
                    <a:p>
                      <a:pPr algn="r" fontAlgn="b"/>
                      <a:r>
                        <a:rPr lang="en-US" sz="1000" b="0" i="0" u="none" strike="noStrike" dirty="0">
                          <a:solidFill>
                            <a:srgbClr val="000000"/>
                          </a:solidFill>
                          <a:effectLst/>
                          <a:latin typeface="Arial Narrow" panose="020B0606020202030204" pitchFamily="34" charset="0"/>
                        </a:rPr>
                        <a:t>31.2% </a:t>
                      </a:r>
                    </a:p>
                  </a:txBody>
                  <a:tcPr marL="0" marR="0" marT="0" marB="0" anchor="b">
                    <a:lnL>
                      <a:noFill/>
                    </a:lnL>
                    <a:lnR>
                      <a:noFill/>
                    </a:lnR>
                    <a:lnT>
                      <a:noFill/>
                    </a:lnT>
                    <a:lnB>
                      <a:noFill/>
                    </a:lnB>
                  </a:tcPr>
                </a:tc>
                <a:extLst>
                  <a:ext uri="{0D108BD9-81ED-4DB2-BD59-A6C34878D82A}">
                    <a16:rowId xmlns:a16="http://schemas.microsoft.com/office/drawing/2014/main" val="4170482333"/>
                  </a:ext>
                </a:extLst>
              </a:tr>
            </a:tbl>
          </a:graphicData>
        </a:graphic>
      </p:graphicFrame>
      <p:sp>
        <p:nvSpPr>
          <p:cNvPr id="10" name="TextBox 9">
            <a:extLst>
              <a:ext uri="{FF2B5EF4-FFF2-40B4-BE49-F238E27FC236}">
                <a16:creationId xmlns:a16="http://schemas.microsoft.com/office/drawing/2014/main" id="{331C9E3C-BAD0-43F7-8E9A-B465D3DE07E3}"/>
              </a:ext>
            </a:extLst>
          </p:cNvPr>
          <p:cNvSpPr txBox="1"/>
          <p:nvPr/>
        </p:nvSpPr>
        <p:spPr>
          <a:xfrm>
            <a:off x="730250" y="990600"/>
            <a:ext cx="7825412" cy="1477328"/>
          </a:xfrm>
          <a:prstGeom prst="rect">
            <a:avLst/>
          </a:prstGeom>
          <a:noFill/>
        </p:spPr>
        <p:txBody>
          <a:bodyPr wrap="none" rtlCol="0">
            <a:spAutoFit/>
          </a:bodyPr>
          <a:lstStyle/>
          <a:p>
            <a:r>
              <a:rPr lang="en-US" dirty="0"/>
              <a:t>Assumptions:</a:t>
            </a:r>
          </a:p>
          <a:p>
            <a:pPr marL="285750" indent="-285750">
              <a:buFont typeface="Arial" panose="020B0604020202020204" pitchFamily="34" charset="0"/>
              <a:buChar char="•"/>
            </a:pPr>
            <a:r>
              <a:rPr lang="en-US" dirty="0"/>
              <a:t>Increased NPSR from AAH contract and </a:t>
            </a:r>
            <a:r>
              <a:rPr lang="en-US" dirty="0" err="1"/>
              <a:t>Oakcare</a:t>
            </a:r>
            <a:r>
              <a:rPr lang="en-US" dirty="0"/>
              <a:t> ED billing. </a:t>
            </a:r>
          </a:p>
          <a:p>
            <a:pPr marL="285750" indent="-285750">
              <a:buFont typeface="Arial" panose="020B0604020202020204" pitchFamily="34" charset="0"/>
              <a:buChar char="•"/>
            </a:pPr>
            <a:r>
              <a:rPr lang="en-US" dirty="0"/>
              <a:t>Increased GPP, Prime, EPP and QIP projections offset by prior year adjustment.</a:t>
            </a:r>
          </a:p>
          <a:p>
            <a:pPr marL="285750" indent="-285750">
              <a:buFont typeface="Arial" panose="020B0604020202020204" pitchFamily="34" charset="0"/>
              <a:buChar char="•"/>
            </a:pPr>
            <a:r>
              <a:rPr lang="en-US" dirty="0"/>
              <a:t>Increased </a:t>
            </a:r>
            <a:r>
              <a:rPr lang="en-US" dirty="0" err="1"/>
              <a:t>supplementals</a:t>
            </a:r>
            <a:r>
              <a:rPr lang="en-US" dirty="0"/>
              <a:t> including receipt of Kaiser EPIC grant funding.</a:t>
            </a:r>
          </a:p>
          <a:p>
            <a:pPr marL="285750" indent="-285750">
              <a:buFont typeface="Arial" panose="020B0604020202020204" pitchFamily="34" charset="0"/>
              <a:buChar char="•"/>
            </a:pPr>
            <a:r>
              <a:rPr lang="en-US" dirty="0"/>
              <a:t>Expenses include savings from Back to Budget.</a:t>
            </a:r>
          </a:p>
        </p:txBody>
      </p:sp>
    </p:spTree>
    <p:extLst>
      <p:ext uri="{BB962C8B-B14F-4D97-AF65-F5344CB8AC3E}">
        <p14:creationId xmlns:p14="http://schemas.microsoft.com/office/powerpoint/2010/main" val="2934871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0FB17A3-1217-459D-89B6-3662AB6EF9EB}"/>
              </a:ext>
            </a:extLst>
          </p:cNvPr>
          <p:cNvSpPr>
            <a:spLocks noGrp="1"/>
          </p:cNvSpPr>
          <p:nvPr>
            <p:ph type="sldNum" sz="quarter" idx="12"/>
          </p:nvPr>
        </p:nvSpPr>
        <p:spPr/>
        <p:txBody>
          <a:bodyPr/>
          <a:lstStyle/>
          <a:p>
            <a:fld id="{4CFADB4A-6FA2-46F0-966D-44FD877818BE}" type="slidenum">
              <a:rPr lang="en-US" smtClean="0"/>
              <a:pPr/>
              <a:t>11</a:t>
            </a:fld>
            <a:endParaRPr lang="en-US"/>
          </a:p>
        </p:txBody>
      </p:sp>
      <p:grpSp>
        <p:nvGrpSpPr>
          <p:cNvPr id="3" name="Group 2">
            <a:extLst>
              <a:ext uri="{FF2B5EF4-FFF2-40B4-BE49-F238E27FC236}">
                <a16:creationId xmlns:a16="http://schemas.microsoft.com/office/drawing/2014/main" id="{99EC7671-5EBB-42C6-AAE7-BC77EB32C5C9}"/>
              </a:ext>
            </a:extLst>
          </p:cNvPr>
          <p:cNvGrpSpPr/>
          <p:nvPr/>
        </p:nvGrpSpPr>
        <p:grpSpPr>
          <a:xfrm>
            <a:off x="0" y="0"/>
            <a:ext cx="9144000" cy="923330"/>
            <a:chOff x="0" y="3099357"/>
            <a:chExt cx="9144000" cy="923330"/>
          </a:xfrm>
        </p:grpSpPr>
        <p:sp>
          <p:nvSpPr>
            <p:cNvPr id="4" name="Rectangle 3">
              <a:extLst>
                <a:ext uri="{FF2B5EF4-FFF2-40B4-BE49-F238E27FC236}">
                  <a16:creationId xmlns:a16="http://schemas.microsoft.com/office/drawing/2014/main" id="{BDB8EE1F-9087-429C-9196-62C818A77B96}"/>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5" name="Straight Connector 4">
              <a:extLst>
                <a:ext uri="{FF2B5EF4-FFF2-40B4-BE49-F238E27FC236}">
                  <a16:creationId xmlns:a16="http://schemas.microsoft.com/office/drawing/2014/main" id="{33811F74-DEF8-4A08-B273-E07B451A6EEA}"/>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14DDFBFF-BB99-455E-9471-C0A3C646F101}"/>
                </a:ext>
              </a:extLst>
            </p:cNvPr>
            <p:cNvSpPr txBox="1"/>
            <p:nvPr/>
          </p:nvSpPr>
          <p:spPr>
            <a:xfrm>
              <a:off x="3291565" y="3099357"/>
              <a:ext cx="5663416" cy="923330"/>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March 2018 Financial Report</a:t>
              </a:r>
            </a:p>
            <a:p>
              <a:r>
                <a:rPr lang="en-US" b="1" dirty="0">
                  <a:solidFill>
                    <a:schemeClr val="bg1"/>
                  </a:solidFill>
                  <a:latin typeface="Arial" charset="0"/>
                  <a:ea typeface="Arial" charset="0"/>
                  <a:cs typeface="Arial" charset="0"/>
                </a:rPr>
                <a:t>12 Month Rolling Forecast</a:t>
              </a:r>
            </a:p>
            <a:p>
              <a:endParaRPr lang="en-US" b="1" dirty="0">
                <a:latin typeface="Arial" charset="0"/>
                <a:ea typeface="Arial" charset="0"/>
                <a:cs typeface="Arial" charset="0"/>
              </a:endParaRPr>
            </a:p>
          </p:txBody>
        </p:sp>
        <p:pic>
          <p:nvPicPr>
            <p:cNvPr id="7" name="Picture 6">
              <a:extLst>
                <a:ext uri="{FF2B5EF4-FFF2-40B4-BE49-F238E27FC236}">
                  <a16:creationId xmlns:a16="http://schemas.microsoft.com/office/drawing/2014/main" id="{C8CD9807-2372-494F-93CA-6B9EF584792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graphicFrame>
        <p:nvGraphicFramePr>
          <p:cNvPr id="9" name="Table 8">
            <a:extLst>
              <a:ext uri="{FF2B5EF4-FFF2-40B4-BE49-F238E27FC236}">
                <a16:creationId xmlns:a16="http://schemas.microsoft.com/office/drawing/2014/main" id="{42E3962A-B176-4C2D-BFD0-615097A8120B}"/>
              </a:ext>
            </a:extLst>
          </p:cNvPr>
          <p:cNvGraphicFramePr>
            <a:graphicFrameLocks noGrp="1"/>
          </p:cNvGraphicFramePr>
          <p:nvPr>
            <p:extLst>
              <p:ext uri="{D42A27DB-BD31-4B8C-83A1-F6EECF244321}">
                <p14:modId xmlns:p14="http://schemas.microsoft.com/office/powerpoint/2010/main" val="3776715623"/>
              </p:ext>
            </p:extLst>
          </p:nvPr>
        </p:nvGraphicFramePr>
        <p:xfrm>
          <a:off x="304800" y="1143000"/>
          <a:ext cx="8610596" cy="4975821"/>
        </p:xfrm>
        <a:graphic>
          <a:graphicData uri="http://schemas.openxmlformats.org/drawingml/2006/table">
            <a:tbl>
              <a:tblPr/>
              <a:tblGrid>
                <a:gridCol w="1502760">
                  <a:extLst>
                    <a:ext uri="{9D8B030D-6E8A-4147-A177-3AD203B41FA5}">
                      <a16:colId xmlns:a16="http://schemas.microsoft.com/office/drawing/2014/main" val="1754035899"/>
                    </a:ext>
                  </a:extLst>
                </a:gridCol>
                <a:gridCol w="541278">
                  <a:extLst>
                    <a:ext uri="{9D8B030D-6E8A-4147-A177-3AD203B41FA5}">
                      <a16:colId xmlns:a16="http://schemas.microsoft.com/office/drawing/2014/main" val="690958187"/>
                    </a:ext>
                  </a:extLst>
                </a:gridCol>
                <a:gridCol w="541278">
                  <a:extLst>
                    <a:ext uri="{9D8B030D-6E8A-4147-A177-3AD203B41FA5}">
                      <a16:colId xmlns:a16="http://schemas.microsoft.com/office/drawing/2014/main" val="1246064476"/>
                    </a:ext>
                  </a:extLst>
                </a:gridCol>
                <a:gridCol w="541278">
                  <a:extLst>
                    <a:ext uri="{9D8B030D-6E8A-4147-A177-3AD203B41FA5}">
                      <a16:colId xmlns:a16="http://schemas.microsoft.com/office/drawing/2014/main" val="3002505772"/>
                    </a:ext>
                  </a:extLst>
                </a:gridCol>
                <a:gridCol w="541278">
                  <a:extLst>
                    <a:ext uri="{9D8B030D-6E8A-4147-A177-3AD203B41FA5}">
                      <a16:colId xmlns:a16="http://schemas.microsoft.com/office/drawing/2014/main" val="487838477"/>
                    </a:ext>
                  </a:extLst>
                </a:gridCol>
                <a:gridCol w="541278">
                  <a:extLst>
                    <a:ext uri="{9D8B030D-6E8A-4147-A177-3AD203B41FA5}">
                      <a16:colId xmlns:a16="http://schemas.microsoft.com/office/drawing/2014/main" val="3662836757"/>
                    </a:ext>
                  </a:extLst>
                </a:gridCol>
                <a:gridCol w="541278">
                  <a:extLst>
                    <a:ext uri="{9D8B030D-6E8A-4147-A177-3AD203B41FA5}">
                      <a16:colId xmlns:a16="http://schemas.microsoft.com/office/drawing/2014/main" val="4255649442"/>
                    </a:ext>
                  </a:extLst>
                </a:gridCol>
                <a:gridCol w="541278">
                  <a:extLst>
                    <a:ext uri="{9D8B030D-6E8A-4147-A177-3AD203B41FA5}">
                      <a16:colId xmlns:a16="http://schemas.microsoft.com/office/drawing/2014/main" val="2877938294"/>
                    </a:ext>
                  </a:extLst>
                </a:gridCol>
                <a:gridCol w="541278">
                  <a:extLst>
                    <a:ext uri="{9D8B030D-6E8A-4147-A177-3AD203B41FA5}">
                      <a16:colId xmlns:a16="http://schemas.microsoft.com/office/drawing/2014/main" val="1292609405"/>
                    </a:ext>
                  </a:extLst>
                </a:gridCol>
                <a:gridCol w="541278">
                  <a:extLst>
                    <a:ext uri="{9D8B030D-6E8A-4147-A177-3AD203B41FA5}">
                      <a16:colId xmlns:a16="http://schemas.microsoft.com/office/drawing/2014/main" val="1213056823"/>
                    </a:ext>
                  </a:extLst>
                </a:gridCol>
                <a:gridCol w="541278">
                  <a:extLst>
                    <a:ext uri="{9D8B030D-6E8A-4147-A177-3AD203B41FA5}">
                      <a16:colId xmlns:a16="http://schemas.microsoft.com/office/drawing/2014/main" val="2429298120"/>
                    </a:ext>
                  </a:extLst>
                </a:gridCol>
                <a:gridCol w="541278">
                  <a:extLst>
                    <a:ext uri="{9D8B030D-6E8A-4147-A177-3AD203B41FA5}">
                      <a16:colId xmlns:a16="http://schemas.microsoft.com/office/drawing/2014/main" val="3254650290"/>
                    </a:ext>
                  </a:extLst>
                </a:gridCol>
                <a:gridCol w="541278">
                  <a:extLst>
                    <a:ext uri="{9D8B030D-6E8A-4147-A177-3AD203B41FA5}">
                      <a16:colId xmlns:a16="http://schemas.microsoft.com/office/drawing/2014/main" val="183075637"/>
                    </a:ext>
                  </a:extLst>
                </a:gridCol>
                <a:gridCol w="612500">
                  <a:extLst>
                    <a:ext uri="{9D8B030D-6E8A-4147-A177-3AD203B41FA5}">
                      <a16:colId xmlns:a16="http://schemas.microsoft.com/office/drawing/2014/main" val="3639517440"/>
                    </a:ext>
                  </a:extLst>
                </a:gridCol>
              </a:tblGrid>
              <a:tr h="108120">
                <a:tc>
                  <a:txBody>
                    <a:bodyPr/>
                    <a:lstStyle/>
                    <a:p>
                      <a:pPr algn="l" fontAlgn="b"/>
                      <a:r>
                        <a:rPr lang="en-US" sz="500" b="1" i="0" u="none" strike="noStrike">
                          <a:solidFill>
                            <a:srgbClr val="000000"/>
                          </a:solidFill>
                          <a:effectLst/>
                          <a:latin typeface="Arial Narrow" panose="020B0606020202030204" pitchFamily="34" charset="0"/>
                        </a:rPr>
                        <a:t>March 2018 12 Month Rolling Forecast</a:t>
                      </a:r>
                    </a:p>
                  </a:txBody>
                  <a:tcPr marL="0" marR="0" marT="0" marB="0" anchor="b">
                    <a:lnL>
                      <a:noFill/>
                    </a:lnL>
                    <a:lnR>
                      <a:noFill/>
                    </a:lnR>
                    <a:lnT>
                      <a:noFill/>
                    </a:lnT>
                    <a:lnB>
                      <a:noFill/>
                    </a:lnB>
                  </a:tcPr>
                </a:tc>
                <a:tc>
                  <a:txBody>
                    <a:bodyPr/>
                    <a:lstStyle/>
                    <a:p>
                      <a:pPr algn="ctr" fontAlgn="b"/>
                      <a:r>
                        <a:rPr lang="en-US" sz="600" b="1" i="0" u="none" strike="noStrike">
                          <a:solidFill>
                            <a:srgbClr val="000000"/>
                          </a:solidFill>
                          <a:effectLst/>
                          <a:latin typeface="Arial Narrow" panose="020B0606020202030204" pitchFamily="34" charset="0"/>
                        </a:rPr>
                        <a:t>Actual</a:t>
                      </a:r>
                    </a:p>
                  </a:txBody>
                  <a:tcPr marL="0" marR="0" marT="0" marB="0" anchor="b">
                    <a:lnL>
                      <a:noFill/>
                    </a:lnL>
                    <a:lnR>
                      <a:noFill/>
                    </a:lnR>
                    <a:lnT>
                      <a:noFill/>
                    </a:lnT>
                    <a:lnB>
                      <a:noFill/>
                    </a:lnB>
                    <a:solidFill>
                      <a:srgbClr val="F2F2F2"/>
                    </a:solidFill>
                  </a:tcPr>
                </a:tc>
                <a:tc>
                  <a:txBody>
                    <a:bodyPr/>
                    <a:lstStyle/>
                    <a:p>
                      <a:pPr algn="ctr" fontAlgn="b"/>
                      <a:r>
                        <a:rPr lang="en-US" sz="600" b="1" i="0" u="none" strike="noStrike">
                          <a:solidFill>
                            <a:srgbClr val="000000"/>
                          </a:solidFill>
                          <a:effectLst/>
                          <a:latin typeface="Arial Narrow" panose="020B0606020202030204" pitchFamily="34" charset="0"/>
                        </a:rPr>
                        <a:t>Projected</a:t>
                      </a:r>
                    </a:p>
                  </a:txBody>
                  <a:tcPr marL="0" marR="0" marT="0" marB="0" anchor="b">
                    <a:lnL>
                      <a:noFill/>
                    </a:lnL>
                    <a:lnR>
                      <a:noFill/>
                    </a:lnR>
                    <a:lnT>
                      <a:noFill/>
                    </a:lnT>
                    <a:lnB>
                      <a:noFill/>
                    </a:lnB>
                  </a:tcPr>
                </a:tc>
                <a:tc>
                  <a:txBody>
                    <a:bodyPr/>
                    <a:lstStyle/>
                    <a:p>
                      <a:pPr algn="ctr" fontAlgn="b"/>
                      <a:r>
                        <a:rPr lang="en-US" sz="600" b="1" i="0" u="none" strike="noStrike">
                          <a:solidFill>
                            <a:srgbClr val="000000"/>
                          </a:solidFill>
                          <a:effectLst/>
                          <a:latin typeface="Arial Narrow" panose="020B0606020202030204" pitchFamily="34" charset="0"/>
                        </a:rPr>
                        <a:t>Projected</a:t>
                      </a:r>
                    </a:p>
                  </a:txBody>
                  <a:tcPr marL="0" marR="0" marT="0" marB="0" anchor="b">
                    <a:lnL>
                      <a:noFill/>
                    </a:lnL>
                    <a:lnR>
                      <a:noFill/>
                    </a:lnR>
                    <a:lnT>
                      <a:noFill/>
                    </a:lnT>
                    <a:lnB>
                      <a:noFill/>
                    </a:lnB>
                  </a:tcPr>
                </a:tc>
                <a:tc>
                  <a:txBody>
                    <a:bodyPr/>
                    <a:lstStyle/>
                    <a:p>
                      <a:pPr algn="ctr" fontAlgn="b"/>
                      <a:r>
                        <a:rPr lang="en-US" sz="600" b="1" i="0" u="none" strike="noStrike">
                          <a:solidFill>
                            <a:srgbClr val="000000"/>
                          </a:solidFill>
                          <a:effectLst/>
                          <a:latin typeface="Arial Narrow" panose="020B0606020202030204" pitchFamily="34" charset="0"/>
                        </a:rPr>
                        <a:t>Projected</a:t>
                      </a:r>
                    </a:p>
                  </a:txBody>
                  <a:tcPr marL="0" marR="0" marT="0" marB="0" anchor="b">
                    <a:lnL>
                      <a:noFill/>
                    </a:lnL>
                    <a:lnR>
                      <a:noFill/>
                    </a:lnR>
                    <a:lnT>
                      <a:noFill/>
                    </a:lnT>
                    <a:lnB>
                      <a:noFill/>
                    </a:lnB>
                  </a:tcPr>
                </a:tc>
                <a:tc>
                  <a:txBody>
                    <a:bodyPr/>
                    <a:lstStyle/>
                    <a:p>
                      <a:pPr algn="ctr" fontAlgn="b"/>
                      <a:r>
                        <a:rPr lang="en-US" sz="600" b="1" i="0" u="none" strike="noStrike">
                          <a:solidFill>
                            <a:srgbClr val="000000"/>
                          </a:solidFill>
                          <a:effectLst/>
                          <a:latin typeface="Arial Narrow" panose="020B0606020202030204" pitchFamily="34" charset="0"/>
                        </a:rPr>
                        <a:t>Projected</a:t>
                      </a:r>
                    </a:p>
                  </a:txBody>
                  <a:tcPr marL="0" marR="0" marT="0" marB="0" anchor="b">
                    <a:lnL>
                      <a:noFill/>
                    </a:lnL>
                    <a:lnR>
                      <a:noFill/>
                    </a:lnR>
                    <a:lnT>
                      <a:noFill/>
                    </a:lnT>
                    <a:lnB>
                      <a:noFill/>
                    </a:lnB>
                  </a:tcPr>
                </a:tc>
                <a:tc>
                  <a:txBody>
                    <a:bodyPr/>
                    <a:lstStyle/>
                    <a:p>
                      <a:pPr algn="ctr" fontAlgn="b"/>
                      <a:r>
                        <a:rPr lang="en-US" sz="600" b="1" i="0" u="none" strike="noStrike">
                          <a:solidFill>
                            <a:srgbClr val="000000"/>
                          </a:solidFill>
                          <a:effectLst/>
                          <a:latin typeface="Arial Narrow" panose="020B0606020202030204" pitchFamily="34" charset="0"/>
                        </a:rPr>
                        <a:t>Projected</a:t>
                      </a:r>
                    </a:p>
                  </a:txBody>
                  <a:tcPr marL="0" marR="0" marT="0" marB="0" anchor="b">
                    <a:lnL>
                      <a:noFill/>
                    </a:lnL>
                    <a:lnR>
                      <a:noFill/>
                    </a:lnR>
                    <a:lnT>
                      <a:noFill/>
                    </a:lnT>
                    <a:lnB>
                      <a:noFill/>
                    </a:lnB>
                  </a:tcPr>
                </a:tc>
                <a:tc>
                  <a:txBody>
                    <a:bodyPr/>
                    <a:lstStyle/>
                    <a:p>
                      <a:pPr algn="ctr" fontAlgn="b"/>
                      <a:r>
                        <a:rPr lang="en-US" sz="600" b="1" i="0" u="none" strike="noStrike">
                          <a:solidFill>
                            <a:srgbClr val="000000"/>
                          </a:solidFill>
                          <a:effectLst/>
                          <a:latin typeface="Arial Narrow" panose="020B0606020202030204" pitchFamily="34" charset="0"/>
                        </a:rPr>
                        <a:t>Projected</a:t>
                      </a:r>
                    </a:p>
                  </a:txBody>
                  <a:tcPr marL="0" marR="0" marT="0" marB="0" anchor="b">
                    <a:lnL>
                      <a:noFill/>
                    </a:lnL>
                    <a:lnR>
                      <a:noFill/>
                    </a:lnR>
                    <a:lnT>
                      <a:noFill/>
                    </a:lnT>
                    <a:lnB>
                      <a:noFill/>
                    </a:lnB>
                  </a:tcPr>
                </a:tc>
                <a:tc>
                  <a:txBody>
                    <a:bodyPr/>
                    <a:lstStyle/>
                    <a:p>
                      <a:pPr algn="ctr" fontAlgn="b"/>
                      <a:r>
                        <a:rPr lang="en-US" sz="600" b="1" i="0" u="none" strike="noStrike">
                          <a:solidFill>
                            <a:srgbClr val="000000"/>
                          </a:solidFill>
                          <a:effectLst/>
                          <a:latin typeface="Arial Narrow" panose="020B0606020202030204" pitchFamily="34" charset="0"/>
                        </a:rPr>
                        <a:t>Projected</a:t>
                      </a:r>
                    </a:p>
                  </a:txBody>
                  <a:tcPr marL="0" marR="0" marT="0" marB="0" anchor="b">
                    <a:lnL>
                      <a:noFill/>
                    </a:lnL>
                    <a:lnR>
                      <a:noFill/>
                    </a:lnR>
                    <a:lnT>
                      <a:noFill/>
                    </a:lnT>
                    <a:lnB>
                      <a:noFill/>
                    </a:lnB>
                  </a:tcPr>
                </a:tc>
                <a:tc>
                  <a:txBody>
                    <a:bodyPr/>
                    <a:lstStyle/>
                    <a:p>
                      <a:pPr algn="ctr" fontAlgn="b"/>
                      <a:r>
                        <a:rPr lang="en-US" sz="600" b="1" i="0" u="none" strike="noStrike">
                          <a:solidFill>
                            <a:srgbClr val="000000"/>
                          </a:solidFill>
                          <a:effectLst/>
                          <a:latin typeface="Arial Narrow" panose="020B0606020202030204" pitchFamily="34" charset="0"/>
                        </a:rPr>
                        <a:t>Projected</a:t>
                      </a:r>
                    </a:p>
                  </a:txBody>
                  <a:tcPr marL="0" marR="0" marT="0" marB="0" anchor="b">
                    <a:lnL>
                      <a:noFill/>
                    </a:lnL>
                    <a:lnR>
                      <a:noFill/>
                    </a:lnR>
                    <a:lnT>
                      <a:noFill/>
                    </a:lnT>
                    <a:lnB>
                      <a:noFill/>
                    </a:lnB>
                  </a:tcPr>
                </a:tc>
                <a:tc>
                  <a:txBody>
                    <a:bodyPr/>
                    <a:lstStyle/>
                    <a:p>
                      <a:pPr algn="ctr" fontAlgn="b"/>
                      <a:r>
                        <a:rPr lang="en-US" sz="600" b="1" i="0" u="none" strike="noStrike">
                          <a:solidFill>
                            <a:srgbClr val="000000"/>
                          </a:solidFill>
                          <a:effectLst/>
                          <a:latin typeface="Arial Narrow" panose="020B0606020202030204" pitchFamily="34" charset="0"/>
                        </a:rPr>
                        <a:t>Projected</a:t>
                      </a:r>
                    </a:p>
                  </a:txBody>
                  <a:tcPr marL="0" marR="0" marT="0" marB="0" anchor="b">
                    <a:lnL>
                      <a:noFill/>
                    </a:lnL>
                    <a:lnR>
                      <a:noFill/>
                    </a:lnR>
                    <a:lnT>
                      <a:noFill/>
                    </a:lnT>
                    <a:lnB>
                      <a:noFill/>
                    </a:lnB>
                  </a:tcPr>
                </a:tc>
                <a:tc>
                  <a:txBody>
                    <a:bodyPr/>
                    <a:lstStyle/>
                    <a:p>
                      <a:pPr algn="ctr" fontAlgn="b"/>
                      <a:r>
                        <a:rPr lang="en-US" sz="600" b="1" i="0" u="none" strike="noStrike">
                          <a:solidFill>
                            <a:srgbClr val="000000"/>
                          </a:solidFill>
                          <a:effectLst/>
                          <a:latin typeface="Arial Narrow" panose="020B0606020202030204" pitchFamily="34" charset="0"/>
                        </a:rPr>
                        <a:t>Projected</a:t>
                      </a:r>
                    </a:p>
                  </a:txBody>
                  <a:tcPr marL="0" marR="0" marT="0" marB="0" anchor="b">
                    <a:lnL>
                      <a:noFill/>
                    </a:lnL>
                    <a:lnR>
                      <a:noFill/>
                    </a:lnR>
                    <a:lnT>
                      <a:noFill/>
                    </a:lnT>
                    <a:lnB>
                      <a:noFill/>
                    </a:lnB>
                  </a:tcPr>
                </a:tc>
                <a:tc>
                  <a:txBody>
                    <a:bodyPr/>
                    <a:lstStyle/>
                    <a:p>
                      <a:pPr algn="ctr" fontAlgn="b"/>
                      <a:r>
                        <a:rPr lang="en-US" sz="600" b="1" i="0" u="none" strike="noStrike">
                          <a:solidFill>
                            <a:srgbClr val="000000"/>
                          </a:solidFill>
                          <a:effectLst/>
                          <a:latin typeface="Arial Narrow" panose="020B0606020202030204" pitchFamily="34" charset="0"/>
                        </a:rPr>
                        <a:t>Projected</a:t>
                      </a: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151108517"/>
                  </a:ext>
                </a:extLst>
              </a:tr>
              <a:tr h="108120">
                <a:tc>
                  <a:txBody>
                    <a:bodyPr/>
                    <a:lstStyle/>
                    <a:p>
                      <a:pPr algn="l" fontAlgn="b"/>
                      <a:endParaRPr lang="en-US" sz="6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ctr" fontAlgn="b"/>
                      <a:r>
                        <a:rPr lang="en-US" sz="500" b="1" i="0" u="none" strike="noStrike">
                          <a:solidFill>
                            <a:srgbClr val="000000"/>
                          </a:solidFill>
                          <a:effectLst/>
                          <a:latin typeface="Arial Narrow" panose="020B0606020202030204" pitchFamily="34" charset="0"/>
                        </a:rPr>
                        <a:t>Mar-18</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500" b="1" i="0" u="none" strike="noStrike">
                          <a:solidFill>
                            <a:srgbClr val="000000"/>
                          </a:solidFill>
                          <a:effectLst/>
                          <a:latin typeface="Arial Narrow" panose="020B0606020202030204" pitchFamily="34" charset="0"/>
                        </a:rPr>
                        <a:t>Apr-18</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500" b="1" i="0" u="none" strike="noStrike">
                          <a:solidFill>
                            <a:srgbClr val="000000"/>
                          </a:solidFill>
                          <a:effectLst/>
                          <a:latin typeface="Arial Narrow" panose="020B0606020202030204" pitchFamily="34" charset="0"/>
                        </a:rPr>
                        <a:t>May-18</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500" b="1" i="0" u="none" strike="noStrike">
                          <a:solidFill>
                            <a:srgbClr val="000000"/>
                          </a:solidFill>
                          <a:effectLst/>
                          <a:latin typeface="Arial Narrow" panose="020B0606020202030204" pitchFamily="34" charset="0"/>
                        </a:rPr>
                        <a:t>Jun-18</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500" b="1" i="0" u="none" strike="noStrike">
                          <a:solidFill>
                            <a:srgbClr val="000000"/>
                          </a:solidFill>
                          <a:effectLst/>
                          <a:latin typeface="Arial Narrow" panose="020B0606020202030204" pitchFamily="34" charset="0"/>
                        </a:rPr>
                        <a:t>Jul-18</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500" b="1" i="0" u="none" strike="noStrike">
                          <a:solidFill>
                            <a:srgbClr val="000000"/>
                          </a:solidFill>
                          <a:effectLst/>
                          <a:latin typeface="Arial Narrow" panose="020B0606020202030204" pitchFamily="34" charset="0"/>
                        </a:rPr>
                        <a:t>Aug-18</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500" b="1" i="0" u="none" strike="noStrike">
                          <a:solidFill>
                            <a:srgbClr val="000000"/>
                          </a:solidFill>
                          <a:effectLst/>
                          <a:latin typeface="Arial Narrow" panose="020B0606020202030204" pitchFamily="34" charset="0"/>
                        </a:rPr>
                        <a:t>Sep-18</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500" b="1" i="0" u="none" strike="noStrike">
                          <a:solidFill>
                            <a:srgbClr val="000000"/>
                          </a:solidFill>
                          <a:effectLst/>
                          <a:latin typeface="Arial Narrow" panose="020B0606020202030204" pitchFamily="34" charset="0"/>
                        </a:rPr>
                        <a:t>Oct-18</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500" b="1" i="0" u="none" strike="noStrike">
                          <a:solidFill>
                            <a:srgbClr val="000000"/>
                          </a:solidFill>
                          <a:effectLst/>
                          <a:latin typeface="Arial Narrow" panose="020B0606020202030204" pitchFamily="34" charset="0"/>
                        </a:rPr>
                        <a:t>Nov-18</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500" b="1" i="0" u="none" strike="noStrike">
                          <a:solidFill>
                            <a:srgbClr val="000000"/>
                          </a:solidFill>
                          <a:effectLst/>
                          <a:latin typeface="Arial Narrow" panose="020B0606020202030204" pitchFamily="34" charset="0"/>
                        </a:rPr>
                        <a:t>Dec-18</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500" b="1" i="0" u="none" strike="noStrike">
                          <a:solidFill>
                            <a:srgbClr val="000000"/>
                          </a:solidFill>
                          <a:effectLst/>
                          <a:latin typeface="Arial Narrow" panose="020B0606020202030204" pitchFamily="34" charset="0"/>
                        </a:rPr>
                        <a:t>Jan-19</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500" b="1" i="0" u="none" strike="noStrike">
                          <a:solidFill>
                            <a:srgbClr val="000000"/>
                          </a:solidFill>
                          <a:effectLst/>
                          <a:latin typeface="Arial Narrow" panose="020B0606020202030204" pitchFamily="34" charset="0"/>
                        </a:rPr>
                        <a:t>Feb-19</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1" i="0" u="none" strike="noStrike">
                          <a:solidFill>
                            <a:srgbClr val="000000"/>
                          </a:solidFill>
                          <a:effectLst/>
                          <a:latin typeface="Arial Narrow" panose="020B0606020202030204" pitchFamily="34" charset="0"/>
                        </a:rPr>
                        <a:t>Total 12 Months</a:t>
                      </a:r>
                    </a:p>
                  </a:txBody>
                  <a:tcPr marL="0" marR="0" marT="0" marB="0" anchor="b">
                    <a:lnL>
                      <a:noFill/>
                    </a:lnL>
                    <a:lnR>
                      <a:noFill/>
                    </a:lnR>
                    <a:lnT>
                      <a:noFill/>
                    </a:lnT>
                    <a:lnB>
                      <a:noFill/>
                    </a:lnB>
                  </a:tcPr>
                </a:tc>
                <a:extLst>
                  <a:ext uri="{0D108BD9-81ED-4DB2-BD59-A6C34878D82A}">
                    <a16:rowId xmlns:a16="http://schemas.microsoft.com/office/drawing/2014/main" val="531880924"/>
                  </a:ext>
                </a:extLst>
              </a:tr>
              <a:tr h="108120">
                <a:tc>
                  <a:txBody>
                    <a:bodyPr/>
                    <a:lstStyle/>
                    <a:p>
                      <a:pPr algn="l" fontAlgn="b"/>
                      <a:r>
                        <a:rPr lang="en-US" sz="500" b="0" i="0" u="none" strike="noStrike">
                          <a:solidFill>
                            <a:srgbClr val="000000"/>
                          </a:solidFill>
                          <a:effectLst/>
                          <a:latin typeface="Arial Narrow" panose="020B0606020202030204" pitchFamily="34" charset="0"/>
                        </a:rPr>
                        <a:t>Inpatient service revenue</a:t>
                      </a:r>
                    </a:p>
                  </a:txBody>
                  <a:tcPr marL="9802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170,720,754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500" b="0" i="0" u="none" strike="noStrike">
                          <a:solidFill>
                            <a:srgbClr val="000000"/>
                          </a:solidFill>
                          <a:effectLst/>
                          <a:latin typeface="Arial Narrow" panose="020B0606020202030204" pitchFamily="34" charset="0"/>
                        </a:rPr>
                        <a:t>          164,412,414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0" i="0" u="none" strike="noStrike">
                          <a:solidFill>
                            <a:srgbClr val="000000"/>
                          </a:solidFill>
                          <a:effectLst/>
                          <a:latin typeface="Arial Narrow" panose="020B0606020202030204" pitchFamily="34" charset="0"/>
                        </a:rPr>
                        <a:t>          169,892,827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0" i="0" u="none" strike="noStrike">
                          <a:solidFill>
                            <a:srgbClr val="000000"/>
                          </a:solidFill>
                          <a:effectLst/>
                          <a:latin typeface="Arial Narrow" panose="020B0606020202030204" pitchFamily="34" charset="0"/>
                        </a:rPr>
                        <a:t>          164,412,414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500" b="0" i="0" u="none" strike="noStrike">
                          <a:solidFill>
                            <a:srgbClr val="000000"/>
                          </a:solidFill>
                          <a:effectLst/>
                          <a:latin typeface="Arial Narrow" panose="020B0606020202030204" pitchFamily="34" charset="0"/>
                        </a:rPr>
                        <a:t>          166,131,208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500" b="0" i="0" u="none" strike="noStrike">
                          <a:solidFill>
                            <a:srgbClr val="000000"/>
                          </a:solidFill>
                          <a:effectLst/>
                          <a:latin typeface="Arial Narrow" panose="020B0606020202030204" pitchFamily="34" charset="0"/>
                        </a:rPr>
                        <a:t>          166,131,208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500" b="0" i="0" u="none" strike="noStrike">
                          <a:solidFill>
                            <a:srgbClr val="000000"/>
                          </a:solidFill>
                          <a:effectLst/>
                          <a:latin typeface="Arial Narrow" panose="020B0606020202030204" pitchFamily="34" charset="0"/>
                        </a:rPr>
                        <a:t>          160,772,137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500" b="0" i="0" u="none" strike="noStrike">
                          <a:solidFill>
                            <a:srgbClr val="000000"/>
                          </a:solidFill>
                          <a:effectLst/>
                          <a:latin typeface="Arial Narrow" panose="020B0606020202030204" pitchFamily="34" charset="0"/>
                        </a:rPr>
                        <a:t>          166,131,208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500" b="0" i="0" u="none" strike="noStrike">
                          <a:solidFill>
                            <a:srgbClr val="000000"/>
                          </a:solidFill>
                          <a:effectLst/>
                          <a:latin typeface="Arial Narrow" panose="020B0606020202030204" pitchFamily="34" charset="0"/>
                        </a:rPr>
                        <a:t>          160,772,137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500" b="0" i="0" u="none" strike="noStrike">
                          <a:solidFill>
                            <a:srgbClr val="000000"/>
                          </a:solidFill>
                          <a:effectLst/>
                          <a:latin typeface="Arial Narrow" panose="020B0606020202030204" pitchFamily="34" charset="0"/>
                        </a:rPr>
                        <a:t>          166,131,208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500" b="0" i="0" u="none" strike="noStrike">
                          <a:solidFill>
                            <a:srgbClr val="000000"/>
                          </a:solidFill>
                          <a:effectLst/>
                          <a:latin typeface="Arial Narrow" panose="020B0606020202030204" pitchFamily="34" charset="0"/>
                        </a:rPr>
                        <a:t>          166,131,208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500" b="0" i="0" u="none" strike="noStrike">
                          <a:solidFill>
                            <a:srgbClr val="000000"/>
                          </a:solidFill>
                          <a:effectLst/>
                          <a:latin typeface="Arial Narrow" panose="020B0606020202030204" pitchFamily="34" charset="0"/>
                        </a:rPr>
                        <a:t>          150,053,995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500" b="0" i="0" u="none" strike="noStrike">
                          <a:solidFill>
                            <a:srgbClr val="000000"/>
                          </a:solidFill>
                          <a:effectLst/>
                          <a:latin typeface="Arial Narrow" panose="020B0606020202030204" pitchFamily="34" charset="0"/>
                        </a:rPr>
                        <a:t>           1,971,692,718 </a:t>
                      </a:r>
                    </a:p>
                  </a:txBody>
                  <a:tcPr marL="0" marR="0" marT="0" marB="0" anchor="b">
                    <a:lnL>
                      <a:noFill/>
                    </a:lnL>
                    <a:lnR>
                      <a:noFill/>
                    </a:lnR>
                    <a:lnT>
                      <a:noFill/>
                    </a:lnT>
                    <a:lnB>
                      <a:noFill/>
                    </a:lnB>
                  </a:tcPr>
                </a:tc>
                <a:extLst>
                  <a:ext uri="{0D108BD9-81ED-4DB2-BD59-A6C34878D82A}">
                    <a16:rowId xmlns:a16="http://schemas.microsoft.com/office/drawing/2014/main" val="1714418895"/>
                  </a:ext>
                </a:extLst>
              </a:tr>
              <a:tr h="108120">
                <a:tc>
                  <a:txBody>
                    <a:bodyPr/>
                    <a:lstStyle/>
                    <a:p>
                      <a:pPr algn="l" fontAlgn="b"/>
                      <a:r>
                        <a:rPr lang="en-US" sz="500" b="0" i="0" u="none" strike="noStrike">
                          <a:solidFill>
                            <a:srgbClr val="000000"/>
                          </a:solidFill>
                          <a:effectLst/>
                          <a:latin typeface="Arial Narrow" panose="020B0606020202030204" pitchFamily="34" charset="0"/>
                        </a:rPr>
                        <a:t>Outpatient service revenue</a:t>
                      </a:r>
                    </a:p>
                  </a:txBody>
                  <a:tcPr marL="9802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91,766,885 </a:t>
                      </a:r>
                    </a:p>
                  </a:txBody>
                  <a:tcPr marL="0" marR="0" marT="0" marB="0" anchor="b">
                    <a:lnL>
                      <a:noFill/>
                    </a:lnL>
                    <a:lnR>
                      <a:noFill/>
                    </a:lnR>
                    <a:lnT>
                      <a:noFill/>
                    </a:lnT>
                    <a:lnB>
                      <a:noFill/>
                    </a:lnB>
                    <a:solidFill>
                      <a:srgbClr val="F2F2F2"/>
                    </a:solidFill>
                  </a:tcPr>
                </a:tc>
                <a:tc>
                  <a:txBody>
                    <a:bodyPr/>
                    <a:lstStyle/>
                    <a:p>
                      <a:pPr algn="r" fontAlgn="b"/>
                      <a:r>
                        <a:rPr lang="en-US" sz="500" b="0" i="0" u="none" strike="noStrike">
                          <a:solidFill>
                            <a:srgbClr val="000000"/>
                          </a:solidFill>
                          <a:effectLst/>
                          <a:latin typeface="Arial Narrow" panose="020B0606020202030204" pitchFamily="34" charset="0"/>
                        </a:rPr>
                        <a:t>            90,590,598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93,610,284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90,590,598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94,585,841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94,585,841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91,534,685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94,585,841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91,534,685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94,585,841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94,585,841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85,432,373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1,107,989,312 </a:t>
                      </a:r>
                    </a:p>
                  </a:txBody>
                  <a:tcPr marL="0" marR="0" marT="0" marB="0" anchor="b">
                    <a:lnL>
                      <a:noFill/>
                    </a:lnL>
                    <a:lnR>
                      <a:noFill/>
                    </a:lnR>
                    <a:lnT>
                      <a:noFill/>
                    </a:lnT>
                    <a:lnB>
                      <a:noFill/>
                    </a:lnB>
                  </a:tcPr>
                </a:tc>
                <a:extLst>
                  <a:ext uri="{0D108BD9-81ED-4DB2-BD59-A6C34878D82A}">
                    <a16:rowId xmlns:a16="http://schemas.microsoft.com/office/drawing/2014/main" val="359583580"/>
                  </a:ext>
                </a:extLst>
              </a:tr>
              <a:tr h="108120">
                <a:tc>
                  <a:txBody>
                    <a:bodyPr/>
                    <a:lstStyle/>
                    <a:p>
                      <a:pPr algn="l" fontAlgn="b"/>
                      <a:r>
                        <a:rPr lang="en-US" sz="500" b="0" i="0" u="none" strike="noStrike">
                          <a:solidFill>
                            <a:srgbClr val="000000"/>
                          </a:solidFill>
                          <a:effectLst/>
                          <a:latin typeface="Arial Narrow" panose="020B0606020202030204" pitchFamily="34" charset="0"/>
                        </a:rPr>
                        <a:t>Professional service revenue</a:t>
                      </a:r>
                    </a:p>
                  </a:txBody>
                  <a:tcPr marL="9802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28,447,222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500" b="0" i="0" u="none" strike="noStrike">
                          <a:solidFill>
                            <a:srgbClr val="000000"/>
                          </a:solidFill>
                          <a:effectLst/>
                          <a:latin typeface="Arial Narrow" panose="020B0606020202030204" pitchFamily="34" charset="0"/>
                        </a:rPr>
                        <a:t>            26,515,288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500" b="0" i="0" u="none" strike="noStrike">
                          <a:solidFill>
                            <a:srgbClr val="000000"/>
                          </a:solidFill>
                          <a:effectLst/>
                          <a:latin typeface="Arial Narrow" panose="020B0606020202030204" pitchFamily="34" charset="0"/>
                        </a:rPr>
                        <a:t>            27,554,131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500" b="0" i="0" u="none" strike="noStrike">
                          <a:solidFill>
                            <a:srgbClr val="000000"/>
                          </a:solidFill>
                          <a:effectLst/>
                          <a:latin typeface="Arial Narrow" panose="020B0606020202030204" pitchFamily="34" charset="0"/>
                        </a:rPr>
                        <a:t>            26,815,288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26,791,559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26,791,559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26,791,559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26,791,559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26,791,559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26,791,559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26,791,559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24,198,827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321,071,668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8578264"/>
                  </a:ext>
                </a:extLst>
              </a:tr>
              <a:tr h="108120">
                <a:tc>
                  <a:txBody>
                    <a:bodyPr/>
                    <a:lstStyle/>
                    <a:p>
                      <a:pPr algn="l" fontAlgn="b"/>
                      <a:r>
                        <a:rPr lang="en-US" sz="500" b="1" i="0" u="none" strike="noStrike">
                          <a:solidFill>
                            <a:srgbClr val="000000"/>
                          </a:solidFill>
                          <a:effectLst/>
                          <a:latin typeface="Arial Narrow" panose="020B0606020202030204" pitchFamily="34" charset="0"/>
                        </a:rPr>
                        <a:t>Gross Patient Service Revenue</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          290,934,860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500" b="1" i="0" u="none" strike="noStrike">
                          <a:solidFill>
                            <a:srgbClr val="000000"/>
                          </a:solidFill>
                          <a:effectLst/>
                          <a:latin typeface="Arial Narrow" panose="020B0606020202030204" pitchFamily="34" charset="0"/>
                        </a:rPr>
                        <a:t>          281,518,299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291,057,242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281,818,299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287,508,608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287,508,608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279,098,381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287,508,608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279,098,381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287,508,608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287,508,608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259,685,195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3,400,753,698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058015435"/>
                  </a:ext>
                </a:extLst>
              </a:tr>
              <a:tr h="108120">
                <a:tc>
                  <a:txBody>
                    <a:bodyPr/>
                    <a:lstStyle/>
                    <a:p>
                      <a:pPr algn="l" fontAlgn="b"/>
                      <a:r>
                        <a:rPr lang="en-US" sz="500" b="0" i="0" u="none" strike="noStrike">
                          <a:solidFill>
                            <a:srgbClr val="000000"/>
                          </a:solidFill>
                          <a:effectLst/>
                          <a:latin typeface="Arial Narrow" panose="020B0606020202030204" pitchFamily="34" charset="0"/>
                        </a:rPr>
                        <a:t>Deductions from revenues</a:t>
                      </a:r>
                    </a:p>
                  </a:txBody>
                  <a:tcPr marL="9802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(234,170,263)</a:t>
                      </a:r>
                    </a:p>
                  </a:txBody>
                  <a:tcPr marL="0" marR="0" marT="0" marB="0" anchor="b">
                    <a:lnL>
                      <a:noFill/>
                    </a:lnL>
                    <a:lnR>
                      <a:noFill/>
                    </a:lnR>
                    <a:lnT>
                      <a:noFill/>
                    </a:lnT>
                    <a:lnB>
                      <a:noFill/>
                    </a:lnB>
                    <a:solidFill>
                      <a:srgbClr val="F2F2F2"/>
                    </a:solidFill>
                  </a:tcPr>
                </a:tc>
                <a:tc>
                  <a:txBody>
                    <a:bodyPr/>
                    <a:lstStyle/>
                    <a:p>
                      <a:pPr algn="r" fontAlgn="b"/>
                      <a:r>
                        <a:rPr lang="en-US" sz="500" b="0" i="0" u="none" strike="noStrike">
                          <a:solidFill>
                            <a:srgbClr val="000000"/>
                          </a:solidFill>
                          <a:effectLst/>
                          <a:latin typeface="Arial Narrow" panose="020B0606020202030204" pitchFamily="34" charset="0"/>
                        </a:rPr>
                        <a:t>         (225,502,977)</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(233,180,767)</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(225,743,444)</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(233,780,930)</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(233,780,930)</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(226,239,609)</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(233,780,930)</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(226,239,609)</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(233,780,930)</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(233,780,930)</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(211,156,969)</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(2,751,138,288)</a:t>
                      </a:r>
                    </a:p>
                  </a:txBody>
                  <a:tcPr marL="0" marR="0" marT="0" marB="0" anchor="b">
                    <a:lnL>
                      <a:noFill/>
                    </a:lnL>
                    <a:lnR>
                      <a:noFill/>
                    </a:lnR>
                    <a:lnT>
                      <a:noFill/>
                    </a:lnT>
                    <a:lnB>
                      <a:noFill/>
                    </a:lnB>
                  </a:tcPr>
                </a:tc>
                <a:extLst>
                  <a:ext uri="{0D108BD9-81ED-4DB2-BD59-A6C34878D82A}">
                    <a16:rowId xmlns:a16="http://schemas.microsoft.com/office/drawing/2014/main" val="4194599001"/>
                  </a:ext>
                </a:extLst>
              </a:tr>
              <a:tr h="108120">
                <a:tc>
                  <a:txBody>
                    <a:bodyPr/>
                    <a:lstStyle/>
                    <a:p>
                      <a:pPr algn="l" fontAlgn="b"/>
                      <a:r>
                        <a:rPr lang="en-US" sz="500" b="0" i="0" u="none" strike="noStrike">
                          <a:solidFill>
                            <a:srgbClr val="000000"/>
                          </a:solidFill>
                          <a:effectLst/>
                          <a:latin typeface="Arial Narrow" panose="020B0606020202030204" pitchFamily="34" charset="0"/>
                        </a:rPr>
                        <a:t>Capitation - HPAC</a:t>
                      </a:r>
                    </a:p>
                  </a:txBody>
                  <a:tcPr marL="9802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2,766,362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500" b="0" i="0" u="none" strike="noStrike">
                          <a:solidFill>
                            <a:srgbClr val="000000"/>
                          </a:solidFill>
                          <a:effectLst/>
                          <a:latin typeface="Arial Narrow" panose="020B0606020202030204" pitchFamily="34" charset="0"/>
                        </a:rPr>
                        <a:t>              2,766,362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500" b="0" i="0" u="none" strike="noStrike">
                          <a:solidFill>
                            <a:srgbClr val="000000"/>
                          </a:solidFill>
                          <a:effectLst/>
                          <a:latin typeface="Arial Narrow" panose="020B0606020202030204" pitchFamily="34" charset="0"/>
                        </a:rPr>
                        <a:t>              2,766,362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500" b="0" i="0" u="none" strike="noStrike">
                          <a:solidFill>
                            <a:srgbClr val="000000"/>
                          </a:solidFill>
                          <a:effectLst/>
                          <a:latin typeface="Arial Narrow" panose="020B0606020202030204" pitchFamily="34" charset="0"/>
                        </a:rPr>
                        <a:t>              2,766,362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2,898,667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2,898,667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2,898,667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2,898,667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2,898,667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2,898,667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2,898,667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2,898,667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34,254,781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0097549"/>
                  </a:ext>
                </a:extLst>
              </a:tr>
              <a:tr h="108120">
                <a:tc>
                  <a:txBody>
                    <a:bodyPr/>
                    <a:lstStyle/>
                    <a:p>
                      <a:pPr algn="l" fontAlgn="b"/>
                      <a:r>
                        <a:rPr lang="en-US" sz="500" b="1" i="0" u="none" strike="noStrike">
                          <a:solidFill>
                            <a:srgbClr val="000000"/>
                          </a:solidFill>
                          <a:effectLst/>
                          <a:latin typeface="Arial Narrow" panose="020B0606020202030204" pitchFamily="34" charset="0"/>
                        </a:rPr>
                        <a:t>Net Patient Service Revenue</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            59,530,959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500" b="1" i="0" u="none" strike="noStrike">
                          <a:solidFill>
                            <a:srgbClr val="000000"/>
                          </a:solidFill>
                          <a:effectLst/>
                          <a:latin typeface="Arial Narrow" panose="020B0606020202030204" pitchFamily="34" charset="0"/>
                        </a:rPr>
                        <a:t>            58,781,684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60,642,837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58,841,217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56,626,345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56,626,345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55,757,438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56,626,345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55,757,438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56,626,345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56,626,345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51,426,892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683,870,191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788660477"/>
                  </a:ext>
                </a:extLst>
              </a:tr>
              <a:tr h="108120">
                <a:tc>
                  <a:txBody>
                    <a:bodyPr/>
                    <a:lstStyle/>
                    <a:p>
                      <a:pPr algn="l" fontAlgn="b"/>
                      <a:endParaRPr lang="en-US" sz="500" b="1"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r" fontAlgn="b"/>
                      <a:r>
                        <a:rPr lang="en-US" sz="500" b="0" i="1" u="none" strike="noStrike">
                          <a:solidFill>
                            <a:srgbClr val="000000"/>
                          </a:solidFill>
                          <a:effectLst/>
                          <a:latin typeface="Arial Narrow" panose="020B0606020202030204" pitchFamily="34" charset="0"/>
                        </a:rPr>
                        <a:t> </a:t>
                      </a:r>
                    </a:p>
                  </a:txBody>
                  <a:tcPr marL="0" marR="0" marT="0" marB="0" anchor="b">
                    <a:lnL>
                      <a:noFill/>
                    </a:lnL>
                    <a:lnR>
                      <a:noFill/>
                    </a:lnR>
                    <a:lnT>
                      <a:noFill/>
                    </a:lnT>
                    <a:lnB>
                      <a:noFill/>
                    </a:lnB>
                    <a:solidFill>
                      <a:srgbClr val="F2F2F2"/>
                    </a:solidFill>
                  </a:tcPr>
                </a:tc>
                <a:tc>
                  <a:txBody>
                    <a:bodyPr/>
                    <a:lstStyle/>
                    <a:p>
                      <a:pPr algn="r" fontAlgn="b"/>
                      <a:endParaRPr lang="en-US" sz="500" b="0" i="1"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r" fontAlgn="b"/>
                      <a:endParaRPr lang="en-US" sz="500" b="0" i="1"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r" fontAlgn="b"/>
                      <a:endParaRPr lang="en-US" sz="500" b="0" i="1"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027952778"/>
                  </a:ext>
                </a:extLst>
              </a:tr>
              <a:tr h="108120">
                <a:tc>
                  <a:txBody>
                    <a:bodyPr/>
                    <a:lstStyle/>
                    <a:p>
                      <a:pPr algn="l" fontAlgn="b"/>
                      <a:r>
                        <a:rPr lang="en-US" sz="500" b="0" i="0" u="none" strike="noStrike">
                          <a:solidFill>
                            <a:srgbClr val="000000"/>
                          </a:solidFill>
                          <a:effectLst/>
                          <a:latin typeface="Arial Narrow" panose="020B0606020202030204" pitchFamily="34" charset="0"/>
                        </a:rPr>
                        <a:t>Medi-Cal Waiver</a:t>
                      </a:r>
                    </a:p>
                  </a:txBody>
                  <a:tcPr marL="9802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12,806,952 </a:t>
                      </a:r>
                    </a:p>
                  </a:txBody>
                  <a:tcPr marL="0" marR="0" marT="0" marB="0" anchor="b">
                    <a:lnL>
                      <a:noFill/>
                    </a:lnL>
                    <a:lnR>
                      <a:noFill/>
                    </a:lnR>
                    <a:lnT>
                      <a:noFill/>
                    </a:lnT>
                    <a:lnB>
                      <a:noFill/>
                    </a:lnB>
                    <a:solidFill>
                      <a:srgbClr val="F2F2F2"/>
                    </a:solidFill>
                  </a:tcPr>
                </a:tc>
                <a:tc>
                  <a:txBody>
                    <a:bodyPr/>
                    <a:lstStyle/>
                    <a:p>
                      <a:pPr algn="r" fontAlgn="b"/>
                      <a:r>
                        <a:rPr lang="en-US" sz="500" b="0" i="0" u="none" strike="noStrike">
                          <a:solidFill>
                            <a:srgbClr val="000000"/>
                          </a:solidFill>
                          <a:effectLst/>
                          <a:latin typeface="Arial Narrow" panose="020B0606020202030204" pitchFamily="34" charset="0"/>
                        </a:rPr>
                        <a:t>            10,266,583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10,266,583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10,266,583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9,545,917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9,545,917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9,545,917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9,545,917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9,545,917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9,545,917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9,545,917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9,545,917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119,974,035 </a:t>
                      </a:r>
                    </a:p>
                  </a:txBody>
                  <a:tcPr marL="0" marR="0" marT="0" marB="0" anchor="b">
                    <a:lnL>
                      <a:noFill/>
                    </a:lnL>
                    <a:lnR>
                      <a:noFill/>
                    </a:lnR>
                    <a:lnT>
                      <a:noFill/>
                    </a:lnT>
                    <a:lnB>
                      <a:noFill/>
                    </a:lnB>
                  </a:tcPr>
                </a:tc>
                <a:extLst>
                  <a:ext uri="{0D108BD9-81ED-4DB2-BD59-A6C34878D82A}">
                    <a16:rowId xmlns:a16="http://schemas.microsoft.com/office/drawing/2014/main" val="905614577"/>
                  </a:ext>
                </a:extLst>
              </a:tr>
              <a:tr h="108120">
                <a:tc>
                  <a:txBody>
                    <a:bodyPr/>
                    <a:lstStyle/>
                    <a:p>
                      <a:pPr algn="l" fontAlgn="b"/>
                      <a:r>
                        <a:rPr lang="en-US" sz="500" b="0" i="0" u="none" strike="noStrike">
                          <a:solidFill>
                            <a:srgbClr val="000000"/>
                          </a:solidFill>
                          <a:effectLst/>
                          <a:latin typeface="Arial Narrow" panose="020B0606020202030204" pitchFamily="34" charset="0"/>
                        </a:rPr>
                        <a:t>Measure A, Parcel Tax, Other Support</a:t>
                      </a:r>
                    </a:p>
                  </a:txBody>
                  <a:tcPr marL="9802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9,824,000 </a:t>
                      </a:r>
                    </a:p>
                  </a:txBody>
                  <a:tcPr marL="0" marR="0" marT="0" marB="0" anchor="b">
                    <a:lnL>
                      <a:noFill/>
                    </a:lnL>
                    <a:lnR>
                      <a:noFill/>
                    </a:lnR>
                    <a:lnT>
                      <a:noFill/>
                    </a:lnT>
                    <a:lnB>
                      <a:noFill/>
                    </a:lnB>
                    <a:solidFill>
                      <a:srgbClr val="F2F2F2"/>
                    </a:solidFill>
                  </a:tcPr>
                </a:tc>
                <a:tc>
                  <a:txBody>
                    <a:bodyPr/>
                    <a:lstStyle/>
                    <a:p>
                      <a:pPr algn="r" fontAlgn="b"/>
                      <a:r>
                        <a:rPr lang="en-US" sz="500" b="0" i="0" u="none" strike="noStrike">
                          <a:solidFill>
                            <a:srgbClr val="000000"/>
                          </a:solidFill>
                          <a:effectLst/>
                          <a:latin typeface="Arial Narrow" panose="020B0606020202030204" pitchFamily="34" charset="0"/>
                        </a:rPr>
                        <a:t>              9,880,701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9,880,701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9,880,701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10,025,000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10,025,000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10,025,000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10,025,000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10,025,000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10,025,000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10,025,000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10,025,000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119,666,102 </a:t>
                      </a:r>
                    </a:p>
                  </a:txBody>
                  <a:tcPr marL="0" marR="0" marT="0" marB="0" anchor="b">
                    <a:lnL>
                      <a:noFill/>
                    </a:lnL>
                    <a:lnR>
                      <a:noFill/>
                    </a:lnR>
                    <a:lnT>
                      <a:noFill/>
                    </a:lnT>
                    <a:lnB>
                      <a:noFill/>
                    </a:lnB>
                  </a:tcPr>
                </a:tc>
                <a:extLst>
                  <a:ext uri="{0D108BD9-81ED-4DB2-BD59-A6C34878D82A}">
                    <a16:rowId xmlns:a16="http://schemas.microsoft.com/office/drawing/2014/main" val="1908757803"/>
                  </a:ext>
                </a:extLst>
              </a:tr>
              <a:tr h="108120">
                <a:tc>
                  <a:txBody>
                    <a:bodyPr/>
                    <a:lstStyle/>
                    <a:p>
                      <a:pPr algn="l" fontAlgn="b"/>
                      <a:r>
                        <a:rPr lang="en-US" sz="500" b="0" i="0" u="none" strike="noStrike">
                          <a:solidFill>
                            <a:srgbClr val="000000"/>
                          </a:solidFill>
                          <a:effectLst/>
                          <a:latin typeface="Arial Narrow" panose="020B0606020202030204" pitchFamily="34" charset="0"/>
                        </a:rPr>
                        <a:t>CA Hospital Fee</a:t>
                      </a:r>
                    </a:p>
                  </a:txBody>
                  <a:tcPr marL="9802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solidFill>
                      <a:srgbClr val="F2F2F2"/>
                    </a:solidFill>
                  </a:tcPr>
                </a:tc>
                <a:tc>
                  <a:txBody>
                    <a:bodyPr/>
                    <a:lstStyle/>
                    <a:p>
                      <a:pPr algn="r"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tcPr>
                </a:tc>
                <a:extLst>
                  <a:ext uri="{0D108BD9-81ED-4DB2-BD59-A6C34878D82A}">
                    <a16:rowId xmlns:a16="http://schemas.microsoft.com/office/drawing/2014/main" val="3996063599"/>
                  </a:ext>
                </a:extLst>
              </a:tr>
              <a:tr h="108120">
                <a:tc>
                  <a:txBody>
                    <a:bodyPr/>
                    <a:lstStyle/>
                    <a:p>
                      <a:pPr algn="l" fontAlgn="b"/>
                      <a:r>
                        <a:rPr lang="en-US" sz="500" b="0" i="0" u="none" strike="noStrike">
                          <a:solidFill>
                            <a:srgbClr val="000000"/>
                          </a:solidFill>
                          <a:effectLst/>
                          <a:latin typeface="Arial Narrow" panose="020B0606020202030204" pitchFamily="34" charset="0"/>
                        </a:rPr>
                        <a:t>Supplemental Programs (FY19 incl shift from NPSR)</a:t>
                      </a:r>
                    </a:p>
                  </a:txBody>
                  <a:tcPr marL="9802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5,623,672 </a:t>
                      </a:r>
                    </a:p>
                  </a:txBody>
                  <a:tcPr marL="0" marR="0" marT="0" marB="0" anchor="b">
                    <a:lnL>
                      <a:noFill/>
                    </a:lnL>
                    <a:lnR>
                      <a:noFill/>
                    </a:lnR>
                    <a:lnT>
                      <a:noFill/>
                    </a:lnT>
                    <a:lnB>
                      <a:noFill/>
                    </a:lnB>
                    <a:solidFill>
                      <a:srgbClr val="F2F2F2"/>
                    </a:solidFill>
                  </a:tcPr>
                </a:tc>
                <a:tc>
                  <a:txBody>
                    <a:bodyPr/>
                    <a:lstStyle/>
                    <a:p>
                      <a:pPr algn="r" fontAlgn="b"/>
                      <a:r>
                        <a:rPr lang="en-US" sz="500" b="0" i="0" u="none" strike="noStrike">
                          <a:solidFill>
                            <a:srgbClr val="000000"/>
                          </a:solidFill>
                          <a:effectLst/>
                          <a:latin typeface="Arial Narrow" panose="020B0606020202030204" pitchFamily="34" charset="0"/>
                        </a:rPr>
                        <a:t>              3,916,876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3,916,876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3,916,876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10,670,583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10,670,583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10,670,583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10,670,583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10,670,583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10,670,583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10,670,583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10,670,583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102,738,965 </a:t>
                      </a:r>
                    </a:p>
                  </a:txBody>
                  <a:tcPr marL="0" marR="0" marT="0" marB="0" anchor="b">
                    <a:lnL>
                      <a:noFill/>
                    </a:lnL>
                    <a:lnR>
                      <a:noFill/>
                    </a:lnR>
                    <a:lnT>
                      <a:noFill/>
                    </a:lnT>
                    <a:lnB>
                      <a:noFill/>
                    </a:lnB>
                  </a:tcPr>
                </a:tc>
                <a:extLst>
                  <a:ext uri="{0D108BD9-81ED-4DB2-BD59-A6C34878D82A}">
                    <a16:rowId xmlns:a16="http://schemas.microsoft.com/office/drawing/2014/main" val="297802597"/>
                  </a:ext>
                </a:extLst>
              </a:tr>
              <a:tr h="108120">
                <a:tc>
                  <a:txBody>
                    <a:bodyPr/>
                    <a:lstStyle/>
                    <a:p>
                      <a:pPr algn="l" fontAlgn="b"/>
                      <a:r>
                        <a:rPr lang="en-US" sz="500" b="0" i="0" u="none" strike="noStrike">
                          <a:solidFill>
                            <a:srgbClr val="000000"/>
                          </a:solidFill>
                          <a:effectLst/>
                          <a:latin typeface="Arial Narrow" panose="020B0606020202030204" pitchFamily="34" charset="0"/>
                        </a:rPr>
                        <a:t>Grants &amp; Research Protocol</a:t>
                      </a:r>
                    </a:p>
                  </a:txBody>
                  <a:tcPr marL="9802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792,886 </a:t>
                      </a:r>
                    </a:p>
                  </a:txBody>
                  <a:tcPr marL="0" marR="0" marT="0" marB="0" anchor="b">
                    <a:lnL>
                      <a:noFill/>
                    </a:lnL>
                    <a:lnR>
                      <a:noFill/>
                    </a:lnR>
                    <a:lnT>
                      <a:noFill/>
                    </a:lnT>
                    <a:lnB>
                      <a:noFill/>
                    </a:lnB>
                    <a:solidFill>
                      <a:srgbClr val="F2F2F2"/>
                    </a:solidFill>
                  </a:tcPr>
                </a:tc>
                <a:tc>
                  <a:txBody>
                    <a:bodyPr/>
                    <a:lstStyle/>
                    <a:p>
                      <a:pPr algn="r" fontAlgn="b"/>
                      <a:r>
                        <a:rPr lang="en-US" sz="500" b="0" i="0" u="none" strike="noStrike">
                          <a:solidFill>
                            <a:srgbClr val="000000"/>
                          </a:solidFill>
                          <a:effectLst/>
                          <a:latin typeface="Arial Narrow" panose="020B0606020202030204" pitchFamily="34" charset="0"/>
                        </a:rPr>
                        <a:t>            10,750,891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750,891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750,891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1,068,583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1,068,583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1,068,583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1,068,583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1,068,583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1,068,583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1,068,583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1,068,583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21,594,225 </a:t>
                      </a:r>
                    </a:p>
                  </a:txBody>
                  <a:tcPr marL="0" marR="0" marT="0" marB="0" anchor="b">
                    <a:lnL>
                      <a:noFill/>
                    </a:lnL>
                    <a:lnR>
                      <a:noFill/>
                    </a:lnR>
                    <a:lnT>
                      <a:noFill/>
                    </a:lnT>
                    <a:lnB>
                      <a:noFill/>
                    </a:lnB>
                  </a:tcPr>
                </a:tc>
                <a:extLst>
                  <a:ext uri="{0D108BD9-81ED-4DB2-BD59-A6C34878D82A}">
                    <a16:rowId xmlns:a16="http://schemas.microsoft.com/office/drawing/2014/main" val="2885657421"/>
                  </a:ext>
                </a:extLst>
              </a:tr>
              <a:tr h="108120">
                <a:tc>
                  <a:txBody>
                    <a:bodyPr/>
                    <a:lstStyle/>
                    <a:p>
                      <a:pPr algn="l" fontAlgn="b"/>
                      <a:r>
                        <a:rPr lang="en-US" sz="500" b="0" i="0" u="none" strike="noStrike">
                          <a:solidFill>
                            <a:srgbClr val="000000"/>
                          </a:solidFill>
                          <a:effectLst/>
                          <a:latin typeface="Arial Narrow" panose="020B0606020202030204" pitchFamily="34" charset="0"/>
                        </a:rPr>
                        <a:t>Other Operating Revenue</a:t>
                      </a:r>
                    </a:p>
                  </a:txBody>
                  <a:tcPr marL="9802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2,085,755 </a:t>
                      </a:r>
                    </a:p>
                  </a:txBody>
                  <a:tcPr marL="0" marR="0" marT="0" marB="0" anchor="b">
                    <a:lnL>
                      <a:noFill/>
                    </a:lnL>
                    <a:lnR>
                      <a:noFill/>
                    </a:lnR>
                    <a:lnT>
                      <a:noFill/>
                    </a:lnT>
                    <a:lnB>
                      <a:noFill/>
                    </a:lnB>
                    <a:solidFill>
                      <a:srgbClr val="F2F2F2"/>
                    </a:solidFill>
                  </a:tcPr>
                </a:tc>
                <a:tc>
                  <a:txBody>
                    <a:bodyPr/>
                    <a:lstStyle/>
                    <a:p>
                      <a:pPr algn="r" fontAlgn="b"/>
                      <a:r>
                        <a:rPr lang="en-US" sz="500" b="0" i="0" u="none" strike="noStrike">
                          <a:solidFill>
                            <a:srgbClr val="000000"/>
                          </a:solidFill>
                          <a:effectLst/>
                          <a:latin typeface="Arial Narrow" panose="020B0606020202030204" pitchFamily="34" charset="0"/>
                        </a:rPr>
                        <a:t>              1,866,773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1,866,773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1,866,773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1,592,417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1,592,417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1,592,417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1,592,417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1,592,417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1,592,417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1,592,417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1,592,417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20,425,409 </a:t>
                      </a:r>
                    </a:p>
                  </a:txBody>
                  <a:tcPr marL="0" marR="0" marT="0" marB="0" anchor="b">
                    <a:lnL>
                      <a:noFill/>
                    </a:lnL>
                    <a:lnR>
                      <a:noFill/>
                    </a:lnR>
                    <a:lnT>
                      <a:noFill/>
                    </a:lnT>
                    <a:lnB>
                      <a:noFill/>
                    </a:lnB>
                  </a:tcPr>
                </a:tc>
                <a:extLst>
                  <a:ext uri="{0D108BD9-81ED-4DB2-BD59-A6C34878D82A}">
                    <a16:rowId xmlns:a16="http://schemas.microsoft.com/office/drawing/2014/main" val="2255354202"/>
                  </a:ext>
                </a:extLst>
              </a:tr>
              <a:tr h="108120">
                <a:tc>
                  <a:txBody>
                    <a:bodyPr/>
                    <a:lstStyle/>
                    <a:p>
                      <a:pPr algn="l" fontAlgn="b"/>
                      <a:r>
                        <a:rPr lang="en-US" sz="500" b="0" i="0" u="none" strike="noStrike">
                          <a:solidFill>
                            <a:srgbClr val="000000"/>
                          </a:solidFill>
                          <a:effectLst/>
                          <a:latin typeface="Arial Narrow" panose="020B0606020202030204" pitchFamily="34" charset="0"/>
                        </a:rPr>
                        <a:t>Incentives/Reserve Adjustment</a:t>
                      </a:r>
                    </a:p>
                  </a:txBody>
                  <a:tcPr marL="9802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endParaRPr lang="en-US" sz="5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endParaRPr lang="en-US" sz="5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endParaRPr lang="en-US" sz="5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9371179"/>
                  </a:ext>
                </a:extLst>
              </a:tr>
              <a:tr h="108120">
                <a:tc>
                  <a:txBody>
                    <a:bodyPr/>
                    <a:lstStyle/>
                    <a:p>
                      <a:pPr algn="l" fontAlgn="b"/>
                      <a:r>
                        <a:rPr lang="en-US" sz="500" b="1" i="0" u="none" strike="noStrike">
                          <a:solidFill>
                            <a:srgbClr val="000000"/>
                          </a:solidFill>
                          <a:effectLst/>
                          <a:latin typeface="Arial Narrow" panose="020B0606020202030204" pitchFamily="34" charset="0"/>
                        </a:rPr>
                        <a:t>Total Supplemental Revenue</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            31,133,266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500" b="1" i="0" u="none" strike="noStrike">
                          <a:solidFill>
                            <a:srgbClr val="000000"/>
                          </a:solidFill>
                          <a:effectLst/>
                          <a:latin typeface="Arial Narrow" panose="020B0606020202030204" pitchFamily="34" charset="0"/>
                        </a:rPr>
                        <a:t>            36,681,824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26,681,824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26,681,824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32,902,500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32,902,500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32,902,500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32,902,500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32,902,500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32,902,500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32,902,500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32,902,500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384,398,736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2877179"/>
                  </a:ext>
                </a:extLst>
              </a:tr>
              <a:tr h="108120">
                <a:tc>
                  <a:txBody>
                    <a:bodyPr/>
                    <a:lstStyle/>
                    <a:p>
                      <a:pPr algn="l" fontAlgn="b"/>
                      <a:r>
                        <a:rPr lang="en-US" sz="500" b="1" i="0" u="none" strike="noStrike">
                          <a:solidFill>
                            <a:srgbClr val="000000"/>
                          </a:solidFill>
                          <a:effectLst/>
                          <a:latin typeface="Arial Narrow" panose="020B0606020202030204" pitchFamily="34" charset="0"/>
                        </a:rPr>
                        <a:t>Net Operating Revenue</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            90,664,224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500" b="1" i="0" u="none" strike="noStrike">
                          <a:solidFill>
                            <a:srgbClr val="000000"/>
                          </a:solidFill>
                          <a:effectLst/>
                          <a:latin typeface="Arial Narrow" panose="020B0606020202030204" pitchFamily="34" charset="0"/>
                        </a:rPr>
                        <a:t>            95,463,508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87,324,661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85,523,041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89,528,845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89,528,845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88,659,938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89,528,845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88,659,938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89,528,845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89,528,845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84,329,392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1,068,268,928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12606808"/>
                  </a:ext>
                </a:extLst>
              </a:tr>
              <a:tr h="108120">
                <a:tc>
                  <a:txBody>
                    <a:bodyPr/>
                    <a:lstStyle/>
                    <a:p>
                      <a:pPr algn="l" fontAlgn="b"/>
                      <a:endParaRPr lang="en-US" sz="5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a:t>
                      </a:r>
                    </a:p>
                  </a:txBody>
                  <a:tcPr marL="0" marR="0" marT="0" marB="0" anchor="b">
                    <a:lnL>
                      <a:noFill/>
                    </a:lnL>
                    <a:lnR>
                      <a:noFill/>
                    </a:lnR>
                    <a:lnT>
                      <a:noFill/>
                    </a:lnT>
                    <a:lnB>
                      <a:noFill/>
                    </a:lnB>
                    <a:solidFill>
                      <a:srgbClr val="F2F2F2"/>
                    </a:solidFill>
                  </a:tcPr>
                </a:tc>
                <a:tc>
                  <a:txBody>
                    <a:bodyPr/>
                    <a:lstStyle/>
                    <a:p>
                      <a:pPr algn="r" fontAlgn="b"/>
                      <a:endParaRPr lang="en-US" sz="5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r" fontAlgn="b"/>
                      <a:endParaRPr lang="en-US" sz="5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r" fontAlgn="b"/>
                      <a:endParaRPr lang="en-US" sz="5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l" fontAlgn="b"/>
                      <a:endParaRPr lang="en-US" sz="5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971507606"/>
                  </a:ext>
                </a:extLst>
              </a:tr>
              <a:tr h="108120">
                <a:tc>
                  <a:txBody>
                    <a:bodyPr/>
                    <a:lstStyle/>
                    <a:p>
                      <a:pPr algn="l" fontAlgn="b"/>
                      <a:r>
                        <a:rPr lang="en-US" sz="500" b="0" i="0" u="none" strike="noStrike">
                          <a:solidFill>
                            <a:srgbClr val="000000"/>
                          </a:solidFill>
                          <a:effectLst/>
                          <a:latin typeface="Arial Narrow" panose="020B0606020202030204" pitchFamily="34" charset="0"/>
                        </a:rPr>
                        <a:t>Salaries and wages</a:t>
                      </a:r>
                    </a:p>
                  </a:txBody>
                  <a:tcPr marL="9802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40,928,787 </a:t>
                      </a:r>
                    </a:p>
                  </a:txBody>
                  <a:tcPr marL="0" marR="0" marT="0" marB="0" anchor="b">
                    <a:lnL>
                      <a:noFill/>
                    </a:lnL>
                    <a:lnR>
                      <a:noFill/>
                    </a:lnR>
                    <a:lnT>
                      <a:noFill/>
                    </a:lnT>
                    <a:lnB>
                      <a:noFill/>
                    </a:lnB>
                    <a:solidFill>
                      <a:srgbClr val="F2F2F2"/>
                    </a:solidFill>
                  </a:tcPr>
                </a:tc>
                <a:tc>
                  <a:txBody>
                    <a:bodyPr/>
                    <a:lstStyle/>
                    <a:p>
                      <a:pPr algn="r" fontAlgn="b"/>
                      <a:r>
                        <a:rPr lang="en-US" sz="500" b="0" i="0" u="none" strike="noStrike">
                          <a:solidFill>
                            <a:srgbClr val="000000"/>
                          </a:solidFill>
                          <a:effectLst/>
                          <a:latin typeface="Arial Narrow" panose="020B0606020202030204" pitchFamily="34" charset="0"/>
                        </a:rPr>
                        <a:t>            40,238,058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41,490,398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40,099,356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42,518,721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41,768,721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41,171,342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41,768,721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42,671,342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42,518,721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43,268,721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38,476,586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496,919,473 </a:t>
                      </a:r>
                    </a:p>
                  </a:txBody>
                  <a:tcPr marL="0" marR="0" marT="0" marB="0" anchor="b">
                    <a:lnL>
                      <a:noFill/>
                    </a:lnL>
                    <a:lnR>
                      <a:noFill/>
                    </a:lnR>
                    <a:lnT>
                      <a:noFill/>
                    </a:lnT>
                    <a:lnB>
                      <a:noFill/>
                    </a:lnB>
                  </a:tcPr>
                </a:tc>
                <a:extLst>
                  <a:ext uri="{0D108BD9-81ED-4DB2-BD59-A6C34878D82A}">
                    <a16:rowId xmlns:a16="http://schemas.microsoft.com/office/drawing/2014/main" val="1462037261"/>
                  </a:ext>
                </a:extLst>
              </a:tr>
              <a:tr h="108120">
                <a:tc>
                  <a:txBody>
                    <a:bodyPr/>
                    <a:lstStyle/>
                    <a:p>
                      <a:pPr algn="l" fontAlgn="b"/>
                      <a:r>
                        <a:rPr lang="en-US" sz="500" b="0" i="0" u="none" strike="noStrike">
                          <a:solidFill>
                            <a:srgbClr val="000000"/>
                          </a:solidFill>
                          <a:effectLst/>
                          <a:latin typeface="Arial Narrow" panose="020B0606020202030204" pitchFamily="34" charset="0"/>
                        </a:rPr>
                        <a:t>Registry</a:t>
                      </a:r>
                    </a:p>
                  </a:txBody>
                  <a:tcPr marL="9802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1,798,600 </a:t>
                      </a:r>
                    </a:p>
                  </a:txBody>
                  <a:tcPr marL="0" marR="0" marT="0" marB="0" anchor="b">
                    <a:lnL>
                      <a:noFill/>
                    </a:lnL>
                    <a:lnR>
                      <a:noFill/>
                    </a:lnR>
                    <a:lnT>
                      <a:noFill/>
                    </a:lnT>
                    <a:lnB>
                      <a:noFill/>
                    </a:lnB>
                    <a:solidFill>
                      <a:srgbClr val="F2F2F2"/>
                    </a:solidFill>
                  </a:tcPr>
                </a:tc>
                <a:tc>
                  <a:txBody>
                    <a:bodyPr/>
                    <a:lstStyle/>
                    <a:p>
                      <a:pPr algn="r" fontAlgn="b"/>
                      <a:r>
                        <a:rPr lang="en-US" sz="500" b="0" i="0" u="none" strike="noStrike">
                          <a:solidFill>
                            <a:srgbClr val="000000"/>
                          </a:solidFill>
                          <a:effectLst/>
                          <a:latin typeface="Arial Narrow" panose="020B0606020202030204" pitchFamily="34" charset="0"/>
                        </a:rPr>
                        <a:t>              1,798,600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1,858,553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1,798,600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2,673,219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2,673,219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2,586,986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2,673,219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2,586,986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2,673,219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2,673,219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2,414,521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28,208,941 </a:t>
                      </a:r>
                    </a:p>
                  </a:txBody>
                  <a:tcPr marL="0" marR="0" marT="0" marB="0" anchor="b">
                    <a:lnL>
                      <a:noFill/>
                    </a:lnL>
                    <a:lnR>
                      <a:noFill/>
                    </a:lnR>
                    <a:lnT>
                      <a:noFill/>
                    </a:lnT>
                    <a:lnB>
                      <a:noFill/>
                    </a:lnB>
                  </a:tcPr>
                </a:tc>
                <a:extLst>
                  <a:ext uri="{0D108BD9-81ED-4DB2-BD59-A6C34878D82A}">
                    <a16:rowId xmlns:a16="http://schemas.microsoft.com/office/drawing/2014/main" val="3317723177"/>
                  </a:ext>
                </a:extLst>
              </a:tr>
              <a:tr h="108120">
                <a:tc>
                  <a:txBody>
                    <a:bodyPr/>
                    <a:lstStyle/>
                    <a:p>
                      <a:pPr algn="l" fontAlgn="b"/>
                      <a:r>
                        <a:rPr lang="en-US" sz="500" b="0" i="0" u="none" strike="noStrike">
                          <a:solidFill>
                            <a:srgbClr val="000000"/>
                          </a:solidFill>
                          <a:effectLst/>
                          <a:latin typeface="Arial Narrow" panose="020B0606020202030204" pitchFamily="34" charset="0"/>
                        </a:rPr>
                        <a:t>Employee benefits</a:t>
                      </a:r>
                    </a:p>
                  </a:txBody>
                  <a:tcPr marL="9802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14,763,112 </a:t>
                      </a:r>
                    </a:p>
                  </a:txBody>
                  <a:tcPr marL="0" marR="0" marT="0" marB="0" anchor="b">
                    <a:lnL>
                      <a:noFill/>
                    </a:lnL>
                    <a:lnR>
                      <a:noFill/>
                    </a:lnR>
                    <a:lnT>
                      <a:noFill/>
                    </a:lnT>
                    <a:lnB>
                      <a:noFill/>
                    </a:lnB>
                    <a:solidFill>
                      <a:srgbClr val="F2F2F2"/>
                    </a:solidFill>
                  </a:tcPr>
                </a:tc>
                <a:tc>
                  <a:txBody>
                    <a:bodyPr/>
                    <a:lstStyle/>
                    <a:p>
                      <a:pPr algn="r" fontAlgn="b"/>
                      <a:r>
                        <a:rPr lang="en-US" sz="500" b="0" i="0" u="none" strike="noStrike">
                          <a:solidFill>
                            <a:srgbClr val="000000"/>
                          </a:solidFill>
                          <a:effectLst/>
                          <a:latin typeface="Arial Narrow" panose="020B0606020202030204" pitchFamily="34" charset="0"/>
                        </a:rPr>
                        <a:t>            14,513,964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14,965,686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14,463,934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15,043,305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14,777,952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14,566,597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14,777,952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15,097,304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15,043,305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15,308,658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13,613,181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176,934,950 </a:t>
                      </a:r>
                    </a:p>
                  </a:txBody>
                  <a:tcPr marL="0" marR="0" marT="0" marB="0" anchor="b">
                    <a:lnL>
                      <a:noFill/>
                    </a:lnL>
                    <a:lnR>
                      <a:noFill/>
                    </a:lnR>
                    <a:lnT>
                      <a:noFill/>
                    </a:lnT>
                    <a:lnB>
                      <a:noFill/>
                    </a:lnB>
                  </a:tcPr>
                </a:tc>
                <a:extLst>
                  <a:ext uri="{0D108BD9-81ED-4DB2-BD59-A6C34878D82A}">
                    <a16:rowId xmlns:a16="http://schemas.microsoft.com/office/drawing/2014/main" val="562971430"/>
                  </a:ext>
                </a:extLst>
              </a:tr>
              <a:tr h="108120">
                <a:tc>
                  <a:txBody>
                    <a:bodyPr/>
                    <a:lstStyle/>
                    <a:p>
                      <a:pPr algn="l" fontAlgn="b"/>
                      <a:r>
                        <a:rPr lang="en-US" sz="500" b="0" i="0" u="none" strike="noStrike">
                          <a:solidFill>
                            <a:srgbClr val="000000"/>
                          </a:solidFill>
                          <a:effectLst/>
                          <a:latin typeface="Arial Narrow" panose="020B0606020202030204" pitchFamily="34" charset="0"/>
                        </a:rPr>
                        <a:t>Contracted physician services</a:t>
                      </a:r>
                    </a:p>
                  </a:txBody>
                  <a:tcPr marL="9802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7,044,640 </a:t>
                      </a:r>
                    </a:p>
                  </a:txBody>
                  <a:tcPr marL="0" marR="0" marT="0" marB="0" anchor="b">
                    <a:lnL>
                      <a:noFill/>
                    </a:lnL>
                    <a:lnR>
                      <a:noFill/>
                    </a:lnR>
                    <a:lnT>
                      <a:noFill/>
                    </a:lnT>
                    <a:lnB>
                      <a:noFill/>
                    </a:lnB>
                    <a:solidFill>
                      <a:srgbClr val="F2F2F2"/>
                    </a:solidFill>
                  </a:tcPr>
                </a:tc>
                <a:tc>
                  <a:txBody>
                    <a:bodyPr/>
                    <a:lstStyle/>
                    <a:p>
                      <a:pPr algn="r" fontAlgn="b"/>
                      <a:r>
                        <a:rPr lang="en-US" sz="500" b="0" i="0" u="none" strike="noStrike">
                          <a:solidFill>
                            <a:srgbClr val="000000"/>
                          </a:solidFill>
                          <a:effectLst/>
                          <a:latin typeface="Arial Narrow" panose="020B0606020202030204" pitchFamily="34" charset="0"/>
                        </a:rPr>
                        <a:t>              7,044,640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7,279,462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7,544,640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7,601,583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7,601,583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7,601,583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7,601,583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7,601,583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7,601,583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7,601,583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7,601,583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89,726,049 </a:t>
                      </a:r>
                    </a:p>
                  </a:txBody>
                  <a:tcPr marL="0" marR="0" marT="0" marB="0" anchor="b">
                    <a:lnL>
                      <a:noFill/>
                    </a:lnL>
                    <a:lnR>
                      <a:noFill/>
                    </a:lnR>
                    <a:lnT>
                      <a:noFill/>
                    </a:lnT>
                    <a:lnB>
                      <a:noFill/>
                    </a:lnB>
                  </a:tcPr>
                </a:tc>
                <a:extLst>
                  <a:ext uri="{0D108BD9-81ED-4DB2-BD59-A6C34878D82A}">
                    <a16:rowId xmlns:a16="http://schemas.microsoft.com/office/drawing/2014/main" val="3615248254"/>
                  </a:ext>
                </a:extLst>
              </a:tr>
              <a:tr h="108120">
                <a:tc>
                  <a:txBody>
                    <a:bodyPr/>
                    <a:lstStyle/>
                    <a:p>
                      <a:pPr algn="l" fontAlgn="b"/>
                      <a:r>
                        <a:rPr lang="en-US" sz="500" b="0" i="0" u="none" strike="noStrike">
                          <a:solidFill>
                            <a:srgbClr val="000000"/>
                          </a:solidFill>
                          <a:effectLst/>
                          <a:latin typeface="Arial Narrow" panose="020B0606020202030204" pitchFamily="34" charset="0"/>
                        </a:rPr>
                        <a:t>Purchased services</a:t>
                      </a:r>
                    </a:p>
                  </a:txBody>
                  <a:tcPr marL="9802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7,590,642 </a:t>
                      </a:r>
                    </a:p>
                  </a:txBody>
                  <a:tcPr marL="0" marR="0" marT="0" marB="0" anchor="b">
                    <a:lnL>
                      <a:noFill/>
                    </a:lnL>
                    <a:lnR>
                      <a:noFill/>
                    </a:lnR>
                    <a:lnT>
                      <a:noFill/>
                    </a:lnT>
                    <a:lnB>
                      <a:noFill/>
                    </a:lnB>
                    <a:solidFill>
                      <a:srgbClr val="F2F2F2"/>
                    </a:solidFill>
                  </a:tcPr>
                </a:tc>
                <a:tc>
                  <a:txBody>
                    <a:bodyPr/>
                    <a:lstStyle/>
                    <a:p>
                      <a:pPr algn="r" fontAlgn="b"/>
                      <a:r>
                        <a:rPr lang="en-US" sz="500" b="0" i="0" u="none" strike="noStrike">
                          <a:solidFill>
                            <a:srgbClr val="000000"/>
                          </a:solidFill>
                          <a:effectLst/>
                          <a:latin typeface="Arial Narrow" panose="020B0606020202030204" pitchFamily="34" charset="0"/>
                        </a:rPr>
                        <a:t>              5,899,512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5,899,512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5,899,512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6,202,167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6,202,167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6,202,167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6,202,167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6,202,167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6,202,167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6,202,167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6,202,167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74,906,511 </a:t>
                      </a:r>
                    </a:p>
                  </a:txBody>
                  <a:tcPr marL="0" marR="0" marT="0" marB="0" anchor="b">
                    <a:lnL>
                      <a:noFill/>
                    </a:lnL>
                    <a:lnR>
                      <a:noFill/>
                    </a:lnR>
                    <a:lnT>
                      <a:noFill/>
                    </a:lnT>
                    <a:lnB>
                      <a:noFill/>
                    </a:lnB>
                  </a:tcPr>
                </a:tc>
                <a:extLst>
                  <a:ext uri="{0D108BD9-81ED-4DB2-BD59-A6C34878D82A}">
                    <a16:rowId xmlns:a16="http://schemas.microsoft.com/office/drawing/2014/main" val="2350861784"/>
                  </a:ext>
                </a:extLst>
              </a:tr>
              <a:tr h="108120">
                <a:tc>
                  <a:txBody>
                    <a:bodyPr/>
                    <a:lstStyle/>
                    <a:p>
                      <a:pPr algn="l" fontAlgn="b"/>
                      <a:r>
                        <a:rPr lang="en-US" sz="500" b="0" i="0" u="none" strike="noStrike">
                          <a:solidFill>
                            <a:srgbClr val="000000"/>
                          </a:solidFill>
                          <a:effectLst/>
                          <a:latin typeface="Arial Narrow" panose="020B0606020202030204" pitchFamily="34" charset="0"/>
                        </a:rPr>
                        <a:t>Pharmaceuticals</a:t>
                      </a:r>
                    </a:p>
                  </a:txBody>
                  <a:tcPr marL="9802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2,655,943 </a:t>
                      </a:r>
                    </a:p>
                  </a:txBody>
                  <a:tcPr marL="0" marR="0" marT="0" marB="0" anchor="b">
                    <a:lnL>
                      <a:noFill/>
                    </a:lnL>
                    <a:lnR>
                      <a:noFill/>
                    </a:lnR>
                    <a:lnT>
                      <a:noFill/>
                    </a:lnT>
                    <a:lnB>
                      <a:noFill/>
                    </a:lnB>
                    <a:solidFill>
                      <a:srgbClr val="F2F2F2"/>
                    </a:solidFill>
                  </a:tcPr>
                </a:tc>
                <a:tc>
                  <a:txBody>
                    <a:bodyPr/>
                    <a:lstStyle/>
                    <a:p>
                      <a:pPr algn="r" fontAlgn="b"/>
                      <a:r>
                        <a:rPr lang="en-US" sz="500" b="0" i="0" u="none" strike="noStrike">
                          <a:solidFill>
                            <a:srgbClr val="000000"/>
                          </a:solidFill>
                          <a:effectLst/>
                          <a:latin typeface="Arial Narrow" panose="020B0606020202030204" pitchFamily="34" charset="0"/>
                        </a:rPr>
                        <a:t>              3,604,818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3,724,979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3,593,818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3,311,748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3,311,748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3,204,917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3,311,748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3,204,917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3,311,748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3,311,748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2,991,256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39,539,386 </a:t>
                      </a:r>
                    </a:p>
                  </a:txBody>
                  <a:tcPr marL="0" marR="0" marT="0" marB="0" anchor="b">
                    <a:lnL>
                      <a:noFill/>
                    </a:lnL>
                    <a:lnR>
                      <a:noFill/>
                    </a:lnR>
                    <a:lnT>
                      <a:noFill/>
                    </a:lnT>
                    <a:lnB>
                      <a:noFill/>
                    </a:lnB>
                  </a:tcPr>
                </a:tc>
                <a:extLst>
                  <a:ext uri="{0D108BD9-81ED-4DB2-BD59-A6C34878D82A}">
                    <a16:rowId xmlns:a16="http://schemas.microsoft.com/office/drawing/2014/main" val="1570727339"/>
                  </a:ext>
                </a:extLst>
              </a:tr>
              <a:tr h="108120">
                <a:tc>
                  <a:txBody>
                    <a:bodyPr/>
                    <a:lstStyle/>
                    <a:p>
                      <a:pPr algn="l" fontAlgn="b"/>
                      <a:r>
                        <a:rPr lang="en-US" sz="500" b="0" i="0" u="none" strike="noStrike">
                          <a:solidFill>
                            <a:srgbClr val="000000"/>
                          </a:solidFill>
                          <a:effectLst/>
                          <a:latin typeface="Arial Narrow" panose="020B0606020202030204" pitchFamily="34" charset="0"/>
                        </a:rPr>
                        <a:t>Medical Supplies</a:t>
                      </a:r>
                    </a:p>
                  </a:txBody>
                  <a:tcPr marL="9802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2,630,349 </a:t>
                      </a:r>
                    </a:p>
                  </a:txBody>
                  <a:tcPr marL="0" marR="0" marT="0" marB="0" anchor="b">
                    <a:lnL>
                      <a:noFill/>
                    </a:lnL>
                    <a:lnR>
                      <a:noFill/>
                    </a:lnR>
                    <a:lnT>
                      <a:noFill/>
                    </a:lnT>
                    <a:lnB>
                      <a:noFill/>
                    </a:lnB>
                    <a:solidFill>
                      <a:srgbClr val="F2F2F2"/>
                    </a:solidFill>
                  </a:tcPr>
                </a:tc>
                <a:tc>
                  <a:txBody>
                    <a:bodyPr/>
                    <a:lstStyle/>
                    <a:p>
                      <a:pPr algn="r" fontAlgn="b"/>
                      <a:r>
                        <a:rPr lang="en-US" sz="500" b="0" i="0" u="none" strike="noStrike">
                          <a:solidFill>
                            <a:srgbClr val="000000"/>
                          </a:solidFill>
                          <a:effectLst/>
                          <a:latin typeface="Arial Narrow" panose="020B0606020202030204" pitchFamily="34" charset="0"/>
                        </a:rPr>
                        <a:t>              2,775,505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2,868,022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2,775,505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2,564,810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2,564,810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2,482,075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2,564,810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2,482,075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2,564,810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2,564,810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2,316,603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31,154,184 </a:t>
                      </a:r>
                    </a:p>
                  </a:txBody>
                  <a:tcPr marL="0" marR="0" marT="0" marB="0" anchor="b">
                    <a:lnL>
                      <a:noFill/>
                    </a:lnL>
                    <a:lnR>
                      <a:noFill/>
                    </a:lnR>
                    <a:lnT>
                      <a:noFill/>
                    </a:lnT>
                    <a:lnB>
                      <a:noFill/>
                    </a:lnB>
                  </a:tcPr>
                </a:tc>
                <a:extLst>
                  <a:ext uri="{0D108BD9-81ED-4DB2-BD59-A6C34878D82A}">
                    <a16:rowId xmlns:a16="http://schemas.microsoft.com/office/drawing/2014/main" val="497476282"/>
                  </a:ext>
                </a:extLst>
              </a:tr>
              <a:tr h="108120">
                <a:tc>
                  <a:txBody>
                    <a:bodyPr/>
                    <a:lstStyle/>
                    <a:p>
                      <a:pPr algn="l" fontAlgn="b"/>
                      <a:r>
                        <a:rPr lang="en-US" sz="500" b="0" i="0" u="none" strike="noStrike" dirty="0">
                          <a:solidFill>
                            <a:srgbClr val="000000"/>
                          </a:solidFill>
                          <a:effectLst/>
                          <a:latin typeface="Arial Narrow" panose="020B0606020202030204" pitchFamily="34" charset="0"/>
                        </a:rPr>
                        <a:t>Materials and supplies</a:t>
                      </a:r>
                    </a:p>
                  </a:txBody>
                  <a:tcPr marL="9802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1,507,710 </a:t>
                      </a:r>
                    </a:p>
                  </a:txBody>
                  <a:tcPr marL="0" marR="0" marT="0" marB="0" anchor="b">
                    <a:lnL>
                      <a:noFill/>
                    </a:lnL>
                    <a:lnR>
                      <a:noFill/>
                    </a:lnR>
                    <a:lnT>
                      <a:noFill/>
                    </a:lnT>
                    <a:lnB>
                      <a:noFill/>
                    </a:lnB>
                    <a:solidFill>
                      <a:srgbClr val="F2F2F2"/>
                    </a:solidFill>
                  </a:tcPr>
                </a:tc>
                <a:tc>
                  <a:txBody>
                    <a:bodyPr/>
                    <a:lstStyle/>
                    <a:p>
                      <a:pPr algn="r" fontAlgn="b"/>
                      <a:r>
                        <a:rPr lang="en-US" sz="500" b="0" i="0" u="none" strike="noStrike">
                          <a:solidFill>
                            <a:srgbClr val="000000"/>
                          </a:solidFill>
                          <a:effectLst/>
                          <a:latin typeface="Arial Narrow" panose="020B0606020202030204" pitchFamily="34" charset="0"/>
                        </a:rPr>
                        <a:t>              1,652,463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1,557,546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1,652,463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1,377,697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1,377,697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1,333,255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1,377,697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1,333,255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1,377,697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1,377,697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1,244,371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17,169,548 </a:t>
                      </a:r>
                    </a:p>
                  </a:txBody>
                  <a:tcPr marL="0" marR="0" marT="0" marB="0" anchor="b">
                    <a:lnL>
                      <a:noFill/>
                    </a:lnL>
                    <a:lnR>
                      <a:noFill/>
                    </a:lnR>
                    <a:lnT>
                      <a:noFill/>
                    </a:lnT>
                    <a:lnB>
                      <a:noFill/>
                    </a:lnB>
                  </a:tcPr>
                </a:tc>
                <a:extLst>
                  <a:ext uri="{0D108BD9-81ED-4DB2-BD59-A6C34878D82A}">
                    <a16:rowId xmlns:a16="http://schemas.microsoft.com/office/drawing/2014/main" val="2318892275"/>
                  </a:ext>
                </a:extLst>
              </a:tr>
              <a:tr h="108120">
                <a:tc>
                  <a:txBody>
                    <a:bodyPr/>
                    <a:lstStyle/>
                    <a:p>
                      <a:pPr algn="l" fontAlgn="b"/>
                      <a:r>
                        <a:rPr lang="en-US" sz="500" b="0" i="0" u="none" strike="noStrike">
                          <a:solidFill>
                            <a:srgbClr val="000000"/>
                          </a:solidFill>
                          <a:effectLst/>
                          <a:latin typeface="Arial Narrow" panose="020B0606020202030204" pitchFamily="34" charset="0"/>
                        </a:rPr>
                        <a:t>Outside medical services</a:t>
                      </a:r>
                    </a:p>
                  </a:txBody>
                  <a:tcPr marL="9802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331,187 </a:t>
                      </a:r>
                    </a:p>
                  </a:txBody>
                  <a:tcPr marL="0" marR="0" marT="0" marB="0" anchor="b">
                    <a:lnL>
                      <a:noFill/>
                    </a:lnL>
                    <a:lnR>
                      <a:noFill/>
                    </a:lnR>
                    <a:lnT>
                      <a:noFill/>
                    </a:lnT>
                    <a:lnB>
                      <a:noFill/>
                    </a:lnB>
                    <a:solidFill>
                      <a:srgbClr val="F2F2F2"/>
                    </a:solidFill>
                  </a:tcPr>
                </a:tc>
                <a:tc>
                  <a:txBody>
                    <a:bodyPr/>
                    <a:lstStyle/>
                    <a:p>
                      <a:pPr algn="r" fontAlgn="b"/>
                      <a:r>
                        <a:rPr lang="en-US" sz="500" b="0" i="0" u="none" strike="noStrike">
                          <a:solidFill>
                            <a:srgbClr val="000000"/>
                          </a:solidFill>
                          <a:effectLst/>
                          <a:latin typeface="Arial Narrow" panose="020B0606020202030204" pitchFamily="34" charset="0"/>
                        </a:rPr>
                        <a:t>                 331,187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331,187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331,187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372,917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372,917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372,917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372,917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372,917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372,917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372,917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372,917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4,308,080 </a:t>
                      </a:r>
                    </a:p>
                  </a:txBody>
                  <a:tcPr marL="0" marR="0" marT="0" marB="0" anchor="b">
                    <a:lnL>
                      <a:noFill/>
                    </a:lnL>
                    <a:lnR>
                      <a:noFill/>
                    </a:lnR>
                    <a:lnT>
                      <a:noFill/>
                    </a:lnT>
                    <a:lnB>
                      <a:noFill/>
                    </a:lnB>
                  </a:tcPr>
                </a:tc>
                <a:extLst>
                  <a:ext uri="{0D108BD9-81ED-4DB2-BD59-A6C34878D82A}">
                    <a16:rowId xmlns:a16="http://schemas.microsoft.com/office/drawing/2014/main" val="784153935"/>
                  </a:ext>
                </a:extLst>
              </a:tr>
              <a:tr h="108120">
                <a:tc>
                  <a:txBody>
                    <a:bodyPr/>
                    <a:lstStyle/>
                    <a:p>
                      <a:pPr algn="l" fontAlgn="b"/>
                      <a:r>
                        <a:rPr lang="en-US" sz="500" b="0" i="0" u="none" strike="noStrike">
                          <a:solidFill>
                            <a:srgbClr val="000000"/>
                          </a:solidFill>
                          <a:effectLst/>
                          <a:latin typeface="Arial Narrow" panose="020B0606020202030204" pitchFamily="34" charset="0"/>
                        </a:rPr>
                        <a:t>General &amp; administrative expenses</a:t>
                      </a:r>
                    </a:p>
                  </a:txBody>
                  <a:tcPr marL="9802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1,966,319 </a:t>
                      </a:r>
                    </a:p>
                  </a:txBody>
                  <a:tcPr marL="0" marR="0" marT="0" marB="0" anchor="b">
                    <a:lnL>
                      <a:noFill/>
                    </a:lnL>
                    <a:lnR>
                      <a:noFill/>
                    </a:lnR>
                    <a:lnT>
                      <a:noFill/>
                    </a:lnT>
                    <a:lnB>
                      <a:noFill/>
                    </a:lnB>
                    <a:solidFill>
                      <a:srgbClr val="F2F2F2"/>
                    </a:solidFill>
                  </a:tcPr>
                </a:tc>
                <a:tc>
                  <a:txBody>
                    <a:bodyPr/>
                    <a:lstStyle/>
                    <a:p>
                      <a:pPr algn="r" fontAlgn="b"/>
                      <a:r>
                        <a:rPr lang="en-US" sz="500" b="0" i="0" u="none" strike="noStrike">
                          <a:solidFill>
                            <a:srgbClr val="000000"/>
                          </a:solidFill>
                          <a:effectLst/>
                          <a:latin typeface="Arial Narrow" panose="020B0606020202030204" pitchFamily="34" charset="0"/>
                        </a:rPr>
                        <a:t>              2,111,786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1,611,786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1,611,786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1,824,833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1,824,833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1,824,833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1,824,833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1,824,833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1,824,833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1,824,833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1,824,833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21,900,344 </a:t>
                      </a:r>
                    </a:p>
                  </a:txBody>
                  <a:tcPr marL="0" marR="0" marT="0" marB="0" anchor="b">
                    <a:lnL>
                      <a:noFill/>
                    </a:lnL>
                    <a:lnR>
                      <a:noFill/>
                    </a:lnR>
                    <a:lnT>
                      <a:noFill/>
                    </a:lnT>
                    <a:lnB>
                      <a:noFill/>
                    </a:lnB>
                  </a:tcPr>
                </a:tc>
                <a:extLst>
                  <a:ext uri="{0D108BD9-81ED-4DB2-BD59-A6C34878D82A}">
                    <a16:rowId xmlns:a16="http://schemas.microsoft.com/office/drawing/2014/main" val="969581051"/>
                  </a:ext>
                </a:extLst>
              </a:tr>
              <a:tr h="108120">
                <a:tc>
                  <a:txBody>
                    <a:bodyPr/>
                    <a:lstStyle/>
                    <a:p>
                      <a:pPr algn="l" fontAlgn="b"/>
                      <a:r>
                        <a:rPr lang="en-US" sz="500" b="0" i="0" u="none" strike="noStrike">
                          <a:solidFill>
                            <a:srgbClr val="000000"/>
                          </a:solidFill>
                          <a:effectLst/>
                          <a:latin typeface="Arial Narrow" panose="020B0606020202030204" pitchFamily="34" charset="0"/>
                        </a:rPr>
                        <a:t>Repairs/maintenance/utilities</a:t>
                      </a:r>
                    </a:p>
                  </a:txBody>
                  <a:tcPr marL="9802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2,383,854 </a:t>
                      </a:r>
                    </a:p>
                  </a:txBody>
                  <a:tcPr marL="0" marR="0" marT="0" marB="0" anchor="b">
                    <a:lnL>
                      <a:noFill/>
                    </a:lnL>
                    <a:lnR>
                      <a:noFill/>
                    </a:lnR>
                    <a:lnT>
                      <a:noFill/>
                    </a:lnT>
                    <a:lnB>
                      <a:noFill/>
                    </a:lnB>
                    <a:solidFill>
                      <a:srgbClr val="F2F2F2"/>
                    </a:solidFill>
                  </a:tcPr>
                </a:tc>
                <a:tc>
                  <a:txBody>
                    <a:bodyPr/>
                    <a:lstStyle/>
                    <a:p>
                      <a:pPr algn="r" fontAlgn="b"/>
                      <a:r>
                        <a:rPr lang="en-US" sz="500" b="0" i="0" u="none" strike="noStrike">
                          <a:solidFill>
                            <a:srgbClr val="000000"/>
                          </a:solidFill>
                          <a:effectLst/>
                          <a:latin typeface="Arial Narrow" panose="020B0606020202030204" pitchFamily="34" charset="0"/>
                        </a:rPr>
                        <a:t>              1,913,779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1,913,779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1,913,779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1,669,667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1,669,667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1,669,667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1,669,667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1,669,667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1,669,667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1,669,667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1,669,667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21,482,526 </a:t>
                      </a:r>
                    </a:p>
                  </a:txBody>
                  <a:tcPr marL="0" marR="0" marT="0" marB="0" anchor="b">
                    <a:lnL>
                      <a:noFill/>
                    </a:lnL>
                    <a:lnR>
                      <a:noFill/>
                    </a:lnR>
                    <a:lnT>
                      <a:noFill/>
                    </a:lnT>
                    <a:lnB>
                      <a:noFill/>
                    </a:lnB>
                  </a:tcPr>
                </a:tc>
                <a:extLst>
                  <a:ext uri="{0D108BD9-81ED-4DB2-BD59-A6C34878D82A}">
                    <a16:rowId xmlns:a16="http://schemas.microsoft.com/office/drawing/2014/main" val="1319532374"/>
                  </a:ext>
                </a:extLst>
              </a:tr>
              <a:tr h="108120">
                <a:tc>
                  <a:txBody>
                    <a:bodyPr/>
                    <a:lstStyle/>
                    <a:p>
                      <a:pPr algn="l" fontAlgn="b"/>
                      <a:r>
                        <a:rPr lang="en-US" sz="500" b="0" i="0" u="none" strike="noStrike">
                          <a:solidFill>
                            <a:srgbClr val="000000"/>
                          </a:solidFill>
                          <a:effectLst/>
                          <a:latin typeface="Arial Narrow" panose="020B0606020202030204" pitchFamily="34" charset="0"/>
                        </a:rPr>
                        <a:t>Building/equipment leases &amp; rentals</a:t>
                      </a:r>
                    </a:p>
                  </a:txBody>
                  <a:tcPr marL="9802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691,480 </a:t>
                      </a:r>
                    </a:p>
                  </a:txBody>
                  <a:tcPr marL="0" marR="0" marT="0" marB="0" anchor="b">
                    <a:lnL>
                      <a:noFill/>
                    </a:lnL>
                    <a:lnR>
                      <a:noFill/>
                    </a:lnR>
                    <a:lnT>
                      <a:noFill/>
                    </a:lnT>
                    <a:lnB>
                      <a:noFill/>
                    </a:lnB>
                    <a:solidFill>
                      <a:srgbClr val="F2F2F2"/>
                    </a:solidFill>
                  </a:tcPr>
                </a:tc>
                <a:tc>
                  <a:txBody>
                    <a:bodyPr/>
                    <a:lstStyle/>
                    <a:p>
                      <a:pPr algn="r" fontAlgn="b"/>
                      <a:r>
                        <a:rPr lang="en-US" sz="500" b="0" i="0" u="none" strike="noStrike">
                          <a:solidFill>
                            <a:srgbClr val="000000"/>
                          </a:solidFill>
                          <a:effectLst/>
                          <a:latin typeface="Arial Narrow" panose="020B0606020202030204" pitchFamily="34" charset="0"/>
                        </a:rPr>
                        <a:t>                 691,480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691,480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691,480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733,417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733,417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733,417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733,417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733,417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733,417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733,417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733,417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8,633,255 </a:t>
                      </a:r>
                    </a:p>
                  </a:txBody>
                  <a:tcPr marL="0" marR="0" marT="0" marB="0" anchor="b">
                    <a:lnL>
                      <a:noFill/>
                    </a:lnL>
                    <a:lnR>
                      <a:noFill/>
                    </a:lnR>
                    <a:lnT>
                      <a:noFill/>
                    </a:lnT>
                    <a:lnB>
                      <a:noFill/>
                    </a:lnB>
                  </a:tcPr>
                </a:tc>
                <a:extLst>
                  <a:ext uri="{0D108BD9-81ED-4DB2-BD59-A6C34878D82A}">
                    <a16:rowId xmlns:a16="http://schemas.microsoft.com/office/drawing/2014/main" val="229119053"/>
                  </a:ext>
                </a:extLst>
              </a:tr>
              <a:tr h="108120">
                <a:tc>
                  <a:txBody>
                    <a:bodyPr/>
                    <a:lstStyle/>
                    <a:p>
                      <a:pPr algn="l" fontAlgn="b"/>
                      <a:r>
                        <a:rPr lang="en-US" sz="500" b="0" i="0" u="none" strike="noStrike">
                          <a:solidFill>
                            <a:srgbClr val="000000"/>
                          </a:solidFill>
                          <a:effectLst/>
                          <a:latin typeface="Arial Narrow" panose="020B0606020202030204" pitchFamily="34" charset="0"/>
                        </a:rPr>
                        <a:t>Depreciation</a:t>
                      </a:r>
                    </a:p>
                  </a:txBody>
                  <a:tcPr marL="9802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1,363,282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500" b="0" i="0" u="none" strike="noStrike">
                          <a:solidFill>
                            <a:srgbClr val="000000"/>
                          </a:solidFill>
                          <a:effectLst/>
                          <a:latin typeface="Arial Narrow" panose="020B0606020202030204" pitchFamily="34" charset="0"/>
                        </a:rPr>
                        <a:t>              1,363,282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500" b="0" i="0" u="none" strike="noStrike">
                          <a:solidFill>
                            <a:srgbClr val="000000"/>
                          </a:solidFill>
                          <a:effectLst/>
                          <a:latin typeface="Arial Narrow" panose="020B0606020202030204" pitchFamily="34" charset="0"/>
                        </a:rPr>
                        <a:t>              1,363,282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500" b="0" i="0" u="none" strike="noStrike">
                          <a:solidFill>
                            <a:srgbClr val="000000"/>
                          </a:solidFill>
                          <a:effectLst/>
                          <a:latin typeface="Arial Narrow" panose="020B0606020202030204" pitchFamily="34" charset="0"/>
                        </a:rPr>
                        <a:t>              1,363,282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1,358,333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1,358,333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1,358,333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1,358,333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1,358,333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1,358,333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1,358,333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1,358,333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Narrow" panose="020B0606020202030204" pitchFamily="34" charset="0"/>
                        </a:rPr>
                        <a:t>                16,319,793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0539112"/>
                  </a:ext>
                </a:extLst>
              </a:tr>
              <a:tr h="108120">
                <a:tc>
                  <a:txBody>
                    <a:bodyPr/>
                    <a:lstStyle/>
                    <a:p>
                      <a:pPr algn="l" fontAlgn="b"/>
                      <a:r>
                        <a:rPr lang="en-US" sz="500" b="1" i="0" u="none" strike="noStrike">
                          <a:solidFill>
                            <a:srgbClr val="000000"/>
                          </a:solidFill>
                          <a:effectLst/>
                          <a:latin typeface="Arial Narrow" panose="020B0606020202030204" pitchFamily="34" charset="0"/>
                        </a:rPr>
                        <a:t>Total operating expenses</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            85,655,905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500" b="1" i="0" u="none" strike="noStrike">
                          <a:solidFill>
                            <a:srgbClr val="000000"/>
                          </a:solidFill>
                          <a:effectLst/>
                          <a:latin typeface="Arial Narrow" panose="020B0606020202030204" pitchFamily="34" charset="0"/>
                        </a:rPr>
                        <a:t>            83,939,075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85,555,670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83,739,342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87,252,416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86,237,063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85,108,089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86,237,063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87,138,796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87,252,416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88,267,770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80,819,435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1,027,203,040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5888901"/>
                  </a:ext>
                </a:extLst>
              </a:tr>
              <a:tr h="108120">
                <a:tc>
                  <a:txBody>
                    <a:bodyPr/>
                    <a:lstStyle/>
                    <a:p>
                      <a:pPr algn="l" fontAlgn="b"/>
                      <a:r>
                        <a:rPr lang="en-US" sz="500" b="1" i="0" u="none" strike="noStrike">
                          <a:solidFill>
                            <a:srgbClr val="000000"/>
                          </a:solidFill>
                          <a:effectLst/>
                          <a:latin typeface="Arial Narrow" panose="020B0606020202030204" pitchFamily="34" charset="0"/>
                        </a:rPr>
                        <a:t>Operating Income</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              5,008,319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500" b="1" i="0" u="none" strike="noStrike">
                          <a:solidFill>
                            <a:srgbClr val="000000"/>
                          </a:solidFill>
                          <a:effectLst/>
                          <a:latin typeface="Arial Narrow" panose="020B0606020202030204" pitchFamily="34" charset="0"/>
                        </a:rPr>
                        <a:t>            11,524,433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1,768,991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1,783,699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2,276,429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3,291,782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3,551,849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3,291,782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1,521,142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2,276,429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1,261,075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3,509,958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solidFill>
                            <a:srgbClr val="000000"/>
                          </a:solidFill>
                          <a:effectLst/>
                          <a:latin typeface="Arial Narrow" panose="020B0606020202030204" pitchFamily="34" charset="0"/>
                        </a:rPr>
                        <a:t>                41,065,887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115590070"/>
                  </a:ext>
                </a:extLst>
              </a:tr>
              <a:tr h="108120">
                <a:tc>
                  <a:txBody>
                    <a:bodyPr/>
                    <a:lstStyle/>
                    <a:p>
                      <a:pPr algn="l" fontAlgn="b"/>
                      <a:r>
                        <a:rPr lang="en-US" sz="500" b="0" i="0" u="none" strike="noStrike">
                          <a:solidFill>
                            <a:srgbClr val="000000"/>
                          </a:solidFill>
                          <a:effectLst/>
                          <a:latin typeface="Arial Narrow" panose="020B0606020202030204" pitchFamily="34" charset="0"/>
                        </a:rPr>
                        <a:t>Interest income/(expense) net</a:t>
                      </a:r>
                    </a:p>
                  </a:txBody>
                  <a:tcPr marL="9802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(95,461)</a:t>
                      </a:r>
                    </a:p>
                  </a:txBody>
                  <a:tcPr marL="0" marR="0" marT="0" marB="0" anchor="b">
                    <a:lnL>
                      <a:noFill/>
                    </a:lnL>
                    <a:lnR>
                      <a:noFill/>
                    </a:lnR>
                    <a:lnT>
                      <a:noFill/>
                    </a:lnT>
                    <a:lnB>
                      <a:noFill/>
                    </a:lnB>
                    <a:solidFill>
                      <a:srgbClr val="F2F2F2"/>
                    </a:solidFill>
                  </a:tcPr>
                </a:tc>
                <a:tc>
                  <a:txBody>
                    <a:bodyPr/>
                    <a:lstStyle/>
                    <a:p>
                      <a:pPr algn="r" fontAlgn="b"/>
                      <a:r>
                        <a:rPr lang="en-US" sz="500" b="0" i="0" u="none" strike="noStrike">
                          <a:solidFill>
                            <a:srgbClr val="000000"/>
                          </a:solidFill>
                          <a:effectLst/>
                          <a:latin typeface="Arial Narrow" panose="020B0606020202030204" pitchFamily="34" charset="0"/>
                        </a:rPr>
                        <a:t>                 (95,461)</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(95,461)</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(95,461)</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(66,667)</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(66,667)</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(66,667)</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(66,667)</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(66,667)</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(66,667)</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(66,667)</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(66,667)</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(915,178)</a:t>
                      </a:r>
                    </a:p>
                  </a:txBody>
                  <a:tcPr marL="0" marR="0" marT="0" marB="0" anchor="b">
                    <a:lnL>
                      <a:noFill/>
                    </a:lnL>
                    <a:lnR>
                      <a:noFill/>
                    </a:lnR>
                    <a:lnT>
                      <a:noFill/>
                    </a:lnT>
                    <a:lnB>
                      <a:noFill/>
                    </a:lnB>
                  </a:tcPr>
                </a:tc>
                <a:extLst>
                  <a:ext uri="{0D108BD9-81ED-4DB2-BD59-A6C34878D82A}">
                    <a16:rowId xmlns:a16="http://schemas.microsoft.com/office/drawing/2014/main" val="2252911781"/>
                  </a:ext>
                </a:extLst>
              </a:tr>
              <a:tr h="108120">
                <a:tc>
                  <a:txBody>
                    <a:bodyPr/>
                    <a:lstStyle/>
                    <a:p>
                      <a:pPr algn="l" fontAlgn="b"/>
                      <a:r>
                        <a:rPr lang="en-US" sz="500" b="0" i="0" u="none" strike="noStrike">
                          <a:solidFill>
                            <a:srgbClr val="000000"/>
                          </a:solidFill>
                          <a:effectLst/>
                          <a:latin typeface="Arial Narrow" panose="020B0606020202030204" pitchFamily="34" charset="0"/>
                        </a:rPr>
                        <a:t>Retirement GASB68</a:t>
                      </a:r>
                    </a:p>
                  </a:txBody>
                  <a:tcPr marL="9802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(4,261,897)</a:t>
                      </a:r>
                    </a:p>
                  </a:txBody>
                  <a:tcPr marL="0" marR="0" marT="0" marB="0" anchor="b">
                    <a:lnL>
                      <a:noFill/>
                    </a:lnL>
                    <a:lnR>
                      <a:noFill/>
                    </a:lnR>
                    <a:lnT>
                      <a:noFill/>
                    </a:lnT>
                    <a:lnB>
                      <a:noFill/>
                    </a:lnB>
                    <a:solidFill>
                      <a:srgbClr val="F2F2F2"/>
                    </a:solidFill>
                  </a:tcPr>
                </a:tc>
                <a:tc>
                  <a:txBody>
                    <a:bodyPr/>
                    <a:lstStyle/>
                    <a:p>
                      <a:pPr algn="r" fontAlgn="b"/>
                      <a:r>
                        <a:rPr lang="en-US" sz="500" b="0" i="0" u="none" strike="noStrike">
                          <a:solidFill>
                            <a:srgbClr val="000000"/>
                          </a:solidFill>
                          <a:effectLst/>
                          <a:latin typeface="Arial Narrow" panose="020B0606020202030204" pitchFamily="34" charset="0"/>
                        </a:rPr>
                        <a:t>             (4,261,897)</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(4,261,897)</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(4,261,897)</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(4,113,000)</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(4,113,000)</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(4,113,000)</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(4,113,000)</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(4,113,000)</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(4,113,000)</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(4,113,000)</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(4,113,000)</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(49,951,587)</a:t>
                      </a:r>
                    </a:p>
                  </a:txBody>
                  <a:tcPr marL="0" marR="0" marT="0" marB="0" anchor="b">
                    <a:lnL>
                      <a:noFill/>
                    </a:lnL>
                    <a:lnR>
                      <a:noFill/>
                    </a:lnR>
                    <a:lnT>
                      <a:noFill/>
                    </a:lnT>
                    <a:lnB>
                      <a:noFill/>
                    </a:lnB>
                  </a:tcPr>
                </a:tc>
                <a:extLst>
                  <a:ext uri="{0D108BD9-81ED-4DB2-BD59-A6C34878D82A}">
                    <a16:rowId xmlns:a16="http://schemas.microsoft.com/office/drawing/2014/main" val="1394484452"/>
                  </a:ext>
                </a:extLst>
              </a:tr>
              <a:tr h="108120">
                <a:tc>
                  <a:txBody>
                    <a:bodyPr/>
                    <a:lstStyle/>
                    <a:p>
                      <a:pPr algn="l" fontAlgn="b"/>
                      <a:r>
                        <a:rPr lang="en-US" sz="500" b="0" i="0" u="none" strike="noStrike">
                          <a:solidFill>
                            <a:srgbClr val="000000"/>
                          </a:solidFill>
                          <a:effectLst/>
                          <a:latin typeface="Arial Narrow" panose="020B0606020202030204" pitchFamily="34" charset="0"/>
                        </a:rPr>
                        <a:t>Support Services Allocation</a:t>
                      </a:r>
                    </a:p>
                  </a:txBody>
                  <a:tcPr marL="9802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solidFill>
                      <a:srgbClr val="F2F2F2"/>
                    </a:solidFill>
                  </a:tcPr>
                </a:tc>
                <a:tc>
                  <a:txBody>
                    <a:bodyPr/>
                    <a:lstStyle/>
                    <a:p>
                      <a:pPr algn="r" fontAlgn="b"/>
                      <a:r>
                        <a:rPr lang="en-US" sz="500" b="0" i="0" u="none" strike="noStrike">
                          <a:solidFill>
                            <a:srgbClr val="000000"/>
                          </a:solidFill>
                          <a:effectLst/>
                          <a:latin typeface="Arial Narrow" panose="020B0606020202030204" pitchFamily="34" charset="0"/>
                        </a:rPr>
                        <a:t>              1,798,121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1,798,121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1,798,121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5,394,363 </a:t>
                      </a:r>
                    </a:p>
                  </a:txBody>
                  <a:tcPr marL="0" marR="0" marT="0" marB="0" anchor="b">
                    <a:lnL>
                      <a:noFill/>
                    </a:lnL>
                    <a:lnR>
                      <a:noFill/>
                    </a:lnR>
                    <a:lnT>
                      <a:noFill/>
                    </a:lnT>
                    <a:lnB>
                      <a:noFill/>
                    </a:lnB>
                  </a:tcPr>
                </a:tc>
                <a:extLst>
                  <a:ext uri="{0D108BD9-81ED-4DB2-BD59-A6C34878D82A}">
                    <a16:rowId xmlns:a16="http://schemas.microsoft.com/office/drawing/2014/main" val="3433946020"/>
                  </a:ext>
                </a:extLst>
              </a:tr>
              <a:tr h="108120">
                <a:tc>
                  <a:txBody>
                    <a:bodyPr/>
                    <a:lstStyle/>
                    <a:p>
                      <a:pPr algn="l" fontAlgn="b"/>
                      <a:r>
                        <a:rPr lang="en-US" sz="500" b="0" i="0" u="none" strike="noStrike">
                          <a:solidFill>
                            <a:srgbClr val="000000"/>
                          </a:solidFill>
                          <a:effectLst/>
                          <a:latin typeface="Arial Narrow" panose="020B0606020202030204" pitchFamily="34" charset="0"/>
                        </a:rPr>
                        <a:t>Other Non-operating income(expense)</a:t>
                      </a:r>
                    </a:p>
                  </a:txBody>
                  <a:tcPr marL="9802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21,223 </a:t>
                      </a:r>
                    </a:p>
                  </a:txBody>
                  <a:tcPr marL="0" marR="0" marT="0" marB="0" anchor="b">
                    <a:lnL>
                      <a:noFill/>
                    </a:lnL>
                    <a:lnR>
                      <a:noFill/>
                    </a:lnR>
                    <a:lnT>
                      <a:noFill/>
                    </a:lnT>
                    <a:lnB>
                      <a:noFill/>
                    </a:lnB>
                    <a:solidFill>
                      <a:srgbClr val="F2F2F2"/>
                    </a:solidFill>
                  </a:tcPr>
                </a:tc>
                <a:tc>
                  <a:txBody>
                    <a:bodyPr/>
                    <a:lstStyle/>
                    <a:p>
                      <a:pPr algn="r" fontAlgn="b"/>
                      <a:r>
                        <a:rPr lang="en-US" sz="500" b="0" i="0" u="none" strike="noStrike">
                          <a:solidFill>
                            <a:srgbClr val="000000"/>
                          </a:solidFill>
                          <a:effectLst/>
                          <a:latin typeface="Arial Narrow" panose="020B0606020202030204" pitchFamily="34" charset="0"/>
                        </a:rPr>
                        <a:t>                   21,223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21,223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                   21,223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27,333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27,333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27,333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27,333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27,333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27,333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27,333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27,333 </a:t>
                      </a: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303,559 </a:t>
                      </a:r>
                    </a:p>
                  </a:txBody>
                  <a:tcPr marL="0" marR="0" marT="0" marB="0" anchor="b">
                    <a:lnL>
                      <a:noFill/>
                    </a:lnL>
                    <a:lnR>
                      <a:noFill/>
                    </a:lnR>
                    <a:lnT>
                      <a:noFill/>
                    </a:lnT>
                    <a:lnB>
                      <a:noFill/>
                    </a:lnB>
                  </a:tcPr>
                </a:tc>
                <a:extLst>
                  <a:ext uri="{0D108BD9-81ED-4DB2-BD59-A6C34878D82A}">
                    <a16:rowId xmlns:a16="http://schemas.microsoft.com/office/drawing/2014/main" val="1180263008"/>
                  </a:ext>
                </a:extLst>
              </a:tr>
              <a:tr h="108120">
                <a:tc>
                  <a:txBody>
                    <a:bodyPr/>
                    <a:lstStyle/>
                    <a:p>
                      <a:pPr algn="l" fontAlgn="b"/>
                      <a:r>
                        <a:rPr lang="en-US" sz="500" b="1" i="0" u="none" strike="noStrike">
                          <a:solidFill>
                            <a:srgbClr val="000000"/>
                          </a:solidFill>
                          <a:effectLst/>
                          <a:latin typeface="Arial Narrow" panose="020B0606020202030204" pitchFamily="34" charset="0"/>
                        </a:rPr>
                        <a:t>Non-Operating Income/(Expense)</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             (4,336,135)</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500" b="1" i="0" u="none" strike="noStrike">
                          <a:solidFill>
                            <a:srgbClr val="000000"/>
                          </a:solidFill>
                          <a:effectLst/>
                          <a:latin typeface="Arial Narrow" panose="020B0606020202030204" pitchFamily="34" charset="0"/>
                        </a:rPr>
                        <a:t>             (2,538,014)</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(2,538,014)</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(2,538,014)</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(4,152,333)</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(4,152,333)</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(4,152,333)</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(4,152,333)</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(4,152,333)</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(4,152,333)</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(4,152,333)</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(4,152,333)</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(45,168,842)</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6998815"/>
                  </a:ext>
                </a:extLst>
              </a:tr>
              <a:tr h="110421">
                <a:tc>
                  <a:txBody>
                    <a:bodyPr/>
                    <a:lstStyle/>
                    <a:p>
                      <a:pPr algn="l" fontAlgn="b"/>
                      <a:r>
                        <a:rPr lang="en-US" sz="500" b="1" i="0" u="none" strike="noStrike">
                          <a:solidFill>
                            <a:srgbClr val="000000"/>
                          </a:solidFill>
                          <a:effectLst/>
                          <a:latin typeface="Arial Narrow" panose="020B0606020202030204" pitchFamily="34" charset="0"/>
                        </a:rPr>
                        <a:t>Net Income</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 $              672,185 </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500" b="1" i="0" u="none" strike="noStrike">
                          <a:solidFill>
                            <a:srgbClr val="000000"/>
                          </a:solidFill>
                          <a:effectLst/>
                          <a:latin typeface="Arial Narrow" panose="020B0606020202030204" pitchFamily="34" charset="0"/>
                        </a:rPr>
                        <a:t> $           8,986,419 </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             (769,023)</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             (754,315)</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          (1,875,905)</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             (860,551)</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             (600,484)</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             (860,551)</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          (2,631,191)</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          (1,875,905)</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          (2,891,258)</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             (642,376)</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500" b="1" i="0" u="none" strike="noStrike">
                          <a:solidFill>
                            <a:srgbClr val="000000"/>
                          </a:solidFill>
                          <a:effectLst/>
                          <a:latin typeface="Arial Narrow" panose="020B0606020202030204" pitchFamily="34" charset="0"/>
                        </a:rPr>
                        <a:t> $              (4,102,955)</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7450732"/>
                  </a:ext>
                </a:extLst>
              </a:tr>
              <a:tr h="108120">
                <a:tc>
                  <a:txBody>
                    <a:bodyPr/>
                    <a:lstStyle/>
                    <a:p>
                      <a:pPr algn="l" fontAlgn="b"/>
                      <a:endParaRPr lang="en-US" sz="5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l" fontAlgn="b"/>
                      <a:r>
                        <a:rPr lang="en-US" sz="500" b="0" i="0" u="none" strike="noStrike">
                          <a:solidFill>
                            <a:srgbClr val="000000"/>
                          </a:solidFill>
                          <a:effectLst/>
                          <a:latin typeface="Arial Narrow" panose="020B0606020202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endParaRPr lang="en-US" sz="500" b="0" i="0" u="none" strike="noStrike">
                        <a:solidFill>
                          <a:srgbClr val="000000"/>
                        </a:solidFill>
                        <a:effectLst/>
                        <a:latin typeface="Arial Narrow" panose="020B0606020202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Arial Narrow" panose="020B0606020202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Arial Narrow" panose="020B0606020202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1" i="0" u="none" strike="noStrike">
                        <a:solidFill>
                          <a:srgbClr val="000000"/>
                        </a:solidFill>
                        <a:effectLst/>
                        <a:latin typeface="Arial Narrow" panose="020B0606020202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1" i="0" u="none" strike="noStrike">
                        <a:solidFill>
                          <a:srgbClr val="000000"/>
                        </a:solidFill>
                        <a:effectLst/>
                        <a:latin typeface="Arial Narrow" panose="020B0606020202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1" i="0" u="none" strike="noStrike">
                        <a:solidFill>
                          <a:srgbClr val="000000"/>
                        </a:solidFill>
                        <a:effectLst/>
                        <a:latin typeface="Arial Narrow" panose="020B0606020202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1" i="0" u="none" strike="noStrike">
                        <a:solidFill>
                          <a:srgbClr val="000000"/>
                        </a:solidFill>
                        <a:effectLst/>
                        <a:latin typeface="Arial Narrow" panose="020B0606020202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1" i="0" u="none" strike="noStrike">
                        <a:solidFill>
                          <a:srgbClr val="000000"/>
                        </a:solidFill>
                        <a:effectLst/>
                        <a:latin typeface="Arial Narrow" panose="020B0606020202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1" i="0" u="none" strike="noStrike">
                        <a:solidFill>
                          <a:srgbClr val="000000"/>
                        </a:solidFill>
                        <a:effectLst/>
                        <a:latin typeface="Arial Narrow" panose="020B0606020202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1" i="0" u="none" strike="noStrike">
                        <a:solidFill>
                          <a:srgbClr val="000000"/>
                        </a:solidFill>
                        <a:effectLst/>
                        <a:latin typeface="Arial Narrow" panose="020B0606020202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1" i="0" u="none" strike="noStrike">
                        <a:solidFill>
                          <a:srgbClr val="000000"/>
                        </a:solidFill>
                        <a:effectLst/>
                        <a:latin typeface="Arial Narrow" panose="020B0606020202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500" b="0" i="0" u="none" strike="noStrike">
                        <a:solidFill>
                          <a:srgbClr val="000000"/>
                        </a:solidFill>
                        <a:effectLst/>
                        <a:latin typeface="Arial Narrow" panose="020B0606020202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100435485"/>
                  </a:ext>
                </a:extLst>
              </a:tr>
              <a:tr h="108120">
                <a:tc>
                  <a:txBody>
                    <a:bodyPr/>
                    <a:lstStyle/>
                    <a:p>
                      <a:pPr algn="l" fontAlgn="b"/>
                      <a:r>
                        <a:rPr lang="en-US" sz="500" b="1" i="0" u="none" strike="noStrike">
                          <a:solidFill>
                            <a:srgbClr val="000000"/>
                          </a:solidFill>
                          <a:effectLst/>
                          <a:latin typeface="Arial Narrow" panose="020B0606020202030204" pitchFamily="34" charset="0"/>
                        </a:rPr>
                        <a:t>Operating Margin</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5.5% </a:t>
                      </a:r>
                    </a:p>
                  </a:txBody>
                  <a:tcPr marL="0" marR="0" marT="0" marB="0" anchor="b">
                    <a:lnL>
                      <a:noFill/>
                    </a:lnL>
                    <a:lnR>
                      <a:noFill/>
                    </a:lnR>
                    <a:lnT>
                      <a:noFill/>
                    </a:lnT>
                    <a:lnB>
                      <a:noFill/>
                    </a:lnB>
                    <a:solidFill>
                      <a:srgbClr val="F2F2F2"/>
                    </a:solidFill>
                  </a:tcPr>
                </a:tc>
                <a:tc>
                  <a:txBody>
                    <a:bodyPr/>
                    <a:lstStyle/>
                    <a:p>
                      <a:pPr algn="r" fontAlgn="b"/>
                      <a:r>
                        <a:rPr lang="en-US" sz="500" b="1" i="0" u="none" strike="noStrike">
                          <a:solidFill>
                            <a:srgbClr val="000000"/>
                          </a:solidFill>
                          <a:effectLst/>
                          <a:latin typeface="Arial Narrow" panose="020B0606020202030204" pitchFamily="34" charset="0"/>
                        </a:rPr>
                        <a:t>12.1% </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2.0% </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2.1% </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2.5% </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3.7% </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4.0% </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3.7% </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1.7% </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2.5% </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1.4% </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4.2% </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3.8% </a:t>
                      </a:r>
                    </a:p>
                  </a:txBody>
                  <a:tcPr marL="0" marR="0" marT="0" marB="0" anchor="b">
                    <a:lnL>
                      <a:noFill/>
                    </a:lnL>
                    <a:lnR>
                      <a:noFill/>
                    </a:lnR>
                    <a:lnT>
                      <a:noFill/>
                    </a:lnT>
                    <a:lnB>
                      <a:noFill/>
                    </a:lnB>
                  </a:tcPr>
                </a:tc>
                <a:extLst>
                  <a:ext uri="{0D108BD9-81ED-4DB2-BD59-A6C34878D82A}">
                    <a16:rowId xmlns:a16="http://schemas.microsoft.com/office/drawing/2014/main" val="3111327133"/>
                  </a:ext>
                </a:extLst>
              </a:tr>
              <a:tr h="108120">
                <a:tc>
                  <a:txBody>
                    <a:bodyPr/>
                    <a:lstStyle/>
                    <a:p>
                      <a:pPr algn="l" fontAlgn="b"/>
                      <a:r>
                        <a:rPr lang="en-US" sz="500" b="1" i="0" u="none" strike="noStrike">
                          <a:solidFill>
                            <a:srgbClr val="000000"/>
                          </a:solidFill>
                          <a:effectLst/>
                          <a:latin typeface="Arial Narrow" panose="020B0606020202030204" pitchFamily="34" charset="0"/>
                        </a:rPr>
                        <a:t>EBIDA Margin</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7.1% </a:t>
                      </a:r>
                    </a:p>
                  </a:txBody>
                  <a:tcPr marL="0" marR="0" marT="0" marB="0" anchor="b">
                    <a:lnL>
                      <a:noFill/>
                    </a:lnL>
                    <a:lnR>
                      <a:noFill/>
                    </a:lnR>
                    <a:lnT>
                      <a:noFill/>
                    </a:lnT>
                    <a:lnB>
                      <a:noFill/>
                    </a:lnB>
                    <a:solidFill>
                      <a:srgbClr val="F2F2F2"/>
                    </a:solidFill>
                  </a:tcPr>
                </a:tc>
                <a:tc>
                  <a:txBody>
                    <a:bodyPr/>
                    <a:lstStyle/>
                    <a:p>
                      <a:pPr algn="r" fontAlgn="b"/>
                      <a:r>
                        <a:rPr lang="en-US" sz="500" b="1" i="0" u="none" strike="noStrike">
                          <a:solidFill>
                            <a:srgbClr val="000000"/>
                          </a:solidFill>
                          <a:effectLst/>
                          <a:latin typeface="Arial Narrow" panose="020B0606020202030204" pitchFamily="34" charset="0"/>
                        </a:rPr>
                        <a:t>13.5% </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3.6% </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3.7% </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4.1% </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5.2% </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5.6% </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5.2% </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3.3% </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4.1% </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3.0% </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5.8% </a:t>
                      </a:r>
                    </a:p>
                  </a:txBody>
                  <a:tcPr marL="0" marR="0" marT="0" marB="0" anchor="b">
                    <a:lnL>
                      <a:noFill/>
                    </a:lnL>
                    <a:lnR>
                      <a:noFill/>
                    </a:lnR>
                    <a:lnT>
                      <a:noFill/>
                    </a:lnT>
                    <a:lnB>
                      <a:noFill/>
                    </a:lnB>
                  </a:tcPr>
                </a:tc>
                <a:tc>
                  <a:txBody>
                    <a:bodyPr/>
                    <a:lstStyle/>
                    <a:p>
                      <a:pPr algn="r" fontAlgn="b"/>
                      <a:r>
                        <a:rPr lang="en-US" sz="500" b="1" i="0" u="none" strike="noStrike">
                          <a:solidFill>
                            <a:srgbClr val="000000"/>
                          </a:solidFill>
                          <a:effectLst/>
                          <a:latin typeface="Arial Narrow" panose="020B0606020202030204" pitchFamily="34" charset="0"/>
                        </a:rPr>
                        <a:t>5.4% </a:t>
                      </a:r>
                    </a:p>
                  </a:txBody>
                  <a:tcPr marL="0" marR="0" marT="0" marB="0" anchor="b">
                    <a:lnL>
                      <a:noFill/>
                    </a:lnL>
                    <a:lnR>
                      <a:noFill/>
                    </a:lnR>
                    <a:lnT>
                      <a:noFill/>
                    </a:lnT>
                    <a:lnB>
                      <a:noFill/>
                    </a:lnB>
                  </a:tcPr>
                </a:tc>
                <a:extLst>
                  <a:ext uri="{0D108BD9-81ED-4DB2-BD59-A6C34878D82A}">
                    <a16:rowId xmlns:a16="http://schemas.microsoft.com/office/drawing/2014/main" val="3690104214"/>
                  </a:ext>
                </a:extLst>
              </a:tr>
              <a:tr h="108120">
                <a:tc>
                  <a:txBody>
                    <a:bodyPr/>
                    <a:lstStyle/>
                    <a:p>
                      <a:pPr algn="l" fontAlgn="t"/>
                      <a:r>
                        <a:rPr lang="en-US" sz="500" b="0" i="0" u="none" strike="noStrike">
                          <a:solidFill>
                            <a:srgbClr val="000000"/>
                          </a:solidFill>
                          <a:effectLst/>
                          <a:latin typeface="Arial Narrow" panose="020B0606020202030204" pitchFamily="34" charset="0"/>
                        </a:rPr>
                        <a:t>Collection % - NPSR</a:t>
                      </a:r>
                    </a:p>
                  </a:txBody>
                  <a:tcPr marL="0" marR="0" marT="0" marB="0">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20.5% </a:t>
                      </a:r>
                    </a:p>
                  </a:txBody>
                  <a:tcPr marL="0" marR="0" marT="0" marB="0" anchor="b">
                    <a:lnL>
                      <a:noFill/>
                    </a:lnL>
                    <a:lnR>
                      <a:noFill/>
                    </a:lnR>
                    <a:lnT>
                      <a:noFill/>
                    </a:lnT>
                    <a:lnB>
                      <a:noFill/>
                    </a:lnB>
                    <a:solidFill>
                      <a:srgbClr val="F2F2F2"/>
                    </a:solidFill>
                  </a:tcPr>
                </a:tc>
                <a:tc>
                  <a:txBody>
                    <a:bodyPr/>
                    <a:lstStyle/>
                    <a:p>
                      <a:pPr algn="r" fontAlgn="b"/>
                      <a:r>
                        <a:rPr lang="en-US" sz="500" b="0" i="0" u="none" strike="noStrike">
                          <a:solidFill>
                            <a:srgbClr val="000000"/>
                          </a:solidFill>
                          <a:effectLst/>
                          <a:latin typeface="Arial Narrow" panose="020B0606020202030204" pitchFamily="34" charset="0"/>
                        </a:rPr>
                        <a:t>20.9%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20.8%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20.9%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19.7%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19.7%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20.0%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19.7%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20.0%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19.7%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19.7%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19.8%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20.1% </a:t>
                      </a:r>
                    </a:p>
                  </a:txBody>
                  <a:tcPr marL="0" marR="0" marT="0" marB="0" anchor="b">
                    <a:lnL>
                      <a:noFill/>
                    </a:lnL>
                    <a:lnR>
                      <a:noFill/>
                    </a:lnR>
                    <a:lnT>
                      <a:noFill/>
                    </a:lnT>
                    <a:lnB>
                      <a:noFill/>
                    </a:lnB>
                  </a:tcPr>
                </a:tc>
                <a:extLst>
                  <a:ext uri="{0D108BD9-81ED-4DB2-BD59-A6C34878D82A}">
                    <a16:rowId xmlns:a16="http://schemas.microsoft.com/office/drawing/2014/main" val="1706371584"/>
                  </a:ext>
                </a:extLst>
              </a:tr>
              <a:tr h="108120">
                <a:tc>
                  <a:txBody>
                    <a:bodyPr/>
                    <a:lstStyle/>
                    <a:p>
                      <a:pPr algn="l" fontAlgn="t"/>
                      <a:r>
                        <a:rPr lang="en-US" sz="500" b="0" i="0" u="none" strike="noStrike">
                          <a:solidFill>
                            <a:srgbClr val="000000"/>
                          </a:solidFill>
                          <a:effectLst/>
                          <a:latin typeface="Arial Narrow" panose="020B0606020202030204" pitchFamily="34" charset="0"/>
                        </a:rPr>
                        <a:t>Collection % - Total</a:t>
                      </a:r>
                    </a:p>
                  </a:txBody>
                  <a:tcPr marL="0" marR="0" marT="0" marB="0">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31.2% </a:t>
                      </a:r>
                    </a:p>
                  </a:txBody>
                  <a:tcPr marL="0" marR="0" marT="0" marB="0" anchor="b">
                    <a:lnL>
                      <a:noFill/>
                    </a:lnL>
                    <a:lnR>
                      <a:noFill/>
                    </a:lnR>
                    <a:lnT>
                      <a:noFill/>
                    </a:lnT>
                    <a:lnB>
                      <a:noFill/>
                    </a:lnB>
                    <a:solidFill>
                      <a:srgbClr val="F2F2F2"/>
                    </a:solidFill>
                  </a:tcPr>
                </a:tc>
                <a:tc>
                  <a:txBody>
                    <a:bodyPr/>
                    <a:lstStyle/>
                    <a:p>
                      <a:pPr algn="r" fontAlgn="b"/>
                      <a:r>
                        <a:rPr lang="en-US" sz="500" b="0" i="0" u="none" strike="noStrike">
                          <a:solidFill>
                            <a:srgbClr val="000000"/>
                          </a:solidFill>
                          <a:effectLst/>
                          <a:latin typeface="Arial Narrow" panose="020B0606020202030204" pitchFamily="34" charset="0"/>
                        </a:rPr>
                        <a:t>33.9%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30.0%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30.3%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31.1%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31.1%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31.8%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31.1%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31.8%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31.1%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31.1% </a:t>
                      </a:r>
                    </a:p>
                  </a:txBody>
                  <a:tcPr marL="0" marR="0" marT="0" marB="0" anchor="b">
                    <a:lnL>
                      <a:noFill/>
                    </a:lnL>
                    <a:lnR>
                      <a:noFill/>
                    </a:lnR>
                    <a:lnT>
                      <a:noFill/>
                    </a:lnT>
                    <a:lnB>
                      <a:noFill/>
                    </a:lnB>
                  </a:tcPr>
                </a:tc>
                <a:tc>
                  <a:txBody>
                    <a:bodyPr/>
                    <a:lstStyle/>
                    <a:p>
                      <a:pPr algn="r" fontAlgn="b"/>
                      <a:r>
                        <a:rPr lang="en-US" sz="500" b="0" i="0" u="none" strike="noStrike">
                          <a:solidFill>
                            <a:srgbClr val="000000"/>
                          </a:solidFill>
                          <a:effectLst/>
                          <a:latin typeface="Arial Narrow" panose="020B0606020202030204" pitchFamily="34" charset="0"/>
                        </a:rPr>
                        <a:t>32.5% </a:t>
                      </a:r>
                    </a:p>
                  </a:txBody>
                  <a:tcPr marL="0" marR="0" marT="0" marB="0" anchor="b">
                    <a:lnL>
                      <a:noFill/>
                    </a:lnL>
                    <a:lnR>
                      <a:noFill/>
                    </a:lnR>
                    <a:lnT>
                      <a:noFill/>
                    </a:lnT>
                    <a:lnB>
                      <a:noFill/>
                    </a:lnB>
                  </a:tcPr>
                </a:tc>
                <a:tc>
                  <a:txBody>
                    <a:bodyPr/>
                    <a:lstStyle/>
                    <a:p>
                      <a:pPr algn="r" fontAlgn="b"/>
                      <a:r>
                        <a:rPr lang="en-US" sz="500" b="0" i="0" u="none" strike="noStrike" dirty="0">
                          <a:solidFill>
                            <a:srgbClr val="000000"/>
                          </a:solidFill>
                          <a:effectLst/>
                          <a:latin typeface="Arial Narrow" panose="020B0606020202030204" pitchFamily="34" charset="0"/>
                        </a:rPr>
                        <a:t>31.4% </a:t>
                      </a:r>
                    </a:p>
                  </a:txBody>
                  <a:tcPr marL="0" marR="0" marT="0" marB="0" anchor="b">
                    <a:lnL>
                      <a:noFill/>
                    </a:lnL>
                    <a:lnR>
                      <a:noFill/>
                    </a:lnR>
                    <a:lnT>
                      <a:noFill/>
                    </a:lnT>
                    <a:lnB>
                      <a:noFill/>
                    </a:lnB>
                  </a:tcPr>
                </a:tc>
                <a:extLst>
                  <a:ext uri="{0D108BD9-81ED-4DB2-BD59-A6C34878D82A}">
                    <a16:rowId xmlns:a16="http://schemas.microsoft.com/office/drawing/2014/main" val="457152241"/>
                  </a:ext>
                </a:extLst>
              </a:tr>
            </a:tbl>
          </a:graphicData>
        </a:graphic>
      </p:graphicFrame>
    </p:spTree>
    <p:extLst>
      <p:ext uri="{BB962C8B-B14F-4D97-AF65-F5344CB8AC3E}">
        <p14:creationId xmlns:p14="http://schemas.microsoft.com/office/powerpoint/2010/main" val="21779368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29D6D42-9C76-4C87-B032-26B46DB31F75}"/>
              </a:ext>
            </a:extLst>
          </p:cNvPr>
          <p:cNvSpPr>
            <a:spLocks noGrp="1"/>
          </p:cNvSpPr>
          <p:nvPr>
            <p:ph type="sldNum" sz="quarter" idx="12"/>
          </p:nvPr>
        </p:nvSpPr>
        <p:spPr/>
        <p:txBody>
          <a:bodyPr/>
          <a:lstStyle/>
          <a:p>
            <a:fld id="{4CFADB4A-6FA2-46F0-966D-44FD877818BE}" type="slidenum">
              <a:rPr lang="en-US" smtClean="0"/>
              <a:pPr/>
              <a:t>12</a:t>
            </a:fld>
            <a:endParaRPr lang="en-US"/>
          </a:p>
        </p:txBody>
      </p:sp>
      <p:graphicFrame>
        <p:nvGraphicFramePr>
          <p:cNvPr id="5" name="Table 4">
            <a:extLst>
              <a:ext uri="{FF2B5EF4-FFF2-40B4-BE49-F238E27FC236}">
                <a16:creationId xmlns:a16="http://schemas.microsoft.com/office/drawing/2014/main" id="{B0B463F7-C941-4CD9-B8BF-7C505B820277}"/>
              </a:ext>
            </a:extLst>
          </p:cNvPr>
          <p:cNvGraphicFramePr>
            <a:graphicFrameLocks noGrp="1"/>
          </p:cNvGraphicFramePr>
          <p:nvPr>
            <p:extLst>
              <p:ext uri="{D42A27DB-BD31-4B8C-83A1-F6EECF244321}">
                <p14:modId xmlns:p14="http://schemas.microsoft.com/office/powerpoint/2010/main" val="3184124214"/>
              </p:ext>
            </p:extLst>
          </p:nvPr>
        </p:nvGraphicFramePr>
        <p:xfrm>
          <a:off x="304800" y="1676400"/>
          <a:ext cx="8534399" cy="4267207"/>
        </p:xfrm>
        <a:graphic>
          <a:graphicData uri="http://schemas.openxmlformats.org/drawingml/2006/table">
            <a:tbl>
              <a:tblPr/>
              <a:tblGrid>
                <a:gridCol w="1526019">
                  <a:extLst>
                    <a:ext uri="{9D8B030D-6E8A-4147-A177-3AD203B41FA5}">
                      <a16:colId xmlns:a16="http://schemas.microsoft.com/office/drawing/2014/main" val="780674835"/>
                    </a:ext>
                  </a:extLst>
                </a:gridCol>
                <a:gridCol w="768661">
                  <a:extLst>
                    <a:ext uri="{9D8B030D-6E8A-4147-A177-3AD203B41FA5}">
                      <a16:colId xmlns:a16="http://schemas.microsoft.com/office/drawing/2014/main" val="2027090615"/>
                    </a:ext>
                  </a:extLst>
                </a:gridCol>
                <a:gridCol w="768661">
                  <a:extLst>
                    <a:ext uri="{9D8B030D-6E8A-4147-A177-3AD203B41FA5}">
                      <a16:colId xmlns:a16="http://schemas.microsoft.com/office/drawing/2014/main" val="4089011419"/>
                    </a:ext>
                  </a:extLst>
                </a:gridCol>
                <a:gridCol w="768661">
                  <a:extLst>
                    <a:ext uri="{9D8B030D-6E8A-4147-A177-3AD203B41FA5}">
                      <a16:colId xmlns:a16="http://schemas.microsoft.com/office/drawing/2014/main" val="4091831944"/>
                    </a:ext>
                  </a:extLst>
                </a:gridCol>
                <a:gridCol w="768661">
                  <a:extLst>
                    <a:ext uri="{9D8B030D-6E8A-4147-A177-3AD203B41FA5}">
                      <a16:colId xmlns:a16="http://schemas.microsoft.com/office/drawing/2014/main" val="3355072711"/>
                    </a:ext>
                  </a:extLst>
                </a:gridCol>
                <a:gridCol w="768661">
                  <a:extLst>
                    <a:ext uri="{9D8B030D-6E8A-4147-A177-3AD203B41FA5}">
                      <a16:colId xmlns:a16="http://schemas.microsoft.com/office/drawing/2014/main" val="1577808693"/>
                    </a:ext>
                  </a:extLst>
                </a:gridCol>
                <a:gridCol w="768661">
                  <a:extLst>
                    <a:ext uri="{9D8B030D-6E8A-4147-A177-3AD203B41FA5}">
                      <a16:colId xmlns:a16="http://schemas.microsoft.com/office/drawing/2014/main" val="2988353863"/>
                    </a:ext>
                  </a:extLst>
                </a:gridCol>
                <a:gridCol w="768661">
                  <a:extLst>
                    <a:ext uri="{9D8B030D-6E8A-4147-A177-3AD203B41FA5}">
                      <a16:colId xmlns:a16="http://schemas.microsoft.com/office/drawing/2014/main" val="2635603102"/>
                    </a:ext>
                  </a:extLst>
                </a:gridCol>
                <a:gridCol w="768661">
                  <a:extLst>
                    <a:ext uri="{9D8B030D-6E8A-4147-A177-3AD203B41FA5}">
                      <a16:colId xmlns:a16="http://schemas.microsoft.com/office/drawing/2014/main" val="4183053913"/>
                    </a:ext>
                  </a:extLst>
                </a:gridCol>
                <a:gridCol w="859092">
                  <a:extLst>
                    <a:ext uri="{9D8B030D-6E8A-4147-A177-3AD203B41FA5}">
                      <a16:colId xmlns:a16="http://schemas.microsoft.com/office/drawing/2014/main" val="3632028316"/>
                    </a:ext>
                  </a:extLst>
                </a:gridCol>
              </a:tblGrid>
              <a:tr h="473607">
                <a:tc>
                  <a:txBody>
                    <a:bodyPr/>
                    <a:lstStyle/>
                    <a:p>
                      <a:pPr algn="l" fontAlgn="b"/>
                      <a:r>
                        <a:rPr lang="en-US" sz="1000" b="1" i="0" u="none" strike="noStrike">
                          <a:solidFill>
                            <a:srgbClr val="000000"/>
                          </a:solidFill>
                          <a:effectLst/>
                          <a:latin typeface="Arial Narrow" panose="020B0606020202030204" pitchFamily="34" charset="0"/>
                        </a:rPr>
                        <a:t>March 2018 12 Month Rolling Forecast</a:t>
                      </a:r>
                    </a:p>
                  </a:txBody>
                  <a:tcPr marL="0" marR="0" marT="0" marB="0" anchor="b">
                    <a:lnL>
                      <a:noFill/>
                    </a:lnL>
                    <a:lnR>
                      <a:noFill/>
                    </a:lnR>
                    <a:lnT>
                      <a:noFill/>
                    </a:lnT>
                    <a:lnB>
                      <a:noFill/>
                    </a:lnB>
                  </a:tcPr>
                </a:tc>
                <a:tc>
                  <a:txBody>
                    <a:bodyPr/>
                    <a:lstStyle/>
                    <a:p>
                      <a:pPr algn="ctr" fontAlgn="b"/>
                      <a:r>
                        <a:rPr lang="en-US" sz="1000" b="1" i="0" u="none" strike="noStrike">
                          <a:solidFill>
                            <a:srgbClr val="000000"/>
                          </a:solidFill>
                          <a:effectLst/>
                          <a:latin typeface="Arial Narrow" panose="020B0606020202030204" pitchFamily="34" charset="0"/>
                        </a:rPr>
                        <a:t>Projected</a:t>
                      </a:r>
                    </a:p>
                  </a:txBody>
                  <a:tcPr marL="0" marR="0" marT="0" marB="0" anchor="b">
                    <a:lnL>
                      <a:noFill/>
                    </a:lnL>
                    <a:lnR>
                      <a:noFill/>
                    </a:lnR>
                    <a:lnT>
                      <a:noFill/>
                    </a:lnT>
                    <a:lnB>
                      <a:noFill/>
                    </a:lnB>
                  </a:tcPr>
                </a:tc>
                <a:tc>
                  <a:txBody>
                    <a:bodyPr/>
                    <a:lstStyle/>
                    <a:p>
                      <a:pPr algn="ctr" fontAlgn="b"/>
                      <a:r>
                        <a:rPr lang="en-US" sz="1000" b="1" i="0" u="none" strike="noStrike">
                          <a:solidFill>
                            <a:srgbClr val="000000"/>
                          </a:solidFill>
                          <a:effectLst/>
                          <a:latin typeface="Arial Narrow" panose="020B0606020202030204" pitchFamily="34" charset="0"/>
                        </a:rPr>
                        <a:t>Projected</a:t>
                      </a:r>
                    </a:p>
                  </a:txBody>
                  <a:tcPr marL="0" marR="0" marT="0" marB="0" anchor="b">
                    <a:lnL>
                      <a:noFill/>
                    </a:lnL>
                    <a:lnR>
                      <a:noFill/>
                    </a:lnR>
                    <a:lnT>
                      <a:noFill/>
                    </a:lnT>
                    <a:lnB>
                      <a:noFill/>
                    </a:lnB>
                  </a:tcPr>
                </a:tc>
                <a:tc>
                  <a:txBody>
                    <a:bodyPr/>
                    <a:lstStyle/>
                    <a:p>
                      <a:pPr algn="ctr" fontAlgn="b"/>
                      <a:r>
                        <a:rPr lang="en-US" sz="1000" b="1" i="0" u="none" strike="noStrike">
                          <a:solidFill>
                            <a:srgbClr val="000000"/>
                          </a:solidFill>
                          <a:effectLst/>
                          <a:latin typeface="Arial Narrow" panose="020B0606020202030204" pitchFamily="34" charset="0"/>
                        </a:rPr>
                        <a:t>Projected</a:t>
                      </a:r>
                    </a:p>
                  </a:txBody>
                  <a:tcPr marL="0" marR="0" marT="0" marB="0" anchor="b">
                    <a:lnL>
                      <a:noFill/>
                    </a:lnL>
                    <a:lnR>
                      <a:noFill/>
                    </a:lnR>
                    <a:lnT>
                      <a:noFill/>
                    </a:lnT>
                    <a:lnB>
                      <a:noFill/>
                    </a:lnB>
                  </a:tcPr>
                </a:tc>
                <a:tc>
                  <a:txBody>
                    <a:bodyPr/>
                    <a:lstStyle/>
                    <a:p>
                      <a:pPr algn="ctr" fontAlgn="b"/>
                      <a:r>
                        <a:rPr lang="en-US" sz="1000" b="1" i="0" u="none" strike="noStrike">
                          <a:solidFill>
                            <a:srgbClr val="000000"/>
                          </a:solidFill>
                          <a:effectLst/>
                          <a:latin typeface="Arial Narrow" panose="020B0606020202030204" pitchFamily="34" charset="0"/>
                        </a:rPr>
                        <a:t>Projected</a:t>
                      </a:r>
                    </a:p>
                  </a:txBody>
                  <a:tcPr marL="0" marR="0" marT="0" marB="0" anchor="b">
                    <a:lnL>
                      <a:noFill/>
                    </a:lnL>
                    <a:lnR>
                      <a:noFill/>
                    </a:lnR>
                    <a:lnT>
                      <a:noFill/>
                    </a:lnT>
                    <a:lnB>
                      <a:noFill/>
                    </a:lnB>
                  </a:tcPr>
                </a:tc>
                <a:tc>
                  <a:txBody>
                    <a:bodyPr/>
                    <a:lstStyle/>
                    <a:p>
                      <a:pPr algn="ctr" fontAlgn="b"/>
                      <a:r>
                        <a:rPr lang="en-US" sz="1000" b="1" i="0" u="none" strike="noStrike">
                          <a:solidFill>
                            <a:srgbClr val="000000"/>
                          </a:solidFill>
                          <a:effectLst/>
                          <a:latin typeface="Arial Narrow" panose="020B0606020202030204" pitchFamily="34" charset="0"/>
                        </a:rPr>
                        <a:t>Projected</a:t>
                      </a:r>
                    </a:p>
                  </a:txBody>
                  <a:tcPr marL="0" marR="0" marT="0" marB="0" anchor="b">
                    <a:lnL>
                      <a:noFill/>
                    </a:lnL>
                    <a:lnR>
                      <a:noFill/>
                    </a:lnR>
                    <a:lnT>
                      <a:noFill/>
                    </a:lnT>
                    <a:lnB>
                      <a:noFill/>
                    </a:lnB>
                  </a:tcPr>
                </a:tc>
                <a:tc>
                  <a:txBody>
                    <a:bodyPr/>
                    <a:lstStyle/>
                    <a:p>
                      <a:pPr algn="ctr" fontAlgn="b"/>
                      <a:r>
                        <a:rPr lang="en-US" sz="1000" b="1" i="0" u="none" strike="noStrike">
                          <a:solidFill>
                            <a:srgbClr val="000000"/>
                          </a:solidFill>
                          <a:effectLst/>
                          <a:latin typeface="Arial Narrow" panose="020B0606020202030204" pitchFamily="34" charset="0"/>
                        </a:rPr>
                        <a:t>Projected</a:t>
                      </a:r>
                    </a:p>
                  </a:txBody>
                  <a:tcPr marL="0" marR="0" marT="0" marB="0" anchor="b">
                    <a:lnL>
                      <a:noFill/>
                    </a:lnL>
                    <a:lnR>
                      <a:noFill/>
                    </a:lnR>
                    <a:lnT>
                      <a:noFill/>
                    </a:lnT>
                    <a:lnB>
                      <a:noFill/>
                    </a:lnB>
                  </a:tcPr>
                </a:tc>
                <a:tc>
                  <a:txBody>
                    <a:bodyPr/>
                    <a:lstStyle/>
                    <a:p>
                      <a:pPr algn="ctr" fontAlgn="b"/>
                      <a:r>
                        <a:rPr lang="en-US" sz="1000" b="1" i="0" u="none" strike="noStrike">
                          <a:solidFill>
                            <a:srgbClr val="000000"/>
                          </a:solidFill>
                          <a:effectLst/>
                          <a:latin typeface="Arial Narrow" panose="020B0606020202030204" pitchFamily="34" charset="0"/>
                        </a:rPr>
                        <a:t>Projected</a:t>
                      </a:r>
                    </a:p>
                  </a:txBody>
                  <a:tcPr marL="0" marR="0" marT="0" marB="0" anchor="b">
                    <a:lnL>
                      <a:noFill/>
                    </a:lnL>
                    <a:lnR>
                      <a:noFill/>
                    </a:lnR>
                    <a:lnT>
                      <a:noFill/>
                    </a:lnT>
                    <a:lnB>
                      <a:noFill/>
                    </a:lnB>
                  </a:tcPr>
                </a:tc>
                <a:tc>
                  <a:txBody>
                    <a:bodyPr/>
                    <a:lstStyle/>
                    <a:p>
                      <a:pPr algn="ctr" fontAlgn="b"/>
                      <a:r>
                        <a:rPr lang="en-US" sz="1000" b="1" i="0" u="none" strike="noStrike">
                          <a:solidFill>
                            <a:srgbClr val="000000"/>
                          </a:solidFill>
                          <a:effectLst/>
                          <a:latin typeface="Arial Narrow" panose="020B0606020202030204" pitchFamily="34" charset="0"/>
                        </a:rPr>
                        <a:t>Projected</a:t>
                      </a: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983554461"/>
                  </a:ext>
                </a:extLst>
              </a:tr>
              <a:tr h="236804">
                <a:tc>
                  <a:txBody>
                    <a:bodyPr/>
                    <a:lstStyle/>
                    <a:p>
                      <a:pPr algn="l"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ctr" fontAlgn="b"/>
                      <a:r>
                        <a:rPr lang="en-US" sz="1000" b="1" i="0" u="none" strike="noStrike">
                          <a:solidFill>
                            <a:srgbClr val="000000"/>
                          </a:solidFill>
                          <a:effectLst/>
                          <a:latin typeface="Arial Narrow" panose="020B0606020202030204" pitchFamily="34" charset="0"/>
                        </a:rPr>
                        <a:t>Jul-18</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Arial Narrow" panose="020B0606020202030204" pitchFamily="34" charset="0"/>
                        </a:rPr>
                        <a:t>Aug-18</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Arial Narrow" panose="020B0606020202030204" pitchFamily="34" charset="0"/>
                        </a:rPr>
                        <a:t>Sep-18</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Arial Narrow" panose="020B0606020202030204" pitchFamily="34" charset="0"/>
                        </a:rPr>
                        <a:t>Oct-18</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Arial Narrow" panose="020B0606020202030204" pitchFamily="34" charset="0"/>
                        </a:rPr>
                        <a:t>Nov-18</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Arial Narrow" panose="020B0606020202030204" pitchFamily="34" charset="0"/>
                        </a:rPr>
                        <a:t>Dec-18</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Arial Narrow" panose="020B0606020202030204" pitchFamily="34" charset="0"/>
                        </a:rPr>
                        <a:t>Jan-19</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Arial Narrow" panose="020B0606020202030204" pitchFamily="34" charset="0"/>
                        </a:rPr>
                        <a:t>Feb-19</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1" i="0" u="none" strike="noStrike">
                          <a:solidFill>
                            <a:srgbClr val="000000"/>
                          </a:solidFill>
                          <a:effectLst/>
                          <a:latin typeface="Arial Narrow" panose="020B0606020202030204" pitchFamily="34" charset="0"/>
                        </a:rPr>
                        <a:t>Total 12 Months</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2657132"/>
                  </a:ext>
                </a:extLst>
              </a:tr>
              <a:tr h="236804">
                <a:tc>
                  <a:txBody>
                    <a:bodyPr/>
                    <a:lstStyle/>
                    <a:p>
                      <a:pPr algn="l" fontAlgn="b"/>
                      <a:r>
                        <a:rPr lang="en-US" sz="1000" b="1" i="0" u="none" strike="noStrike">
                          <a:solidFill>
                            <a:srgbClr val="000000"/>
                          </a:solidFill>
                          <a:effectLst/>
                          <a:latin typeface="Arial Narrow" panose="020B0606020202030204" pitchFamily="34" charset="0"/>
                        </a:rPr>
                        <a:t>Gross PSR</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  287,508,608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287,508,608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279,098,381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287,508,608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279,098,381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287,508,608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287,508,608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259,685,195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3,400,753,698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6144356"/>
                  </a:ext>
                </a:extLst>
              </a:tr>
              <a:tr h="236804">
                <a:tc>
                  <a:txBody>
                    <a:bodyPr/>
                    <a:lstStyle/>
                    <a:p>
                      <a:pPr algn="l" fontAlgn="b"/>
                      <a:r>
                        <a:rPr lang="en-US" sz="1000" b="1" i="0" u="none" strike="noStrike">
                          <a:solidFill>
                            <a:srgbClr val="000000"/>
                          </a:solidFill>
                          <a:effectLst/>
                          <a:latin typeface="Arial Narrow" panose="020B0606020202030204" pitchFamily="34" charset="0"/>
                        </a:rPr>
                        <a:t>Net PSR</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    56,626,345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Arial Narrow" panose="020B0606020202030204" pitchFamily="34" charset="0"/>
                        </a:rPr>
                        <a:t>    56,626,345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Arial Narrow" panose="020B0606020202030204" pitchFamily="34" charset="0"/>
                        </a:rPr>
                        <a:t>    55,757,438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Arial Narrow" panose="020B0606020202030204" pitchFamily="34" charset="0"/>
                        </a:rPr>
                        <a:t>    56,626,345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Arial Narrow" panose="020B0606020202030204" pitchFamily="34" charset="0"/>
                        </a:rPr>
                        <a:t>    55,757,438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Arial Narrow" panose="020B0606020202030204" pitchFamily="34" charset="0"/>
                        </a:rPr>
                        <a:t>    56,626,345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Arial Narrow" panose="020B0606020202030204" pitchFamily="34" charset="0"/>
                        </a:rPr>
                        <a:t>    56,626,345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Arial Narrow" panose="020B0606020202030204" pitchFamily="34" charset="0"/>
                        </a:rPr>
                        <a:t>    51,426,892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Arial Narrow" panose="020B0606020202030204" pitchFamily="34" charset="0"/>
                        </a:rPr>
                        <a:t>      683,870,191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868813665"/>
                  </a:ext>
                </a:extLst>
              </a:tr>
              <a:tr h="236804">
                <a:tc>
                  <a:txBody>
                    <a:bodyPr/>
                    <a:lstStyle/>
                    <a:p>
                      <a:pPr algn="l" fontAlgn="b"/>
                      <a:endParaRPr lang="en-US" sz="1000" b="1"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2127041"/>
                  </a:ext>
                </a:extLst>
              </a:tr>
              <a:tr h="236804">
                <a:tc>
                  <a:txBody>
                    <a:bodyPr/>
                    <a:lstStyle/>
                    <a:p>
                      <a:pPr algn="l" fontAlgn="b"/>
                      <a:r>
                        <a:rPr lang="en-US" sz="1000" b="1" i="0" u="none" strike="noStrike">
                          <a:solidFill>
                            <a:srgbClr val="000000"/>
                          </a:solidFill>
                          <a:effectLst/>
                          <a:latin typeface="Arial Narrow" panose="020B0606020202030204" pitchFamily="34" charset="0"/>
                        </a:rPr>
                        <a:t>Total Supplemental Rev.</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    32,902,500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32,902,500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32,902,500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32,902,500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32,902,500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32,902,500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32,902,500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32,902,500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384,398,736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972301"/>
                  </a:ext>
                </a:extLst>
              </a:tr>
              <a:tr h="236804">
                <a:tc>
                  <a:txBody>
                    <a:bodyPr/>
                    <a:lstStyle/>
                    <a:p>
                      <a:pPr algn="l" fontAlgn="b"/>
                      <a:r>
                        <a:rPr lang="en-US" sz="1000" b="1" i="0" u="none" strike="noStrike">
                          <a:solidFill>
                            <a:srgbClr val="000000"/>
                          </a:solidFill>
                          <a:effectLst/>
                          <a:latin typeface="Arial Narrow" panose="020B0606020202030204" pitchFamily="34" charset="0"/>
                        </a:rPr>
                        <a:t>Net Operating Revenue</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    89,528,845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Arial Narrow" panose="020B0606020202030204" pitchFamily="34" charset="0"/>
                        </a:rPr>
                        <a:t>    89,528,845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Arial Narrow" panose="020B0606020202030204" pitchFamily="34" charset="0"/>
                        </a:rPr>
                        <a:t>    88,659,938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Arial Narrow" panose="020B0606020202030204" pitchFamily="34" charset="0"/>
                        </a:rPr>
                        <a:t>    89,528,845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Arial Narrow" panose="020B0606020202030204" pitchFamily="34" charset="0"/>
                        </a:rPr>
                        <a:t>    88,659,938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Arial Narrow" panose="020B0606020202030204" pitchFamily="34" charset="0"/>
                        </a:rPr>
                        <a:t>    89,528,845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Arial Narrow" panose="020B0606020202030204" pitchFamily="34" charset="0"/>
                        </a:rPr>
                        <a:t>    89,528,845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Arial Narrow" panose="020B0606020202030204" pitchFamily="34" charset="0"/>
                        </a:rPr>
                        <a:t>    84,329,392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Arial Narrow" panose="020B0606020202030204" pitchFamily="34" charset="0"/>
                        </a:rPr>
                        <a:t>   1,068,268,928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373520723"/>
                  </a:ext>
                </a:extLst>
              </a:tr>
              <a:tr h="236804">
                <a:tc>
                  <a:txBody>
                    <a:bodyPr/>
                    <a:lstStyle/>
                    <a:p>
                      <a:pPr algn="l"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l"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9997392"/>
                  </a:ext>
                </a:extLst>
              </a:tr>
              <a:tr h="236804">
                <a:tc>
                  <a:txBody>
                    <a:bodyPr/>
                    <a:lstStyle/>
                    <a:p>
                      <a:pPr algn="l" fontAlgn="b"/>
                      <a:r>
                        <a:rPr lang="en-US" sz="1000" b="1" i="0" u="none" strike="noStrike">
                          <a:solidFill>
                            <a:srgbClr val="000000"/>
                          </a:solidFill>
                          <a:effectLst/>
                          <a:latin typeface="Arial Narrow" panose="020B0606020202030204" pitchFamily="34" charset="0"/>
                        </a:rPr>
                        <a:t>Total Operating Expenses</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    87,252,416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86,237,063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85,108,089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86,237,063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87,138,796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87,252,416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88,267,770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80,819,435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1,027,203,040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0483216"/>
                  </a:ext>
                </a:extLst>
              </a:tr>
              <a:tr h="236804">
                <a:tc>
                  <a:txBody>
                    <a:bodyPr/>
                    <a:lstStyle/>
                    <a:p>
                      <a:pPr algn="l" fontAlgn="b"/>
                      <a:r>
                        <a:rPr lang="en-US" sz="1000" b="1" i="0" u="none" strike="noStrike">
                          <a:solidFill>
                            <a:srgbClr val="000000"/>
                          </a:solidFill>
                          <a:effectLst/>
                          <a:latin typeface="Arial Narrow" panose="020B0606020202030204" pitchFamily="34" charset="0"/>
                        </a:rPr>
                        <a:t>Operating Income</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      2,276,429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Arial Narrow" panose="020B0606020202030204" pitchFamily="34" charset="0"/>
                        </a:rPr>
                        <a:t>      3,291,782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Arial Narrow" panose="020B0606020202030204" pitchFamily="34" charset="0"/>
                        </a:rPr>
                        <a:t>      3,551,849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Arial Narrow" panose="020B0606020202030204" pitchFamily="34" charset="0"/>
                        </a:rPr>
                        <a:t>      3,291,782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Arial Narrow" panose="020B0606020202030204" pitchFamily="34" charset="0"/>
                        </a:rPr>
                        <a:t>      1,521,142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Arial Narrow" panose="020B0606020202030204" pitchFamily="34" charset="0"/>
                        </a:rPr>
                        <a:t>      2,276,429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Arial Narrow" panose="020B0606020202030204" pitchFamily="34" charset="0"/>
                        </a:rPr>
                        <a:t>      1,261,075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Arial Narrow" panose="020B0606020202030204" pitchFamily="34" charset="0"/>
                        </a:rPr>
                        <a:t>      3,509,958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Arial Narrow" panose="020B0606020202030204" pitchFamily="34" charset="0"/>
                        </a:rPr>
                        <a:t>        41,065,887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769988545"/>
                  </a:ext>
                </a:extLst>
              </a:tr>
              <a:tr h="236804">
                <a:tc>
                  <a:txBody>
                    <a:bodyPr/>
                    <a:lstStyle/>
                    <a:p>
                      <a:pPr algn="l" fontAlgn="b"/>
                      <a:r>
                        <a:rPr lang="en-US" sz="1000" b="1" i="0" u="none" strike="noStrike">
                          <a:solidFill>
                            <a:srgbClr val="000000"/>
                          </a:solidFill>
                          <a:effectLst/>
                          <a:latin typeface="Arial Narrow" panose="020B0606020202030204" pitchFamily="34" charset="0"/>
                        </a:rPr>
                        <a:t>Non-Operating Inc./(Exp.)</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     (4,152,333)</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(4,152,333)</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(4,152,333)</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(4,152,333)</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(4,152,333)</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(4,152,333)</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(4,152,333)</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(4,152,333)</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(45,168,842)</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1344195"/>
                  </a:ext>
                </a:extLst>
              </a:tr>
              <a:tr h="241540">
                <a:tc>
                  <a:txBody>
                    <a:bodyPr/>
                    <a:lstStyle/>
                    <a:p>
                      <a:pPr algn="l" fontAlgn="b"/>
                      <a:r>
                        <a:rPr lang="en-US" sz="1000" b="1" i="0" u="none" strike="noStrike">
                          <a:solidFill>
                            <a:srgbClr val="000000"/>
                          </a:solidFill>
                          <a:effectLst/>
                          <a:latin typeface="Arial Narrow" panose="020B0606020202030204" pitchFamily="34" charset="0"/>
                        </a:rPr>
                        <a:t>Net Income</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 $  (1,875,905)</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     (860,551)</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     (600,484)</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     (860,551)</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  (2,631,191)</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  (1,875,905)</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  (2,891,258)</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     (642,376)</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000" b="1" i="0" u="none" strike="noStrike">
                          <a:solidFill>
                            <a:srgbClr val="000000"/>
                          </a:solidFill>
                          <a:effectLst/>
                          <a:latin typeface="Arial Narrow" panose="020B0606020202030204" pitchFamily="34" charset="0"/>
                        </a:rPr>
                        <a:t> $     (4,102,955)</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3007388"/>
                  </a:ext>
                </a:extLst>
              </a:tr>
              <a:tr h="236804">
                <a:tc>
                  <a:txBody>
                    <a:bodyPr/>
                    <a:lstStyle/>
                    <a:p>
                      <a:pPr algn="l"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l" fontAlgn="b"/>
                      <a:endParaRPr lang="en-US" sz="1000" b="1" i="0" u="none" strike="noStrike">
                        <a:solidFill>
                          <a:srgbClr val="000000"/>
                        </a:solidFill>
                        <a:effectLst/>
                        <a:latin typeface="Arial Narrow" panose="020B0606020202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000" b="1" i="0" u="none" strike="noStrike">
                        <a:solidFill>
                          <a:srgbClr val="000000"/>
                        </a:solidFill>
                        <a:effectLst/>
                        <a:latin typeface="Arial Narrow" panose="020B0606020202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000" b="1" i="0" u="none" strike="noStrike">
                        <a:solidFill>
                          <a:srgbClr val="000000"/>
                        </a:solidFill>
                        <a:effectLst/>
                        <a:latin typeface="Arial Narrow" panose="020B0606020202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000" b="1" i="0" u="none" strike="noStrike">
                        <a:solidFill>
                          <a:srgbClr val="000000"/>
                        </a:solidFill>
                        <a:effectLst/>
                        <a:latin typeface="Arial Narrow" panose="020B0606020202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000" b="1" i="0" u="none" strike="noStrike">
                        <a:solidFill>
                          <a:srgbClr val="000000"/>
                        </a:solidFill>
                        <a:effectLst/>
                        <a:latin typeface="Arial Narrow" panose="020B0606020202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000" b="1" i="0" u="none" strike="noStrike">
                        <a:solidFill>
                          <a:srgbClr val="000000"/>
                        </a:solidFill>
                        <a:effectLst/>
                        <a:latin typeface="Arial Narrow" panose="020B0606020202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000" b="1" i="0" u="none" strike="noStrike">
                        <a:solidFill>
                          <a:srgbClr val="000000"/>
                        </a:solidFill>
                        <a:effectLst/>
                        <a:latin typeface="Arial Narrow" panose="020B0606020202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000" b="1" i="0" u="none" strike="noStrike">
                        <a:solidFill>
                          <a:srgbClr val="000000"/>
                        </a:solidFill>
                        <a:effectLst/>
                        <a:latin typeface="Arial Narrow" panose="020B0606020202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Arial Narrow" panose="020B0606020202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787803215"/>
                  </a:ext>
                </a:extLst>
              </a:tr>
              <a:tr h="236804">
                <a:tc>
                  <a:txBody>
                    <a:bodyPr/>
                    <a:lstStyle/>
                    <a:p>
                      <a:pPr algn="l" fontAlgn="b"/>
                      <a:r>
                        <a:rPr lang="en-US" sz="1000" b="1" i="0" u="none" strike="noStrike">
                          <a:solidFill>
                            <a:srgbClr val="000000"/>
                          </a:solidFill>
                          <a:effectLst/>
                          <a:latin typeface="Arial Narrow" panose="020B0606020202030204" pitchFamily="34" charset="0"/>
                        </a:rPr>
                        <a:t>Operating Margin</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2.5% </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3.7% </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4.0% </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3.7% </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1.7% </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2.5% </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1.4% </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4.2% </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3.8% </a:t>
                      </a:r>
                    </a:p>
                  </a:txBody>
                  <a:tcPr marL="0" marR="0" marT="0" marB="0" anchor="b">
                    <a:lnL>
                      <a:noFill/>
                    </a:lnL>
                    <a:lnR>
                      <a:noFill/>
                    </a:lnR>
                    <a:lnT>
                      <a:noFill/>
                    </a:lnT>
                    <a:lnB>
                      <a:noFill/>
                    </a:lnB>
                  </a:tcPr>
                </a:tc>
                <a:extLst>
                  <a:ext uri="{0D108BD9-81ED-4DB2-BD59-A6C34878D82A}">
                    <a16:rowId xmlns:a16="http://schemas.microsoft.com/office/drawing/2014/main" val="3191193888"/>
                  </a:ext>
                </a:extLst>
              </a:tr>
              <a:tr h="236804">
                <a:tc>
                  <a:txBody>
                    <a:bodyPr/>
                    <a:lstStyle/>
                    <a:p>
                      <a:pPr algn="l" fontAlgn="b"/>
                      <a:r>
                        <a:rPr lang="en-US" sz="1000" b="1" i="0" u="none" strike="noStrike">
                          <a:solidFill>
                            <a:srgbClr val="000000"/>
                          </a:solidFill>
                          <a:effectLst/>
                          <a:latin typeface="Arial Narrow" panose="020B0606020202030204" pitchFamily="34" charset="0"/>
                        </a:rPr>
                        <a:t>EBIDA Margin</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4.1% </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5.2% </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5.6% </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5.2% </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3.3% </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4.1% </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3.0% </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5.8% </a:t>
                      </a:r>
                    </a:p>
                  </a:txBody>
                  <a:tcPr marL="0" marR="0" marT="0" marB="0" anchor="b">
                    <a:lnL>
                      <a:noFill/>
                    </a:lnL>
                    <a:lnR>
                      <a:noFill/>
                    </a:lnR>
                    <a:lnT>
                      <a:noFill/>
                    </a:lnT>
                    <a:lnB>
                      <a:noFill/>
                    </a:lnB>
                  </a:tcPr>
                </a:tc>
                <a:tc>
                  <a:txBody>
                    <a:bodyPr/>
                    <a:lstStyle/>
                    <a:p>
                      <a:pPr algn="r" fontAlgn="b"/>
                      <a:r>
                        <a:rPr lang="en-US" sz="1000" b="1" i="0" u="none" strike="noStrike">
                          <a:solidFill>
                            <a:srgbClr val="000000"/>
                          </a:solidFill>
                          <a:effectLst/>
                          <a:latin typeface="Arial Narrow" panose="020B0606020202030204" pitchFamily="34" charset="0"/>
                        </a:rPr>
                        <a:t>5.4% </a:t>
                      </a:r>
                    </a:p>
                  </a:txBody>
                  <a:tcPr marL="0" marR="0" marT="0" marB="0" anchor="b">
                    <a:lnL>
                      <a:noFill/>
                    </a:lnL>
                    <a:lnR>
                      <a:noFill/>
                    </a:lnR>
                    <a:lnT>
                      <a:noFill/>
                    </a:lnT>
                    <a:lnB>
                      <a:noFill/>
                    </a:lnB>
                  </a:tcPr>
                </a:tc>
                <a:extLst>
                  <a:ext uri="{0D108BD9-81ED-4DB2-BD59-A6C34878D82A}">
                    <a16:rowId xmlns:a16="http://schemas.microsoft.com/office/drawing/2014/main" val="2243185193"/>
                  </a:ext>
                </a:extLst>
              </a:tr>
              <a:tr h="236804">
                <a:tc>
                  <a:txBody>
                    <a:bodyPr/>
                    <a:lstStyle/>
                    <a:p>
                      <a:pPr algn="l" fontAlgn="t"/>
                      <a:r>
                        <a:rPr lang="en-US" sz="1000" b="0" i="0" u="none" strike="noStrike">
                          <a:solidFill>
                            <a:srgbClr val="000000"/>
                          </a:solidFill>
                          <a:effectLst/>
                          <a:latin typeface="Arial Narrow" panose="020B0606020202030204" pitchFamily="34" charset="0"/>
                        </a:rPr>
                        <a:t>Collection % - NPSR</a:t>
                      </a:r>
                    </a:p>
                  </a:txBody>
                  <a:tcPr marL="0" marR="0" marT="0" marB="0">
                    <a:lnL>
                      <a:noFill/>
                    </a:lnL>
                    <a:lnR>
                      <a:noFill/>
                    </a:lnR>
                    <a:lnT>
                      <a:noFill/>
                    </a:lnT>
                    <a:lnB>
                      <a:noFill/>
                    </a:lnB>
                  </a:tcPr>
                </a:tc>
                <a:tc>
                  <a:txBody>
                    <a:bodyPr/>
                    <a:lstStyle/>
                    <a:p>
                      <a:pPr algn="r" fontAlgn="b"/>
                      <a:r>
                        <a:rPr lang="en-US" sz="1000" b="0" i="0" u="none" strike="noStrike">
                          <a:solidFill>
                            <a:srgbClr val="000000"/>
                          </a:solidFill>
                          <a:effectLst/>
                          <a:latin typeface="Arial Narrow" panose="020B0606020202030204" pitchFamily="34" charset="0"/>
                        </a:rPr>
                        <a:t>19.7% </a:t>
                      </a:r>
                    </a:p>
                  </a:txBody>
                  <a:tcPr marL="0" marR="0" marT="0" marB="0" anchor="b">
                    <a:lnL>
                      <a:noFill/>
                    </a:lnL>
                    <a:lnR>
                      <a:noFill/>
                    </a:lnR>
                    <a:lnT>
                      <a:noFill/>
                    </a:lnT>
                    <a:lnB>
                      <a:noFill/>
                    </a:lnB>
                  </a:tcPr>
                </a:tc>
                <a:tc>
                  <a:txBody>
                    <a:bodyPr/>
                    <a:lstStyle/>
                    <a:p>
                      <a:pPr algn="r" fontAlgn="b"/>
                      <a:r>
                        <a:rPr lang="en-US" sz="1000" b="0" i="0" u="none" strike="noStrike">
                          <a:solidFill>
                            <a:srgbClr val="000000"/>
                          </a:solidFill>
                          <a:effectLst/>
                          <a:latin typeface="Arial Narrow" panose="020B0606020202030204" pitchFamily="34" charset="0"/>
                        </a:rPr>
                        <a:t>19.7% </a:t>
                      </a:r>
                    </a:p>
                  </a:txBody>
                  <a:tcPr marL="0" marR="0" marT="0" marB="0" anchor="b">
                    <a:lnL>
                      <a:noFill/>
                    </a:lnL>
                    <a:lnR>
                      <a:noFill/>
                    </a:lnR>
                    <a:lnT>
                      <a:noFill/>
                    </a:lnT>
                    <a:lnB>
                      <a:noFill/>
                    </a:lnB>
                  </a:tcPr>
                </a:tc>
                <a:tc>
                  <a:txBody>
                    <a:bodyPr/>
                    <a:lstStyle/>
                    <a:p>
                      <a:pPr algn="r" fontAlgn="b"/>
                      <a:r>
                        <a:rPr lang="en-US" sz="1000" b="0" i="0" u="none" strike="noStrike">
                          <a:solidFill>
                            <a:srgbClr val="000000"/>
                          </a:solidFill>
                          <a:effectLst/>
                          <a:latin typeface="Arial Narrow" panose="020B0606020202030204" pitchFamily="34" charset="0"/>
                        </a:rPr>
                        <a:t>20.0% </a:t>
                      </a:r>
                    </a:p>
                  </a:txBody>
                  <a:tcPr marL="0" marR="0" marT="0" marB="0" anchor="b">
                    <a:lnL>
                      <a:noFill/>
                    </a:lnL>
                    <a:lnR>
                      <a:noFill/>
                    </a:lnR>
                    <a:lnT>
                      <a:noFill/>
                    </a:lnT>
                    <a:lnB>
                      <a:noFill/>
                    </a:lnB>
                  </a:tcPr>
                </a:tc>
                <a:tc>
                  <a:txBody>
                    <a:bodyPr/>
                    <a:lstStyle/>
                    <a:p>
                      <a:pPr algn="r" fontAlgn="b"/>
                      <a:r>
                        <a:rPr lang="en-US" sz="1000" b="0" i="0" u="none" strike="noStrike">
                          <a:solidFill>
                            <a:srgbClr val="000000"/>
                          </a:solidFill>
                          <a:effectLst/>
                          <a:latin typeface="Arial Narrow" panose="020B0606020202030204" pitchFamily="34" charset="0"/>
                        </a:rPr>
                        <a:t>19.7% </a:t>
                      </a:r>
                    </a:p>
                  </a:txBody>
                  <a:tcPr marL="0" marR="0" marT="0" marB="0" anchor="b">
                    <a:lnL>
                      <a:noFill/>
                    </a:lnL>
                    <a:lnR>
                      <a:noFill/>
                    </a:lnR>
                    <a:lnT>
                      <a:noFill/>
                    </a:lnT>
                    <a:lnB>
                      <a:noFill/>
                    </a:lnB>
                  </a:tcPr>
                </a:tc>
                <a:tc>
                  <a:txBody>
                    <a:bodyPr/>
                    <a:lstStyle/>
                    <a:p>
                      <a:pPr algn="r" fontAlgn="b"/>
                      <a:r>
                        <a:rPr lang="en-US" sz="1000" b="0" i="0" u="none" strike="noStrike">
                          <a:solidFill>
                            <a:srgbClr val="000000"/>
                          </a:solidFill>
                          <a:effectLst/>
                          <a:latin typeface="Arial Narrow" panose="020B0606020202030204" pitchFamily="34" charset="0"/>
                        </a:rPr>
                        <a:t>20.0% </a:t>
                      </a:r>
                    </a:p>
                  </a:txBody>
                  <a:tcPr marL="0" marR="0" marT="0" marB="0" anchor="b">
                    <a:lnL>
                      <a:noFill/>
                    </a:lnL>
                    <a:lnR>
                      <a:noFill/>
                    </a:lnR>
                    <a:lnT>
                      <a:noFill/>
                    </a:lnT>
                    <a:lnB>
                      <a:noFill/>
                    </a:lnB>
                  </a:tcPr>
                </a:tc>
                <a:tc>
                  <a:txBody>
                    <a:bodyPr/>
                    <a:lstStyle/>
                    <a:p>
                      <a:pPr algn="r" fontAlgn="b"/>
                      <a:r>
                        <a:rPr lang="en-US" sz="1000" b="0" i="0" u="none" strike="noStrike">
                          <a:solidFill>
                            <a:srgbClr val="000000"/>
                          </a:solidFill>
                          <a:effectLst/>
                          <a:latin typeface="Arial Narrow" panose="020B0606020202030204" pitchFamily="34" charset="0"/>
                        </a:rPr>
                        <a:t>19.7% </a:t>
                      </a:r>
                    </a:p>
                  </a:txBody>
                  <a:tcPr marL="0" marR="0" marT="0" marB="0" anchor="b">
                    <a:lnL>
                      <a:noFill/>
                    </a:lnL>
                    <a:lnR>
                      <a:noFill/>
                    </a:lnR>
                    <a:lnT>
                      <a:noFill/>
                    </a:lnT>
                    <a:lnB>
                      <a:noFill/>
                    </a:lnB>
                  </a:tcPr>
                </a:tc>
                <a:tc>
                  <a:txBody>
                    <a:bodyPr/>
                    <a:lstStyle/>
                    <a:p>
                      <a:pPr algn="r" fontAlgn="b"/>
                      <a:r>
                        <a:rPr lang="en-US" sz="1000" b="0" i="0" u="none" strike="noStrike">
                          <a:solidFill>
                            <a:srgbClr val="000000"/>
                          </a:solidFill>
                          <a:effectLst/>
                          <a:latin typeface="Arial Narrow" panose="020B0606020202030204" pitchFamily="34" charset="0"/>
                        </a:rPr>
                        <a:t>19.7% </a:t>
                      </a:r>
                    </a:p>
                  </a:txBody>
                  <a:tcPr marL="0" marR="0" marT="0" marB="0" anchor="b">
                    <a:lnL>
                      <a:noFill/>
                    </a:lnL>
                    <a:lnR>
                      <a:noFill/>
                    </a:lnR>
                    <a:lnT>
                      <a:noFill/>
                    </a:lnT>
                    <a:lnB>
                      <a:noFill/>
                    </a:lnB>
                  </a:tcPr>
                </a:tc>
                <a:tc>
                  <a:txBody>
                    <a:bodyPr/>
                    <a:lstStyle/>
                    <a:p>
                      <a:pPr algn="r" fontAlgn="b"/>
                      <a:r>
                        <a:rPr lang="en-US" sz="1000" b="0" i="0" u="none" strike="noStrike">
                          <a:solidFill>
                            <a:srgbClr val="000000"/>
                          </a:solidFill>
                          <a:effectLst/>
                          <a:latin typeface="Arial Narrow" panose="020B0606020202030204" pitchFamily="34" charset="0"/>
                        </a:rPr>
                        <a:t>19.8% </a:t>
                      </a:r>
                    </a:p>
                  </a:txBody>
                  <a:tcPr marL="0" marR="0" marT="0" marB="0" anchor="b">
                    <a:lnL>
                      <a:noFill/>
                    </a:lnL>
                    <a:lnR>
                      <a:noFill/>
                    </a:lnR>
                    <a:lnT>
                      <a:noFill/>
                    </a:lnT>
                    <a:lnB>
                      <a:noFill/>
                    </a:lnB>
                  </a:tcPr>
                </a:tc>
                <a:tc>
                  <a:txBody>
                    <a:bodyPr/>
                    <a:lstStyle/>
                    <a:p>
                      <a:pPr algn="r" fontAlgn="b"/>
                      <a:r>
                        <a:rPr lang="en-US" sz="1000" b="0" i="0" u="none" strike="noStrike">
                          <a:solidFill>
                            <a:srgbClr val="000000"/>
                          </a:solidFill>
                          <a:effectLst/>
                          <a:latin typeface="Arial Narrow" panose="020B0606020202030204" pitchFamily="34" charset="0"/>
                        </a:rPr>
                        <a:t>20.1% </a:t>
                      </a:r>
                    </a:p>
                  </a:txBody>
                  <a:tcPr marL="0" marR="0" marT="0" marB="0" anchor="b">
                    <a:lnL>
                      <a:noFill/>
                    </a:lnL>
                    <a:lnR>
                      <a:noFill/>
                    </a:lnR>
                    <a:lnT>
                      <a:noFill/>
                    </a:lnT>
                    <a:lnB>
                      <a:noFill/>
                    </a:lnB>
                  </a:tcPr>
                </a:tc>
                <a:extLst>
                  <a:ext uri="{0D108BD9-81ED-4DB2-BD59-A6C34878D82A}">
                    <a16:rowId xmlns:a16="http://schemas.microsoft.com/office/drawing/2014/main" val="1473641996"/>
                  </a:ext>
                </a:extLst>
              </a:tr>
              <a:tr h="236804">
                <a:tc>
                  <a:txBody>
                    <a:bodyPr/>
                    <a:lstStyle/>
                    <a:p>
                      <a:pPr algn="l" fontAlgn="t"/>
                      <a:r>
                        <a:rPr lang="en-US" sz="1000" b="0" i="0" u="none" strike="noStrike">
                          <a:solidFill>
                            <a:srgbClr val="000000"/>
                          </a:solidFill>
                          <a:effectLst/>
                          <a:latin typeface="Arial Narrow" panose="020B0606020202030204" pitchFamily="34" charset="0"/>
                        </a:rPr>
                        <a:t>Collection % - Total</a:t>
                      </a:r>
                    </a:p>
                  </a:txBody>
                  <a:tcPr marL="0" marR="0" marT="0" marB="0">
                    <a:lnL>
                      <a:noFill/>
                    </a:lnL>
                    <a:lnR>
                      <a:noFill/>
                    </a:lnR>
                    <a:lnT>
                      <a:noFill/>
                    </a:lnT>
                    <a:lnB>
                      <a:noFill/>
                    </a:lnB>
                  </a:tcPr>
                </a:tc>
                <a:tc>
                  <a:txBody>
                    <a:bodyPr/>
                    <a:lstStyle/>
                    <a:p>
                      <a:pPr algn="r" fontAlgn="b"/>
                      <a:r>
                        <a:rPr lang="en-US" sz="1000" b="0" i="0" u="none" strike="noStrike">
                          <a:solidFill>
                            <a:srgbClr val="000000"/>
                          </a:solidFill>
                          <a:effectLst/>
                          <a:latin typeface="Arial Narrow" panose="020B0606020202030204" pitchFamily="34" charset="0"/>
                        </a:rPr>
                        <a:t>31.1% </a:t>
                      </a:r>
                    </a:p>
                  </a:txBody>
                  <a:tcPr marL="0" marR="0" marT="0" marB="0" anchor="b">
                    <a:lnL>
                      <a:noFill/>
                    </a:lnL>
                    <a:lnR>
                      <a:noFill/>
                    </a:lnR>
                    <a:lnT>
                      <a:noFill/>
                    </a:lnT>
                    <a:lnB>
                      <a:noFill/>
                    </a:lnB>
                  </a:tcPr>
                </a:tc>
                <a:tc>
                  <a:txBody>
                    <a:bodyPr/>
                    <a:lstStyle/>
                    <a:p>
                      <a:pPr algn="r" fontAlgn="b"/>
                      <a:r>
                        <a:rPr lang="en-US" sz="1000" b="0" i="0" u="none" strike="noStrike">
                          <a:solidFill>
                            <a:srgbClr val="000000"/>
                          </a:solidFill>
                          <a:effectLst/>
                          <a:latin typeface="Arial Narrow" panose="020B0606020202030204" pitchFamily="34" charset="0"/>
                        </a:rPr>
                        <a:t>31.1% </a:t>
                      </a:r>
                    </a:p>
                  </a:txBody>
                  <a:tcPr marL="0" marR="0" marT="0" marB="0" anchor="b">
                    <a:lnL>
                      <a:noFill/>
                    </a:lnL>
                    <a:lnR>
                      <a:noFill/>
                    </a:lnR>
                    <a:lnT>
                      <a:noFill/>
                    </a:lnT>
                    <a:lnB>
                      <a:noFill/>
                    </a:lnB>
                  </a:tcPr>
                </a:tc>
                <a:tc>
                  <a:txBody>
                    <a:bodyPr/>
                    <a:lstStyle/>
                    <a:p>
                      <a:pPr algn="r" fontAlgn="b"/>
                      <a:r>
                        <a:rPr lang="en-US" sz="1000" b="0" i="0" u="none" strike="noStrike">
                          <a:solidFill>
                            <a:srgbClr val="000000"/>
                          </a:solidFill>
                          <a:effectLst/>
                          <a:latin typeface="Arial Narrow" panose="020B0606020202030204" pitchFamily="34" charset="0"/>
                        </a:rPr>
                        <a:t>31.8% </a:t>
                      </a:r>
                    </a:p>
                  </a:txBody>
                  <a:tcPr marL="0" marR="0" marT="0" marB="0" anchor="b">
                    <a:lnL>
                      <a:noFill/>
                    </a:lnL>
                    <a:lnR>
                      <a:noFill/>
                    </a:lnR>
                    <a:lnT>
                      <a:noFill/>
                    </a:lnT>
                    <a:lnB>
                      <a:noFill/>
                    </a:lnB>
                  </a:tcPr>
                </a:tc>
                <a:tc>
                  <a:txBody>
                    <a:bodyPr/>
                    <a:lstStyle/>
                    <a:p>
                      <a:pPr algn="r" fontAlgn="b"/>
                      <a:r>
                        <a:rPr lang="en-US" sz="1000" b="0" i="0" u="none" strike="noStrike">
                          <a:solidFill>
                            <a:srgbClr val="000000"/>
                          </a:solidFill>
                          <a:effectLst/>
                          <a:latin typeface="Arial Narrow" panose="020B0606020202030204" pitchFamily="34" charset="0"/>
                        </a:rPr>
                        <a:t>31.1% </a:t>
                      </a:r>
                    </a:p>
                  </a:txBody>
                  <a:tcPr marL="0" marR="0" marT="0" marB="0" anchor="b">
                    <a:lnL>
                      <a:noFill/>
                    </a:lnL>
                    <a:lnR>
                      <a:noFill/>
                    </a:lnR>
                    <a:lnT>
                      <a:noFill/>
                    </a:lnT>
                    <a:lnB>
                      <a:noFill/>
                    </a:lnB>
                  </a:tcPr>
                </a:tc>
                <a:tc>
                  <a:txBody>
                    <a:bodyPr/>
                    <a:lstStyle/>
                    <a:p>
                      <a:pPr algn="r" fontAlgn="b"/>
                      <a:r>
                        <a:rPr lang="en-US" sz="1000" b="0" i="0" u="none" strike="noStrike">
                          <a:solidFill>
                            <a:srgbClr val="000000"/>
                          </a:solidFill>
                          <a:effectLst/>
                          <a:latin typeface="Arial Narrow" panose="020B0606020202030204" pitchFamily="34" charset="0"/>
                        </a:rPr>
                        <a:t>31.8% </a:t>
                      </a:r>
                    </a:p>
                  </a:txBody>
                  <a:tcPr marL="0" marR="0" marT="0" marB="0" anchor="b">
                    <a:lnL>
                      <a:noFill/>
                    </a:lnL>
                    <a:lnR>
                      <a:noFill/>
                    </a:lnR>
                    <a:lnT>
                      <a:noFill/>
                    </a:lnT>
                    <a:lnB>
                      <a:noFill/>
                    </a:lnB>
                  </a:tcPr>
                </a:tc>
                <a:tc>
                  <a:txBody>
                    <a:bodyPr/>
                    <a:lstStyle/>
                    <a:p>
                      <a:pPr algn="r" fontAlgn="b"/>
                      <a:r>
                        <a:rPr lang="en-US" sz="1000" b="0" i="0" u="none" strike="noStrike">
                          <a:solidFill>
                            <a:srgbClr val="000000"/>
                          </a:solidFill>
                          <a:effectLst/>
                          <a:latin typeface="Arial Narrow" panose="020B0606020202030204" pitchFamily="34" charset="0"/>
                        </a:rPr>
                        <a:t>31.1% </a:t>
                      </a:r>
                    </a:p>
                  </a:txBody>
                  <a:tcPr marL="0" marR="0" marT="0" marB="0" anchor="b">
                    <a:lnL>
                      <a:noFill/>
                    </a:lnL>
                    <a:lnR>
                      <a:noFill/>
                    </a:lnR>
                    <a:lnT>
                      <a:noFill/>
                    </a:lnT>
                    <a:lnB>
                      <a:noFill/>
                    </a:lnB>
                  </a:tcPr>
                </a:tc>
                <a:tc>
                  <a:txBody>
                    <a:bodyPr/>
                    <a:lstStyle/>
                    <a:p>
                      <a:pPr algn="r" fontAlgn="b"/>
                      <a:r>
                        <a:rPr lang="en-US" sz="1000" b="0" i="0" u="none" strike="noStrike">
                          <a:solidFill>
                            <a:srgbClr val="000000"/>
                          </a:solidFill>
                          <a:effectLst/>
                          <a:latin typeface="Arial Narrow" panose="020B0606020202030204" pitchFamily="34" charset="0"/>
                        </a:rPr>
                        <a:t>31.1% </a:t>
                      </a:r>
                    </a:p>
                  </a:txBody>
                  <a:tcPr marL="0" marR="0" marT="0" marB="0" anchor="b">
                    <a:lnL>
                      <a:noFill/>
                    </a:lnL>
                    <a:lnR>
                      <a:noFill/>
                    </a:lnR>
                    <a:lnT>
                      <a:noFill/>
                    </a:lnT>
                    <a:lnB>
                      <a:noFill/>
                    </a:lnB>
                  </a:tcPr>
                </a:tc>
                <a:tc>
                  <a:txBody>
                    <a:bodyPr/>
                    <a:lstStyle/>
                    <a:p>
                      <a:pPr algn="r" fontAlgn="b"/>
                      <a:r>
                        <a:rPr lang="en-US" sz="1000" b="0" i="0" u="none" strike="noStrike">
                          <a:solidFill>
                            <a:srgbClr val="000000"/>
                          </a:solidFill>
                          <a:effectLst/>
                          <a:latin typeface="Arial Narrow" panose="020B0606020202030204" pitchFamily="34" charset="0"/>
                        </a:rPr>
                        <a:t>32.5% </a:t>
                      </a:r>
                    </a:p>
                  </a:txBody>
                  <a:tcPr marL="0" marR="0" marT="0" marB="0" anchor="b">
                    <a:lnL>
                      <a:noFill/>
                    </a:lnL>
                    <a:lnR>
                      <a:noFill/>
                    </a:lnR>
                    <a:lnT>
                      <a:noFill/>
                    </a:lnT>
                    <a:lnB>
                      <a:noFill/>
                    </a:lnB>
                  </a:tcPr>
                </a:tc>
                <a:tc>
                  <a:txBody>
                    <a:bodyPr/>
                    <a:lstStyle/>
                    <a:p>
                      <a:pPr algn="r" fontAlgn="b"/>
                      <a:r>
                        <a:rPr lang="en-US" sz="1000" b="0" i="0" u="none" strike="noStrike" dirty="0">
                          <a:solidFill>
                            <a:srgbClr val="000000"/>
                          </a:solidFill>
                          <a:effectLst/>
                          <a:latin typeface="Arial Narrow" panose="020B0606020202030204" pitchFamily="34" charset="0"/>
                        </a:rPr>
                        <a:t>31.4% </a:t>
                      </a:r>
                    </a:p>
                  </a:txBody>
                  <a:tcPr marL="0" marR="0" marT="0" marB="0" anchor="b">
                    <a:lnL>
                      <a:noFill/>
                    </a:lnL>
                    <a:lnR>
                      <a:noFill/>
                    </a:lnR>
                    <a:lnT>
                      <a:noFill/>
                    </a:lnT>
                    <a:lnB>
                      <a:noFill/>
                    </a:lnB>
                  </a:tcPr>
                </a:tc>
                <a:extLst>
                  <a:ext uri="{0D108BD9-81ED-4DB2-BD59-A6C34878D82A}">
                    <a16:rowId xmlns:a16="http://schemas.microsoft.com/office/drawing/2014/main" val="3896072272"/>
                  </a:ext>
                </a:extLst>
              </a:tr>
            </a:tbl>
          </a:graphicData>
        </a:graphic>
      </p:graphicFrame>
      <p:grpSp>
        <p:nvGrpSpPr>
          <p:cNvPr id="6" name="Group 5">
            <a:extLst>
              <a:ext uri="{FF2B5EF4-FFF2-40B4-BE49-F238E27FC236}">
                <a16:creationId xmlns:a16="http://schemas.microsoft.com/office/drawing/2014/main" id="{E0FBF4F3-4AE6-4E2A-9629-FC056B29FCAB}"/>
              </a:ext>
            </a:extLst>
          </p:cNvPr>
          <p:cNvGrpSpPr/>
          <p:nvPr/>
        </p:nvGrpSpPr>
        <p:grpSpPr>
          <a:xfrm>
            <a:off x="0" y="0"/>
            <a:ext cx="9144000" cy="923330"/>
            <a:chOff x="0" y="3099357"/>
            <a:chExt cx="9144000" cy="923330"/>
          </a:xfrm>
        </p:grpSpPr>
        <p:sp>
          <p:nvSpPr>
            <p:cNvPr id="7" name="Rectangle 6">
              <a:extLst>
                <a:ext uri="{FF2B5EF4-FFF2-40B4-BE49-F238E27FC236}">
                  <a16:creationId xmlns:a16="http://schemas.microsoft.com/office/drawing/2014/main" id="{2CA10E04-39AC-41C8-B0CA-134611858092}"/>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8" name="Straight Connector 7">
              <a:extLst>
                <a:ext uri="{FF2B5EF4-FFF2-40B4-BE49-F238E27FC236}">
                  <a16:creationId xmlns:a16="http://schemas.microsoft.com/office/drawing/2014/main" id="{38AC5398-44DE-4729-80BD-4AF21C663343}"/>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D813DB21-C33F-456B-925D-03A80F5A5C95}"/>
                </a:ext>
              </a:extLst>
            </p:cNvPr>
            <p:cNvSpPr txBox="1"/>
            <p:nvPr/>
          </p:nvSpPr>
          <p:spPr>
            <a:xfrm>
              <a:off x="3291565" y="3099357"/>
              <a:ext cx="5663416" cy="923330"/>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March 2018 Financial Report</a:t>
              </a:r>
            </a:p>
            <a:p>
              <a:r>
                <a:rPr lang="en-US" b="1" dirty="0">
                  <a:solidFill>
                    <a:schemeClr val="bg1"/>
                  </a:solidFill>
                  <a:latin typeface="Arial" charset="0"/>
                  <a:ea typeface="Arial" charset="0"/>
                  <a:cs typeface="Arial" charset="0"/>
                </a:rPr>
                <a:t>12 Month Rolling Forecast</a:t>
              </a:r>
            </a:p>
            <a:p>
              <a:endParaRPr lang="en-US" b="1" dirty="0">
                <a:latin typeface="Arial" charset="0"/>
                <a:ea typeface="Arial" charset="0"/>
                <a:cs typeface="Arial" charset="0"/>
              </a:endParaRPr>
            </a:p>
          </p:txBody>
        </p:sp>
        <p:pic>
          <p:nvPicPr>
            <p:cNvPr id="10" name="Picture 9">
              <a:extLst>
                <a:ext uri="{FF2B5EF4-FFF2-40B4-BE49-F238E27FC236}">
                  <a16:creationId xmlns:a16="http://schemas.microsoft.com/office/drawing/2014/main" id="{B8BCDC45-6764-4BE3-8073-5E07DF7C120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Tree>
    <p:extLst>
      <p:ext uri="{BB962C8B-B14F-4D97-AF65-F5344CB8AC3E}">
        <p14:creationId xmlns:p14="http://schemas.microsoft.com/office/powerpoint/2010/main" val="3507825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923330"/>
            <a:chOff x="0" y="3099357"/>
            <a:chExt cx="9144000" cy="92333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923330"/>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March 2018 Financial Report</a:t>
              </a:r>
            </a:p>
            <a:p>
              <a:r>
                <a:rPr lang="en-US" b="1" dirty="0">
                  <a:solidFill>
                    <a:schemeClr val="bg1"/>
                  </a:solidFill>
                  <a:latin typeface="Arial" charset="0"/>
                  <a:ea typeface="Arial" charset="0"/>
                  <a:cs typeface="Arial" charset="0"/>
                </a:rPr>
                <a:t>12 Month Rolling Forecast</a:t>
              </a:r>
            </a:p>
            <a:p>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6" name="Content Placeholder 5"/>
          <p:cNvSpPr>
            <a:spLocks noGrp="1"/>
          </p:cNvSpPr>
          <p:nvPr>
            <p:ph idx="1"/>
          </p:nvPr>
        </p:nvSpPr>
        <p:spPr/>
        <p:txBody>
          <a:bodyPr/>
          <a:lstStyle/>
          <a:p>
            <a:pPr marL="0" indent="0">
              <a:buNone/>
            </a:pPr>
            <a:r>
              <a:rPr lang="en-US" dirty="0"/>
              <a:t>Assumptions:</a:t>
            </a:r>
          </a:p>
          <a:p>
            <a:r>
              <a:rPr lang="en-US" dirty="0"/>
              <a:t>Based on FY 19 budget.</a:t>
            </a:r>
          </a:p>
          <a:p>
            <a:r>
              <a:rPr lang="en-US" dirty="0"/>
              <a:t>Work in Progress.</a:t>
            </a:r>
          </a:p>
          <a:p>
            <a:r>
              <a:rPr lang="en-US" dirty="0"/>
              <a:t>Revenues and Expense adjusted by days in month – Not yet based on specific volumes and seasonal adjustments.</a:t>
            </a:r>
          </a:p>
          <a:p>
            <a:r>
              <a:rPr lang="en-US" dirty="0"/>
              <a:t>Labor adjusted for holiday OT.</a:t>
            </a:r>
          </a:p>
          <a:p>
            <a:pPr marL="0" indent="0">
              <a:buNone/>
            </a:pPr>
            <a:endParaRPr lang="en-US" dirty="0"/>
          </a:p>
          <a:p>
            <a:pPr lvl="1"/>
            <a:endParaRPr lang="en-US" dirty="0"/>
          </a:p>
        </p:txBody>
      </p:sp>
      <p:sp>
        <p:nvSpPr>
          <p:cNvPr id="2" name="Slide Number Placeholder 1"/>
          <p:cNvSpPr>
            <a:spLocks noGrp="1"/>
          </p:cNvSpPr>
          <p:nvPr>
            <p:ph type="sldNum" sz="quarter" idx="12"/>
          </p:nvPr>
        </p:nvSpPr>
        <p:spPr/>
        <p:txBody>
          <a:bodyPr/>
          <a:lstStyle/>
          <a:p>
            <a:fld id="{4CFADB4A-6FA2-46F0-966D-44FD877818BE}" type="slidenum">
              <a:rPr lang="en-US" smtClean="0"/>
              <a:pPr/>
              <a:t>13</a:t>
            </a:fld>
            <a:endParaRPr lang="en-US"/>
          </a:p>
        </p:txBody>
      </p:sp>
    </p:spTree>
    <p:extLst>
      <p:ext uri="{BB962C8B-B14F-4D97-AF65-F5344CB8AC3E}">
        <p14:creationId xmlns:p14="http://schemas.microsoft.com/office/powerpoint/2010/main" val="2456071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le 10"/>
          <p:cNvSpPr>
            <a:spLocks noGrp="1"/>
          </p:cNvSpPr>
          <p:nvPr>
            <p:ph type="title"/>
          </p:nvPr>
        </p:nvSpPr>
        <p:spPr>
          <a:xfrm>
            <a:off x="457200" y="566874"/>
            <a:ext cx="8229600" cy="1143000"/>
          </a:xfrm>
        </p:spPr>
        <p:txBody>
          <a:bodyPr>
            <a:normAutofit/>
          </a:bodyPr>
          <a:lstStyle/>
          <a:p>
            <a:r>
              <a:rPr lang="en-US" sz="3200" dirty="0"/>
              <a:t>Revenue Cycle in Simplest View</a:t>
            </a: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160107950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4CFADB4A-6FA2-46F0-966D-44FD877818BE}" type="slidenum">
              <a:rPr lang="en-US" smtClean="0"/>
              <a:pPr/>
              <a:t>14</a:t>
            </a:fld>
            <a:endParaRPr lang="en-US"/>
          </a:p>
        </p:txBody>
      </p:sp>
      <p:grpSp>
        <p:nvGrpSpPr>
          <p:cNvPr id="6" name="Group 5">
            <a:extLst>
              <a:ext uri="{FF2B5EF4-FFF2-40B4-BE49-F238E27FC236}">
                <a16:creationId xmlns:a16="http://schemas.microsoft.com/office/drawing/2014/main" id="{F2E2956C-6380-435A-AA20-1A17B338C593}"/>
              </a:ext>
            </a:extLst>
          </p:cNvPr>
          <p:cNvGrpSpPr/>
          <p:nvPr/>
        </p:nvGrpSpPr>
        <p:grpSpPr>
          <a:xfrm>
            <a:off x="0" y="0"/>
            <a:ext cx="9144000" cy="738664"/>
            <a:chOff x="0" y="3099357"/>
            <a:chExt cx="9144000" cy="738664"/>
          </a:xfrm>
        </p:grpSpPr>
        <p:sp>
          <p:nvSpPr>
            <p:cNvPr id="7" name="Rectangle 6">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8" name="Straight Connector 7">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DAD22FD0-A608-4170-A6C5-6A6B5445EAC3}"/>
                </a:ext>
              </a:extLst>
            </p:cNvPr>
            <p:cNvSpPr txBox="1"/>
            <p:nvPr/>
          </p:nvSpPr>
          <p:spPr>
            <a:xfrm>
              <a:off x="3291565" y="3099357"/>
              <a:ext cx="5663416" cy="738664"/>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March 2018 Financial Report</a:t>
              </a:r>
            </a:p>
            <a:p>
              <a:r>
                <a:rPr lang="en-US" sz="2400" b="1" dirty="0">
                  <a:solidFill>
                    <a:schemeClr val="bg1"/>
                  </a:solidFill>
                  <a:latin typeface="Arial" charset="0"/>
                  <a:ea typeface="Arial" charset="0"/>
                  <a:cs typeface="Arial" charset="0"/>
                </a:rPr>
                <a:t>REVENUE CYCLE</a:t>
              </a:r>
              <a:endParaRPr lang="en-US" sz="2400" b="1" dirty="0">
                <a:latin typeface="Arial" charset="0"/>
                <a:ea typeface="Arial" charset="0"/>
                <a:cs typeface="Arial" charset="0"/>
              </a:endParaRPr>
            </a:p>
          </p:txBody>
        </p:sp>
        <p:pic>
          <p:nvPicPr>
            <p:cNvPr id="10" name="Picture 9">
              <a:extLst>
                <a:ext uri="{FF2B5EF4-FFF2-40B4-BE49-F238E27FC236}">
                  <a16:creationId xmlns:a16="http://schemas.microsoft.com/office/drawing/2014/main" id="{CEDD7E8D-E794-4E67-9E1B-90B47FD39B38}"/>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Tree>
    <p:extLst>
      <p:ext uri="{BB962C8B-B14F-4D97-AF65-F5344CB8AC3E}">
        <p14:creationId xmlns:p14="http://schemas.microsoft.com/office/powerpoint/2010/main" val="173067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Title 20"/>
          <p:cNvSpPr>
            <a:spLocks noGrp="1"/>
          </p:cNvSpPr>
          <p:nvPr>
            <p:ph type="title"/>
          </p:nvPr>
        </p:nvSpPr>
        <p:spPr>
          <a:xfrm>
            <a:off x="457200" y="521732"/>
            <a:ext cx="8229600" cy="1143000"/>
          </a:xfrm>
        </p:spPr>
        <p:txBody>
          <a:bodyPr>
            <a:normAutofit/>
          </a:bodyPr>
          <a:lstStyle/>
          <a:p>
            <a:r>
              <a:rPr lang="en-US" sz="3200" dirty="0"/>
              <a:t>Revenue Cycle with Finance Activities</a:t>
            </a:r>
          </a:p>
        </p:txBody>
      </p:sp>
      <p:graphicFrame>
        <p:nvGraphicFramePr>
          <p:cNvPr id="10" name="Content Placeholder 9"/>
          <p:cNvGraphicFramePr>
            <a:graphicFrameLocks noGrp="1" noChangeAspect="1"/>
          </p:cNvGraphicFramePr>
          <p:nvPr>
            <p:ph idx="1"/>
            <p:extLst>
              <p:ext uri="{D42A27DB-BD31-4B8C-83A1-F6EECF244321}">
                <p14:modId xmlns:p14="http://schemas.microsoft.com/office/powerpoint/2010/main" val="360872507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4CFADB4A-6FA2-46F0-966D-44FD877818BE}" type="slidenum">
              <a:rPr lang="en-US" smtClean="0"/>
              <a:pPr/>
              <a:t>15</a:t>
            </a:fld>
            <a:endParaRPr lang="en-US"/>
          </a:p>
        </p:txBody>
      </p:sp>
      <p:sp>
        <p:nvSpPr>
          <p:cNvPr id="11" name="TextBox 10"/>
          <p:cNvSpPr txBox="1"/>
          <p:nvPr/>
        </p:nvSpPr>
        <p:spPr>
          <a:xfrm>
            <a:off x="7467600" y="3124200"/>
            <a:ext cx="1524000" cy="646331"/>
          </a:xfrm>
          <a:prstGeom prst="rect">
            <a:avLst/>
          </a:prstGeom>
          <a:noFill/>
        </p:spPr>
        <p:txBody>
          <a:bodyPr wrap="square" rtlCol="0">
            <a:spAutoFit/>
          </a:bodyPr>
          <a:lstStyle/>
          <a:p>
            <a:r>
              <a:rPr lang="en-US" b="1" dirty="0">
                <a:solidFill>
                  <a:srgbClr val="0070C0"/>
                </a:solidFill>
              </a:rPr>
              <a:t>CDM </a:t>
            </a:r>
            <a:r>
              <a:rPr lang="en-US" b="1" dirty="0" err="1">
                <a:solidFill>
                  <a:srgbClr val="0070C0"/>
                </a:solidFill>
              </a:rPr>
              <a:t>Mgmt</a:t>
            </a:r>
            <a:endParaRPr lang="en-US" b="1" dirty="0">
              <a:solidFill>
                <a:srgbClr val="0070C0"/>
              </a:solidFill>
            </a:endParaRPr>
          </a:p>
          <a:p>
            <a:r>
              <a:rPr lang="en-US" b="1" dirty="0">
                <a:solidFill>
                  <a:srgbClr val="0070C0"/>
                </a:solidFill>
              </a:rPr>
              <a:t>Rate Setting</a:t>
            </a:r>
          </a:p>
        </p:txBody>
      </p:sp>
      <p:sp>
        <p:nvSpPr>
          <p:cNvPr id="12" name="TextBox 11"/>
          <p:cNvSpPr txBox="1"/>
          <p:nvPr/>
        </p:nvSpPr>
        <p:spPr>
          <a:xfrm>
            <a:off x="5562600" y="1295400"/>
            <a:ext cx="1587038" cy="369332"/>
          </a:xfrm>
          <a:prstGeom prst="rect">
            <a:avLst/>
          </a:prstGeom>
          <a:noFill/>
        </p:spPr>
        <p:txBody>
          <a:bodyPr wrap="none" rtlCol="0">
            <a:spAutoFit/>
          </a:bodyPr>
          <a:lstStyle/>
          <a:p>
            <a:r>
              <a:rPr lang="en-US" b="1" dirty="0">
                <a:solidFill>
                  <a:srgbClr val="0070C0"/>
                </a:solidFill>
              </a:rPr>
              <a:t>Authorizations</a:t>
            </a:r>
          </a:p>
        </p:txBody>
      </p:sp>
      <p:sp>
        <p:nvSpPr>
          <p:cNvPr id="13" name="TextBox 12"/>
          <p:cNvSpPr txBox="1"/>
          <p:nvPr/>
        </p:nvSpPr>
        <p:spPr>
          <a:xfrm>
            <a:off x="228600" y="4648200"/>
            <a:ext cx="2057400" cy="1877437"/>
          </a:xfrm>
          <a:prstGeom prst="rect">
            <a:avLst/>
          </a:prstGeom>
          <a:noFill/>
        </p:spPr>
        <p:txBody>
          <a:bodyPr wrap="square" rtlCol="0">
            <a:spAutoFit/>
          </a:bodyPr>
          <a:lstStyle/>
          <a:p>
            <a:r>
              <a:rPr lang="en-US" sz="2000" dirty="0">
                <a:solidFill>
                  <a:srgbClr val="FF0000"/>
                </a:solidFill>
              </a:rPr>
              <a:t>*</a:t>
            </a:r>
            <a:r>
              <a:rPr lang="en-US" sz="1600" dirty="0"/>
              <a:t> Once charges entered and accounts coded, we can calculate net revenue and set collection goals for billing and collections.</a:t>
            </a:r>
          </a:p>
        </p:txBody>
      </p:sp>
      <p:sp>
        <p:nvSpPr>
          <p:cNvPr id="14" name="TextBox 13"/>
          <p:cNvSpPr txBox="1"/>
          <p:nvPr/>
        </p:nvSpPr>
        <p:spPr>
          <a:xfrm>
            <a:off x="4800600" y="6172200"/>
            <a:ext cx="338554" cy="461665"/>
          </a:xfrm>
          <a:prstGeom prst="rect">
            <a:avLst/>
          </a:prstGeom>
          <a:noFill/>
        </p:spPr>
        <p:txBody>
          <a:bodyPr wrap="none" rtlCol="0">
            <a:spAutoFit/>
          </a:bodyPr>
          <a:lstStyle/>
          <a:p>
            <a:r>
              <a:rPr lang="en-US" sz="2400" dirty="0">
                <a:solidFill>
                  <a:srgbClr val="FF0000"/>
                </a:solidFill>
              </a:rPr>
              <a:t>*</a:t>
            </a:r>
          </a:p>
        </p:txBody>
      </p:sp>
      <p:grpSp>
        <p:nvGrpSpPr>
          <p:cNvPr id="15" name="Group 14">
            <a:extLst>
              <a:ext uri="{FF2B5EF4-FFF2-40B4-BE49-F238E27FC236}">
                <a16:creationId xmlns:a16="http://schemas.microsoft.com/office/drawing/2014/main" id="{F2E2956C-6380-435A-AA20-1A17B338C593}"/>
              </a:ext>
            </a:extLst>
          </p:cNvPr>
          <p:cNvGrpSpPr/>
          <p:nvPr/>
        </p:nvGrpSpPr>
        <p:grpSpPr>
          <a:xfrm>
            <a:off x="0" y="0"/>
            <a:ext cx="9144000" cy="800219"/>
            <a:chOff x="0" y="3099357"/>
            <a:chExt cx="9144000" cy="800219"/>
          </a:xfrm>
        </p:grpSpPr>
        <p:sp>
          <p:nvSpPr>
            <p:cNvPr id="16" name="Rectangle 1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17" name="Straight Connector 1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DAD22FD0-A608-4170-A6C5-6A6B5445EAC3}"/>
                </a:ext>
              </a:extLst>
            </p:cNvPr>
            <p:cNvSpPr txBox="1"/>
            <p:nvPr/>
          </p:nvSpPr>
          <p:spPr>
            <a:xfrm>
              <a:off x="3291565" y="3099357"/>
              <a:ext cx="5663416" cy="800219"/>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March 2018 Financial Report</a:t>
              </a:r>
            </a:p>
            <a:p>
              <a:r>
                <a:rPr lang="en-US" sz="2800" b="1" dirty="0">
                  <a:solidFill>
                    <a:schemeClr val="bg1"/>
                  </a:solidFill>
                  <a:latin typeface="Arial" charset="0"/>
                  <a:ea typeface="Arial" charset="0"/>
                  <a:cs typeface="Arial" charset="0"/>
                </a:rPr>
                <a:t>REVENUE CYCLE</a:t>
              </a:r>
              <a:endParaRPr lang="en-US" sz="2800" b="1" dirty="0">
                <a:latin typeface="Arial" charset="0"/>
                <a:ea typeface="Arial" charset="0"/>
                <a:cs typeface="Arial" charset="0"/>
              </a:endParaRPr>
            </a:p>
          </p:txBody>
        </p:sp>
        <p:pic>
          <p:nvPicPr>
            <p:cNvPr id="19" name="Picture 18">
              <a:extLst>
                <a:ext uri="{FF2B5EF4-FFF2-40B4-BE49-F238E27FC236}">
                  <a16:creationId xmlns:a16="http://schemas.microsoft.com/office/drawing/2014/main" id="{CEDD7E8D-E794-4E67-9E1B-90B47FD39B38}"/>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0" name="TextBox 19"/>
          <p:cNvSpPr txBox="1"/>
          <p:nvPr/>
        </p:nvSpPr>
        <p:spPr>
          <a:xfrm>
            <a:off x="1371600" y="2438400"/>
            <a:ext cx="1295400" cy="381000"/>
          </a:xfrm>
          <a:prstGeom prst="rect">
            <a:avLst/>
          </a:prstGeom>
          <a:noFill/>
        </p:spPr>
        <p:txBody>
          <a:bodyPr wrap="square" rtlCol="0">
            <a:spAutoFit/>
          </a:bodyPr>
          <a:lstStyle/>
          <a:p>
            <a:r>
              <a:rPr lang="en-US" b="1" dirty="0">
                <a:solidFill>
                  <a:srgbClr val="0070C0"/>
                </a:solidFill>
              </a:rPr>
              <a:t>Collection%</a:t>
            </a:r>
          </a:p>
        </p:txBody>
      </p:sp>
    </p:spTree>
    <p:extLst>
      <p:ext uri="{BB962C8B-B14F-4D97-AF65-F5344CB8AC3E}">
        <p14:creationId xmlns:p14="http://schemas.microsoft.com/office/powerpoint/2010/main" val="15533947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8108"/>
            <a:ext cx="8229600" cy="1143000"/>
          </a:xfrm>
        </p:spPr>
        <p:txBody>
          <a:bodyPr/>
          <a:lstStyle/>
          <a:p>
            <a:r>
              <a:rPr lang="en-US" dirty="0"/>
              <a:t>Collection %</a:t>
            </a:r>
          </a:p>
        </p:txBody>
      </p:sp>
      <p:sp>
        <p:nvSpPr>
          <p:cNvPr id="9" name="Content Placeholder 8"/>
          <p:cNvSpPr>
            <a:spLocks noGrp="1"/>
          </p:cNvSpPr>
          <p:nvPr>
            <p:ph idx="1"/>
          </p:nvPr>
        </p:nvSpPr>
        <p:spPr>
          <a:xfrm>
            <a:off x="304800" y="1600200"/>
            <a:ext cx="8686800" cy="4525963"/>
          </a:xfrm>
        </p:spPr>
        <p:txBody>
          <a:bodyPr/>
          <a:lstStyle/>
          <a:p>
            <a:r>
              <a:rPr lang="en-US" dirty="0"/>
              <a:t>Collection % NPSR = NPSR/Gross Charges</a:t>
            </a:r>
          </a:p>
          <a:p>
            <a:pPr marL="857250" lvl="1" indent="-457200"/>
            <a:r>
              <a:rPr lang="en-US" dirty="0"/>
              <a:t>This is the amount that is the Patient Services Dept./Revenue Cycle management responsibility to collect.</a:t>
            </a:r>
          </a:p>
          <a:p>
            <a:pPr marL="857250" lvl="1" indent="-457200"/>
            <a:r>
              <a:rPr lang="en-US" dirty="0"/>
              <a:t>NPSR in March should be cash collection goal for May.</a:t>
            </a:r>
          </a:p>
          <a:p>
            <a:r>
              <a:rPr lang="en-US" dirty="0"/>
              <a:t>Collection % Total = Net </a:t>
            </a:r>
            <a:r>
              <a:rPr lang="en-US" dirty="0" err="1"/>
              <a:t>Oper</a:t>
            </a:r>
            <a:r>
              <a:rPr lang="en-US" dirty="0"/>
              <a:t>. Rev./Gross Charges</a:t>
            </a:r>
          </a:p>
          <a:p>
            <a:pPr marL="857250" lvl="1" indent="-457200"/>
            <a:r>
              <a:rPr lang="en-US" dirty="0"/>
              <a:t>Includes supplemental revenues considered patient revenues but not patient specific.</a:t>
            </a:r>
          </a:p>
        </p:txBody>
      </p:sp>
      <p:sp>
        <p:nvSpPr>
          <p:cNvPr id="3" name="Slide Number Placeholder 2"/>
          <p:cNvSpPr>
            <a:spLocks noGrp="1"/>
          </p:cNvSpPr>
          <p:nvPr>
            <p:ph type="sldNum" sz="quarter" idx="12"/>
          </p:nvPr>
        </p:nvSpPr>
        <p:spPr/>
        <p:txBody>
          <a:bodyPr/>
          <a:lstStyle/>
          <a:p>
            <a:fld id="{4CFADB4A-6FA2-46F0-966D-44FD877818BE}" type="slidenum">
              <a:rPr lang="en-US" smtClean="0"/>
              <a:pPr/>
              <a:t>16</a:t>
            </a:fld>
            <a:endParaRPr lang="en-US"/>
          </a:p>
        </p:txBody>
      </p:sp>
      <p:grpSp>
        <p:nvGrpSpPr>
          <p:cNvPr id="4" name="Group 3">
            <a:extLst>
              <a:ext uri="{FF2B5EF4-FFF2-40B4-BE49-F238E27FC236}">
                <a16:creationId xmlns:a16="http://schemas.microsoft.com/office/drawing/2014/main" id="{F2E2956C-6380-435A-AA20-1A17B338C593}"/>
              </a:ext>
            </a:extLst>
          </p:cNvPr>
          <p:cNvGrpSpPr/>
          <p:nvPr/>
        </p:nvGrpSpPr>
        <p:grpSpPr>
          <a:xfrm>
            <a:off x="0" y="0"/>
            <a:ext cx="9144000" cy="800219"/>
            <a:chOff x="0" y="3099357"/>
            <a:chExt cx="9144000" cy="800219"/>
          </a:xfrm>
        </p:grpSpPr>
        <p:sp>
          <p:nvSpPr>
            <p:cNvPr id="5" name="Rectangle 4">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6" name="Straight Connector 5">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DAD22FD0-A608-4170-A6C5-6A6B5445EAC3}"/>
                </a:ext>
              </a:extLst>
            </p:cNvPr>
            <p:cNvSpPr txBox="1"/>
            <p:nvPr/>
          </p:nvSpPr>
          <p:spPr>
            <a:xfrm>
              <a:off x="3291565" y="3099357"/>
              <a:ext cx="5663416" cy="800219"/>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March 2018 Financial Report</a:t>
              </a:r>
            </a:p>
            <a:p>
              <a:r>
                <a:rPr lang="en-US" sz="2800" b="1" dirty="0">
                  <a:solidFill>
                    <a:schemeClr val="bg1"/>
                  </a:solidFill>
                  <a:latin typeface="Arial" charset="0"/>
                  <a:ea typeface="Arial" charset="0"/>
                  <a:cs typeface="Arial" charset="0"/>
                </a:rPr>
                <a:t>REVENUE CYCLE</a:t>
              </a:r>
              <a:endParaRPr lang="en-US" sz="2800" b="1" dirty="0">
                <a:latin typeface="Arial" charset="0"/>
                <a:ea typeface="Arial" charset="0"/>
                <a:cs typeface="Arial" charset="0"/>
              </a:endParaRPr>
            </a:p>
          </p:txBody>
        </p:sp>
        <p:pic>
          <p:nvPicPr>
            <p:cNvPr id="8" name="Picture 7">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Tree>
    <p:extLst>
      <p:ext uri="{BB962C8B-B14F-4D97-AF65-F5344CB8AC3E}">
        <p14:creationId xmlns:p14="http://schemas.microsoft.com/office/powerpoint/2010/main" val="2146094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1474"/>
            <a:ext cx="8229600" cy="1143000"/>
          </a:xfrm>
        </p:spPr>
        <p:txBody>
          <a:bodyPr/>
          <a:lstStyle/>
          <a:p>
            <a:r>
              <a:rPr lang="en-US" dirty="0"/>
              <a:t>Collection% - Why so low?</a:t>
            </a:r>
          </a:p>
        </p:txBody>
      </p:sp>
      <p:sp>
        <p:nvSpPr>
          <p:cNvPr id="9" name="Content Placeholder 8"/>
          <p:cNvSpPr>
            <a:spLocks noGrp="1"/>
          </p:cNvSpPr>
          <p:nvPr>
            <p:ph idx="1"/>
          </p:nvPr>
        </p:nvSpPr>
        <p:spPr>
          <a:xfrm>
            <a:off x="457200" y="1600200"/>
            <a:ext cx="8382000" cy="5029200"/>
          </a:xfrm>
        </p:spPr>
        <p:txBody>
          <a:bodyPr>
            <a:normAutofit fontScale="77500" lnSpcReduction="20000"/>
          </a:bodyPr>
          <a:lstStyle/>
          <a:p>
            <a:r>
              <a:rPr lang="en-US" dirty="0"/>
              <a:t>Hospitals required to charge all patients/payers the same amount for same service.</a:t>
            </a:r>
          </a:p>
          <a:p>
            <a:r>
              <a:rPr lang="en-US" dirty="0"/>
              <a:t>Gov’t payers reimburse under fee schedules or at cost and hospitals must accept if they want to be paid for services to enrollees.</a:t>
            </a:r>
          </a:p>
          <a:p>
            <a:r>
              <a:rPr lang="en-US" dirty="0"/>
              <a:t>Commercial payers generally negotiate contracted rates or may pay based on charges, but many times patient have high deductibles.</a:t>
            </a:r>
          </a:p>
          <a:p>
            <a:r>
              <a:rPr lang="en-US" dirty="0"/>
              <a:t>Uninsured patient may or may not qualify for charity or reduced charges, and may or may not pay.</a:t>
            </a:r>
          </a:p>
          <a:p>
            <a:r>
              <a:rPr lang="en-US" dirty="0"/>
              <a:t>Patients may need services that insurance won’t authorize = no payment.</a:t>
            </a:r>
          </a:p>
          <a:p>
            <a:r>
              <a:rPr lang="en-US" dirty="0"/>
              <a:t>Because of issues above, there is a big difference between gross charges and what will be collected.</a:t>
            </a:r>
          </a:p>
        </p:txBody>
      </p:sp>
      <p:sp>
        <p:nvSpPr>
          <p:cNvPr id="3" name="Slide Number Placeholder 2"/>
          <p:cNvSpPr>
            <a:spLocks noGrp="1"/>
          </p:cNvSpPr>
          <p:nvPr>
            <p:ph type="sldNum" sz="quarter" idx="12"/>
          </p:nvPr>
        </p:nvSpPr>
        <p:spPr/>
        <p:txBody>
          <a:bodyPr/>
          <a:lstStyle/>
          <a:p>
            <a:fld id="{4CFADB4A-6FA2-46F0-966D-44FD877818BE}" type="slidenum">
              <a:rPr lang="en-US" smtClean="0"/>
              <a:pPr/>
              <a:t>17</a:t>
            </a:fld>
            <a:endParaRPr lang="en-US"/>
          </a:p>
        </p:txBody>
      </p:sp>
      <p:grpSp>
        <p:nvGrpSpPr>
          <p:cNvPr id="4" name="Group 3">
            <a:extLst>
              <a:ext uri="{FF2B5EF4-FFF2-40B4-BE49-F238E27FC236}">
                <a16:creationId xmlns:a16="http://schemas.microsoft.com/office/drawing/2014/main" id="{F2E2956C-6380-435A-AA20-1A17B338C593}"/>
              </a:ext>
            </a:extLst>
          </p:cNvPr>
          <p:cNvGrpSpPr/>
          <p:nvPr/>
        </p:nvGrpSpPr>
        <p:grpSpPr>
          <a:xfrm>
            <a:off x="0" y="8467"/>
            <a:ext cx="9144000" cy="800219"/>
            <a:chOff x="0" y="3099357"/>
            <a:chExt cx="9144000" cy="800219"/>
          </a:xfrm>
        </p:grpSpPr>
        <p:sp>
          <p:nvSpPr>
            <p:cNvPr id="5" name="Rectangle 4">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6" name="Straight Connector 5">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DAD22FD0-A608-4170-A6C5-6A6B5445EAC3}"/>
                </a:ext>
              </a:extLst>
            </p:cNvPr>
            <p:cNvSpPr txBox="1"/>
            <p:nvPr/>
          </p:nvSpPr>
          <p:spPr>
            <a:xfrm>
              <a:off x="3291565" y="3099357"/>
              <a:ext cx="5663416" cy="800219"/>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March 2018 Financial Report</a:t>
              </a:r>
            </a:p>
            <a:p>
              <a:r>
                <a:rPr lang="en-US" sz="2800" b="1" dirty="0">
                  <a:solidFill>
                    <a:schemeClr val="bg1"/>
                  </a:solidFill>
                  <a:latin typeface="Arial" charset="0"/>
                  <a:ea typeface="Arial" charset="0"/>
                  <a:cs typeface="Arial" charset="0"/>
                </a:rPr>
                <a:t>REVENUE CYCLE</a:t>
              </a:r>
              <a:endParaRPr lang="en-US" sz="2800" b="1" dirty="0">
                <a:latin typeface="Arial" charset="0"/>
                <a:ea typeface="Arial" charset="0"/>
                <a:cs typeface="Arial" charset="0"/>
              </a:endParaRPr>
            </a:p>
          </p:txBody>
        </p:sp>
        <p:pic>
          <p:nvPicPr>
            <p:cNvPr id="8" name="Picture 7">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Tree>
    <p:extLst>
      <p:ext uri="{BB962C8B-B14F-4D97-AF65-F5344CB8AC3E}">
        <p14:creationId xmlns:p14="http://schemas.microsoft.com/office/powerpoint/2010/main" val="739065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a:t>Collection% - Why so low?</a:t>
            </a:r>
          </a:p>
        </p:txBody>
      </p:sp>
      <p:sp>
        <p:nvSpPr>
          <p:cNvPr id="9" name="Content Placeholder 8"/>
          <p:cNvSpPr>
            <a:spLocks noGrp="1"/>
          </p:cNvSpPr>
          <p:nvPr>
            <p:ph idx="1"/>
          </p:nvPr>
        </p:nvSpPr>
        <p:spPr>
          <a:xfrm>
            <a:off x="457200" y="1600200"/>
            <a:ext cx="8229600" cy="5105400"/>
          </a:xfrm>
        </p:spPr>
        <p:txBody>
          <a:bodyPr>
            <a:normAutofit fontScale="77500" lnSpcReduction="20000"/>
          </a:bodyPr>
          <a:lstStyle/>
          <a:p>
            <a:r>
              <a:rPr lang="en-US" dirty="0"/>
              <a:t>Gross </a:t>
            </a:r>
            <a:r>
              <a:rPr lang="en-US" dirty="0" err="1"/>
              <a:t>vs</a:t>
            </a:r>
            <a:r>
              <a:rPr lang="en-US" dirty="0"/>
              <a:t> Net payments from </a:t>
            </a:r>
            <a:r>
              <a:rPr lang="en-US" dirty="0" err="1"/>
              <a:t>Medi</a:t>
            </a:r>
            <a:r>
              <a:rPr lang="en-US" dirty="0"/>
              <a:t>-Cal.</a:t>
            </a:r>
          </a:p>
          <a:p>
            <a:r>
              <a:rPr lang="en-US" dirty="0"/>
              <a:t>We book revenue at “Net” but Federal Government says we got gross amount.</a:t>
            </a:r>
          </a:p>
          <a:p>
            <a:r>
              <a:rPr lang="en-US" dirty="0"/>
              <a:t>Managed Care IGT </a:t>
            </a:r>
          </a:p>
          <a:p>
            <a:pPr lvl="1"/>
            <a:r>
              <a:rPr lang="en-US" dirty="0"/>
              <a:t> We put up $20 mill IGT for non-federal share</a:t>
            </a:r>
          </a:p>
          <a:p>
            <a:pPr lvl="1"/>
            <a:r>
              <a:rPr lang="en-US" dirty="0"/>
              <a:t> We pay DHCS 20% IGT fee of $4 mill</a:t>
            </a:r>
          </a:p>
          <a:p>
            <a:pPr lvl="1"/>
            <a:r>
              <a:rPr lang="en-US" dirty="0"/>
              <a:t> We receive $40 mill payment from plan</a:t>
            </a:r>
          </a:p>
          <a:p>
            <a:pPr lvl="1"/>
            <a:r>
              <a:rPr lang="en-US" dirty="0"/>
              <a:t> We book $16 mill Net Revenue</a:t>
            </a:r>
          </a:p>
          <a:p>
            <a:pPr lvl="1"/>
            <a:r>
              <a:rPr lang="en-US" dirty="0"/>
              <a:t> CMS says we got $40 mill </a:t>
            </a:r>
          </a:p>
          <a:p>
            <a:r>
              <a:rPr lang="en-US" dirty="0"/>
              <a:t>Similar issue for CPE based </a:t>
            </a:r>
            <a:r>
              <a:rPr lang="en-US" dirty="0" err="1"/>
              <a:t>Mcal</a:t>
            </a:r>
            <a:r>
              <a:rPr lang="en-US" dirty="0"/>
              <a:t> FFS payments and </a:t>
            </a:r>
            <a:r>
              <a:rPr lang="en-US" dirty="0" err="1"/>
              <a:t>supplementals</a:t>
            </a:r>
            <a:r>
              <a:rPr lang="en-US" dirty="0"/>
              <a:t>, and IGT based Prime, GPP, QIP and EPP.</a:t>
            </a:r>
          </a:p>
          <a:p>
            <a:r>
              <a:rPr lang="en-US" dirty="0"/>
              <a:t>If we showed that income at Gross, our collection % would be much greater but would not reflect our true net revenue.</a:t>
            </a:r>
          </a:p>
          <a:p>
            <a:endParaRPr lang="en-US" dirty="0"/>
          </a:p>
          <a:p>
            <a:pPr marL="457200" lvl="1" indent="0">
              <a:buNone/>
            </a:pPr>
            <a:endParaRPr lang="en-US" dirty="0"/>
          </a:p>
          <a:p>
            <a:pPr marL="457200" lvl="1" indent="0">
              <a:buNone/>
            </a:pPr>
            <a:endParaRPr lang="en-US" dirty="0"/>
          </a:p>
        </p:txBody>
      </p:sp>
      <p:sp>
        <p:nvSpPr>
          <p:cNvPr id="3" name="Slide Number Placeholder 2"/>
          <p:cNvSpPr>
            <a:spLocks noGrp="1"/>
          </p:cNvSpPr>
          <p:nvPr>
            <p:ph type="sldNum" sz="quarter" idx="12"/>
          </p:nvPr>
        </p:nvSpPr>
        <p:spPr/>
        <p:txBody>
          <a:bodyPr/>
          <a:lstStyle/>
          <a:p>
            <a:fld id="{4CFADB4A-6FA2-46F0-966D-44FD877818BE}" type="slidenum">
              <a:rPr lang="en-US" smtClean="0"/>
              <a:pPr/>
              <a:t>18</a:t>
            </a:fld>
            <a:endParaRPr lang="en-US"/>
          </a:p>
        </p:txBody>
      </p:sp>
      <p:grpSp>
        <p:nvGrpSpPr>
          <p:cNvPr id="4" name="Group 3">
            <a:extLst>
              <a:ext uri="{FF2B5EF4-FFF2-40B4-BE49-F238E27FC236}">
                <a16:creationId xmlns:a16="http://schemas.microsoft.com/office/drawing/2014/main" id="{F2E2956C-6380-435A-AA20-1A17B338C593}"/>
              </a:ext>
            </a:extLst>
          </p:cNvPr>
          <p:cNvGrpSpPr/>
          <p:nvPr/>
        </p:nvGrpSpPr>
        <p:grpSpPr>
          <a:xfrm>
            <a:off x="0" y="37981"/>
            <a:ext cx="9144000" cy="800219"/>
            <a:chOff x="0" y="3099357"/>
            <a:chExt cx="9144000" cy="800219"/>
          </a:xfrm>
        </p:grpSpPr>
        <p:sp>
          <p:nvSpPr>
            <p:cNvPr id="5" name="Rectangle 4">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6" name="Straight Connector 5">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DAD22FD0-A608-4170-A6C5-6A6B5445EAC3}"/>
                </a:ext>
              </a:extLst>
            </p:cNvPr>
            <p:cNvSpPr txBox="1"/>
            <p:nvPr/>
          </p:nvSpPr>
          <p:spPr>
            <a:xfrm>
              <a:off x="3291565" y="3099357"/>
              <a:ext cx="5663416" cy="800219"/>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March 2018 Financial Report</a:t>
              </a:r>
            </a:p>
            <a:p>
              <a:r>
                <a:rPr lang="en-US" sz="2800" b="1" dirty="0">
                  <a:solidFill>
                    <a:schemeClr val="bg1"/>
                  </a:solidFill>
                  <a:latin typeface="Arial" charset="0"/>
                  <a:ea typeface="Arial" charset="0"/>
                  <a:cs typeface="Arial" charset="0"/>
                </a:rPr>
                <a:t>REVENUE CYCLE</a:t>
              </a:r>
              <a:endParaRPr lang="en-US" sz="2800" b="1" dirty="0">
                <a:latin typeface="Arial" charset="0"/>
                <a:ea typeface="Arial" charset="0"/>
                <a:cs typeface="Arial" charset="0"/>
              </a:endParaRPr>
            </a:p>
          </p:txBody>
        </p:sp>
        <p:pic>
          <p:nvPicPr>
            <p:cNvPr id="8" name="Picture 7">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Tree>
    <p:extLst>
      <p:ext uri="{BB962C8B-B14F-4D97-AF65-F5344CB8AC3E}">
        <p14:creationId xmlns:p14="http://schemas.microsoft.com/office/powerpoint/2010/main" val="30039225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a:t>Collection% - Why so low?</a:t>
            </a:r>
          </a:p>
        </p:txBody>
      </p:sp>
      <p:sp>
        <p:nvSpPr>
          <p:cNvPr id="3" name="Content Placeholder 2"/>
          <p:cNvSpPr>
            <a:spLocks noGrp="1"/>
          </p:cNvSpPr>
          <p:nvPr>
            <p:ph idx="1"/>
          </p:nvPr>
        </p:nvSpPr>
        <p:spPr/>
        <p:txBody>
          <a:bodyPr>
            <a:normAutofit fontScale="92500" lnSpcReduction="10000"/>
          </a:bodyPr>
          <a:lstStyle/>
          <a:p>
            <a:r>
              <a:rPr lang="en-US" dirty="0"/>
              <a:t>Usual and Customary Charge Limitation (UCC)</a:t>
            </a:r>
          </a:p>
          <a:p>
            <a:r>
              <a:rPr lang="en-US" dirty="0"/>
              <a:t>Can’t get paid more than charges</a:t>
            </a:r>
          </a:p>
          <a:p>
            <a:r>
              <a:rPr lang="en-US" dirty="0" err="1"/>
              <a:t>Medi</a:t>
            </a:r>
            <a:r>
              <a:rPr lang="en-US" dirty="0"/>
              <a:t>-Cal DSH (starting long ago) we were limited to lower of 175% of our </a:t>
            </a:r>
            <a:r>
              <a:rPr lang="en-US" dirty="0" err="1"/>
              <a:t>Medi</a:t>
            </a:r>
            <a:r>
              <a:rPr lang="en-US" dirty="0"/>
              <a:t>-Cal and Unsponsored uncompensated cost, or charges.   </a:t>
            </a:r>
          </a:p>
          <a:p>
            <a:r>
              <a:rPr lang="en-US" dirty="0"/>
              <a:t>Forced public hospitals to increase charges.</a:t>
            </a:r>
          </a:p>
          <a:p>
            <a:r>
              <a:rPr lang="en-US" dirty="0"/>
              <a:t>Contracts assume annual charge increases.  </a:t>
            </a:r>
          </a:p>
          <a:p>
            <a:r>
              <a:rPr lang="en-US" dirty="0"/>
              <a:t>If charges were lowered, it would impact net revenues.</a:t>
            </a:r>
          </a:p>
        </p:txBody>
      </p:sp>
      <p:sp>
        <p:nvSpPr>
          <p:cNvPr id="4" name="Slide Number Placeholder 3"/>
          <p:cNvSpPr>
            <a:spLocks noGrp="1"/>
          </p:cNvSpPr>
          <p:nvPr>
            <p:ph type="sldNum" sz="quarter" idx="12"/>
          </p:nvPr>
        </p:nvSpPr>
        <p:spPr/>
        <p:txBody>
          <a:bodyPr/>
          <a:lstStyle/>
          <a:p>
            <a:fld id="{4CFADB4A-6FA2-46F0-966D-44FD877818BE}" type="slidenum">
              <a:rPr lang="en-US" smtClean="0"/>
              <a:pPr/>
              <a:t>19</a:t>
            </a:fld>
            <a:endParaRPr lang="en-US"/>
          </a:p>
        </p:txBody>
      </p:sp>
      <p:grpSp>
        <p:nvGrpSpPr>
          <p:cNvPr id="7" name="Group 6">
            <a:extLst>
              <a:ext uri="{FF2B5EF4-FFF2-40B4-BE49-F238E27FC236}">
                <a16:creationId xmlns:a16="http://schemas.microsoft.com/office/drawing/2014/main" id="{F2E2956C-6380-435A-AA20-1A17B338C593}"/>
              </a:ext>
            </a:extLst>
          </p:cNvPr>
          <p:cNvGrpSpPr/>
          <p:nvPr/>
        </p:nvGrpSpPr>
        <p:grpSpPr>
          <a:xfrm>
            <a:off x="0" y="37981"/>
            <a:ext cx="9144000" cy="800219"/>
            <a:chOff x="0" y="3099357"/>
            <a:chExt cx="9144000" cy="800219"/>
          </a:xfrm>
        </p:grpSpPr>
        <p:sp>
          <p:nvSpPr>
            <p:cNvPr id="8" name="Rectangle 7">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9" name="Straight Connector 8">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DAD22FD0-A608-4170-A6C5-6A6B5445EAC3}"/>
                </a:ext>
              </a:extLst>
            </p:cNvPr>
            <p:cNvSpPr txBox="1"/>
            <p:nvPr/>
          </p:nvSpPr>
          <p:spPr>
            <a:xfrm>
              <a:off x="3291565" y="3099357"/>
              <a:ext cx="5663416" cy="800219"/>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March 2018 Financial Report</a:t>
              </a:r>
            </a:p>
            <a:p>
              <a:r>
                <a:rPr lang="en-US" sz="2800" b="1" dirty="0">
                  <a:solidFill>
                    <a:schemeClr val="bg1"/>
                  </a:solidFill>
                  <a:latin typeface="Arial" charset="0"/>
                  <a:ea typeface="Arial" charset="0"/>
                  <a:cs typeface="Arial" charset="0"/>
                </a:rPr>
                <a:t>REVENUE CYCLE</a:t>
              </a:r>
              <a:endParaRPr lang="en-US" sz="2800" b="1" dirty="0">
                <a:latin typeface="Arial" charset="0"/>
                <a:ea typeface="Arial" charset="0"/>
                <a:cs typeface="Arial" charset="0"/>
              </a:endParaRPr>
            </a:p>
          </p:txBody>
        </p:sp>
        <p:pic>
          <p:nvPicPr>
            <p:cNvPr id="11" name="Picture 10">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Tree>
    <p:extLst>
      <p:ext uri="{BB962C8B-B14F-4D97-AF65-F5344CB8AC3E}">
        <p14:creationId xmlns:p14="http://schemas.microsoft.com/office/powerpoint/2010/main" val="1301051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123696"/>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March Financial Report </a:t>
              </a:r>
            </a:p>
            <a:p>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4" name="Slide Number Placeholder 3"/>
          <p:cNvSpPr>
            <a:spLocks noGrp="1"/>
          </p:cNvSpPr>
          <p:nvPr>
            <p:ph type="sldNum" sz="quarter" idx="12"/>
          </p:nvPr>
        </p:nvSpPr>
        <p:spPr/>
        <p:txBody>
          <a:bodyPr/>
          <a:lstStyle/>
          <a:p>
            <a:fld id="{4CFADB4A-6FA2-46F0-966D-44FD877818BE}" type="slidenum">
              <a:rPr lang="en-US" smtClean="0"/>
              <a:pPr/>
              <a:t>2</a:t>
            </a:fld>
            <a:endParaRPr lang="en-US"/>
          </a:p>
        </p:txBody>
      </p:sp>
      <p:sp>
        <p:nvSpPr>
          <p:cNvPr id="9" name="Content Placeholder 8"/>
          <p:cNvSpPr>
            <a:spLocks noGrp="1"/>
          </p:cNvSpPr>
          <p:nvPr>
            <p:ph idx="4294967295"/>
          </p:nvPr>
        </p:nvSpPr>
        <p:spPr>
          <a:xfrm>
            <a:off x="838200" y="1447800"/>
            <a:ext cx="8229600" cy="4525963"/>
          </a:xfrm>
        </p:spPr>
        <p:txBody>
          <a:bodyPr/>
          <a:lstStyle/>
          <a:p>
            <a:r>
              <a:rPr lang="en-US" dirty="0"/>
              <a:t>March highlights</a:t>
            </a:r>
          </a:p>
          <a:p>
            <a:r>
              <a:rPr lang="en-US" dirty="0"/>
              <a:t>12 month rolling forecast</a:t>
            </a:r>
          </a:p>
          <a:p>
            <a:r>
              <a:rPr lang="en-US" dirty="0"/>
              <a:t>Revenue Cycle</a:t>
            </a:r>
          </a:p>
          <a:p>
            <a:pPr lvl="1"/>
            <a:r>
              <a:rPr lang="en-US" dirty="0"/>
              <a:t>Quick overview</a:t>
            </a:r>
          </a:p>
          <a:p>
            <a:pPr lvl="1"/>
            <a:r>
              <a:rPr lang="en-US" dirty="0"/>
              <a:t>Collection %’s, why so low?</a:t>
            </a:r>
          </a:p>
          <a:p>
            <a:pPr lvl="1"/>
            <a:r>
              <a:rPr lang="en-US" dirty="0"/>
              <a:t>How are charges set?</a:t>
            </a:r>
          </a:p>
        </p:txBody>
      </p:sp>
    </p:spTree>
    <p:extLst>
      <p:ext uri="{BB962C8B-B14F-4D97-AF65-F5344CB8AC3E}">
        <p14:creationId xmlns:p14="http://schemas.microsoft.com/office/powerpoint/2010/main" val="36287941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007"/>
            <a:ext cx="8229600" cy="1143000"/>
          </a:xfrm>
        </p:spPr>
        <p:txBody>
          <a:bodyPr/>
          <a:lstStyle/>
          <a:p>
            <a:r>
              <a:rPr lang="en-US" dirty="0"/>
              <a:t>Rate Setting/CDM Management</a:t>
            </a:r>
          </a:p>
        </p:txBody>
      </p:sp>
      <p:sp>
        <p:nvSpPr>
          <p:cNvPr id="9" name="Content Placeholder 8"/>
          <p:cNvSpPr>
            <a:spLocks noGrp="1"/>
          </p:cNvSpPr>
          <p:nvPr>
            <p:ph idx="1"/>
          </p:nvPr>
        </p:nvSpPr>
        <p:spPr/>
        <p:txBody>
          <a:bodyPr>
            <a:normAutofit fontScale="92500" lnSpcReduction="20000"/>
          </a:bodyPr>
          <a:lstStyle/>
          <a:p>
            <a:r>
              <a:rPr lang="en-US" dirty="0"/>
              <a:t>Majority of patients have government payers and are not effected by charges.</a:t>
            </a:r>
          </a:p>
          <a:p>
            <a:r>
              <a:rPr lang="en-US" dirty="0"/>
              <a:t>We must have charges &gt; highest reimbursement.</a:t>
            </a:r>
          </a:p>
          <a:p>
            <a:r>
              <a:rPr lang="en-US" dirty="0"/>
              <a:t>We want to be around the median on average for pricing in surrounding area. In 2017 prices were lowered in some areas.</a:t>
            </a:r>
          </a:p>
          <a:p>
            <a:r>
              <a:rPr lang="en-US" dirty="0"/>
              <a:t>We utilize software that provides us with area average charge data. </a:t>
            </a:r>
          </a:p>
          <a:p>
            <a:r>
              <a:rPr lang="en-US" dirty="0"/>
              <a:t>We are working to have consistent charging across all AHS facilities and will have one charge master under EPIC.</a:t>
            </a:r>
          </a:p>
        </p:txBody>
      </p:sp>
      <p:sp>
        <p:nvSpPr>
          <p:cNvPr id="3" name="Slide Number Placeholder 2"/>
          <p:cNvSpPr>
            <a:spLocks noGrp="1"/>
          </p:cNvSpPr>
          <p:nvPr>
            <p:ph type="sldNum" sz="quarter" idx="12"/>
          </p:nvPr>
        </p:nvSpPr>
        <p:spPr/>
        <p:txBody>
          <a:bodyPr/>
          <a:lstStyle/>
          <a:p>
            <a:fld id="{4CFADB4A-6FA2-46F0-966D-44FD877818BE}" type="slidenum">
              <a:rPr lang="en-US" smtClean="0"/>
              <a:pPr/>
              <a:t>20</a:t>
            </a:fld>
            <a:endParaRPr lang="en-US"/>
          </a:p>
        </p:txBody>
      </p:sp>
      <p:grpSp>
        <p:nvGrpSpPr>
          <p:cNvPr id="4" name="Group 3">
            <a:extLst>
              <a:ext uri="{FF2B5EF4-FFF2-40B4-BE49-F238E27FC236}">
                <a16:creationId xmlns:a16="http://schemas.microsoft.com/office/drawing/2014/main" id="{F2E2956C-6380-435A-AA20-1A17B338C593}"/>
              </a:ext>
            </a:extLst>
          </p:cNvPr>
          <p:cNvGrpSpPr/>
          <p:nvPr/>
        </p:nvGrpSpPr>
        <p:grpSpPr>
          <a:xfrm>
            <a:off x="0" y="0"/>
            <a:ext cx="9144000" cy="800219"/>
            <a:chOff x="0" y="3099357"/>
            <a:chExt cx="9144000" cy="800219"/>
          </a:xfrm>
        </p:grpSpPr>
        <p:sp>
          <p:nvSpPr>
            <p:cNvPr id="5" name="Rectangle 4">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6" name="Straight Connector 5">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DAD22FD0-A608-4170-A6C5-6A6B5445EAC3}"/>
                </a:ext>
              </a:extLst>
            </p:cNvPr>
            <p:cNvSpPr txBox="1"/>
            <p:nvPr/>
          </p:nvSpPr>
          <p:spPr>
            <a:xfrm>
              <a:off x="3291565" y="3099357"/>
              <a:ext cx="5663416" cy="800219"/>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March 2018 Financial Report</a:t>
              </a:r>
            </a:p>
            <a:p>
              <a:r>
                <a:rPr lang="en-US" sz="2800" b="1" dirty="0">
                  <a:solidFill>
                    <a:schemeClr val="bg1"/>
                  </a:solidFill>
                  <a:latin typeface="Arial" charset="0"/>
                  <a:ea typeface="Arial" charset="0"/>
                  <a:cs typeface="Arial" charset="0"/>
                </a:rPr>
                <a:t>REVENUE CYCLE</a:t>
              </a:r>
              <a:endParaRPr lang="en-US" sz="2800" b="1" dirty="0">
                <a:latin typeface="Arial" charset="0"/>
                <a:ea typeface="Arial" charset="0"/>
                <a:cs typeface="Arial" charset="0"/>
              </a:endParaRPr>
            </a:p>
          </p:txBody>
        </p:sp>
        <p:pic>
          <p:nvPicPr>
            <p:cNvPr id="8" name="Picture 7">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Tree>
    <p:extLst>
      <p:ext uri="{BB962C8B-B14F-4D97-AF65-F5344CB8AC3E}">
        <p14:creationId xmlns:p14="http://schemas.microsoft.com/office/powerpoint/2010/main" val="547488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119091"/>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March 2018 Financial Report</a:t>
              </a:r>
            </a:p>
            <a:p>
              <a:r>
                <a:rPr lang="en-US" b="1" dirty="0">
                  <a:solidFill>
                    <a:schemeClr val="bg1"/>
                  </a:solidFill>
                  <a:latin typeface="Arial" charset="0"/>
                  <a:ea typeface="Arial" charset="0"/>
                  <a:cs typeface="Arial" charset="0"/>
                </a:rPr>
                <a:t>Patient Activity</a:t>
              </a:r>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3</a:t>
            </a:fld>
            <a:endParaRPr lang="en-US"/>
          </a:p>
        </p:txBody>
      </p:sp>
      <p:sp>
        <p:nvSpPr>
          <p:cNvPr id="3" name="TextBox 2"/>
          <p:cNvSpPr txBox="1"/>
          <p:nvPr/>
        </p:nvSpPr>
        <p:spPr>
          <a:xfrm>
            <a:off x="381000" y="762000"/>
            <a:ext cx="8458200" cy="2970044"/>
          </a:xfrm>
          <a:prstGeom prst="rect">
            <a:avLst/>
          </a:prstGeom>
          <a:noFill/>
        </p:spPr>
        <p:txBody>
          <a:bodyPr wrap="square" rtlCol="0">
            <a:spAutoFit/>
          </a:bodyPr>
          <a:lstStyle/>
          <a:p>
            <a:pPr algn="just">
              <a:spcAft>
                <a:spcPts val="600"/>
              </a:spcAft>
              <a:buFont typeface="Arial" pitchFamily="34" charset="0"/>
              <a:buChar char="•"/>
            </a:pPr>
            <a:r>
              <a:rPr lang="en-US" dirty="0"/>
              <a:t> </a:t>
            </a:r>
            <a:r>
              <a:rPr lang="en-US" sz="1900" dirty="0">
                <a:latin typeface="Arial Narrow" pitchFamily="34" charset="0"/>
                <a:cs typeface="Arial" pitchFamily="34" charset="0"/>
              </a:rPr>
              <a:t>Patient Activity close to budget </a:t>
            </a:r>
          </a:p>
          <a:p>
            <a:pPr algn="just">
              <a:spcAft>
                <a:spcPts val="600"/>
              </a:spcAft>
              <a:buFont typeface="Arial" pitchFamily="34" charset="0"/>
              <a:buChar char="•"/>
            </a:pPr>
            <a:r>
              <a:rPr lang="en-US" sz="1900" dirty="0">
                <a:latin typeface="Arial Narrow" pitchFamily="34" charset="0"/>
                <a:cs typeface="Arial" pitchFamily="34" charset="0"/>
              </a:rPr>
              <a:t> Acute Average Daily Census was 286,  same as Feb 2.9% &gt; Budget. </a:t>
            </a:r>
          </a:p>
          <a:p>
            <a:pPr algn="just">
              <a:spcAft>
                <a:spcPts val="600"/>
              </a:spcAft>
              <a:buFont typeface="Arial" pitchFamily="34" charset="0"/>
              <a:buChar char="•"/>
            </a:pPr>
            <a:r>
              <a:rPr lang="en-US" sz="1900" dirty="0">
                <a:latin typeface="Arial Narrow" pitchFamily="34" charset="0"/>
                <a:cs typeface="Arial" pitchFamily="34" charset="0"/>
              </a:rPr>
              <a:t> Post-Acute Average Daily Census was 296, 0.3% &gt; Budget for the month.</a:t>
            </a:r>
          </a:p>
          <a:p>
            <a:pPr algn="just">
              <a:spcAft>
                <a:spcPts val="600"/>
              </a:spcAft>
              <a:buFont typeface="Arial" pitchFamily="34" charset="0"/>
              <a:buChar char="•"/>
            </a:pPr>
            <a:r>
              <a:rPr lang="en-US" sz="1900" dirty="0">
                <a:latin typeface="Arial Narrow" pitchFamily="34" charset="0"/>
                <a:cs typeface="Arial" pitchFamily="34" charset="0"/>
              </a:rPr>
              <a:t> ALOS down to 5.6 days, 5.5% &gt; Budget.</a:t>
            </a:r>
          </a:p>
          <a:p>
            <a:pPr algn="just">
              <a:spcAft>
                <a:spcPts val="600"/>
              </a:spcAft>
              <a:buFont typeface="Arial" pitchFamily="34" charset="0"/>
              <a:buChar char="•"/>
            </a:pPr>
            <a:r>
              <a:rPr lang="en-US" sz="1900" dirty="0">
                <a:latin typeface="Arial Narrow" pitchFamily="34" charset="0"/>
                <a:cs typeface="Arial" pitchFamily="34" charset="0"/>
              </a:rPr>
              <a:t> Emergency Department Visits (not shown below) were 11,281, 5.4% &lt; Budget.</a:t>
            </a:r>
          </a:p>
          <a:p>
            <a:pPr algn="just">
              <a:spcAft>
                <a:spcPts val="600"/>
              </a:spcAft>
              <a:buFont typeface="Arial" pitchFamily="34" charset="0"/>
              <a:buChar char="•"/>
            </a:pPr>
            <a:r>
              <a:rPr lang="en-US" sz="1900" dirty="0">
                <a:latin typeface="Arial Narrow" pitchFamily="34" charset="0"/>
                <a:cs typeface="Arial" pitchFamily="34" charset="0"/>
              </a:rPr>
              <a:t> Clinic Visits were 31,318, only 1% &gt; Budget.</a:t>
            </a:r>
          </a:p>
          <a:p>
            <a:pPr algn="just">
              <a:spcAft>
                <a:spcPts val="600"/>
              </a:spcAft>
              <a:buFont typeface="Arial" pitchFamily="34" charset="0"/>
              <a:buChar char="•"/>
            </a:pPr>
            <a:r>
              <a:rPr lang="en-US" sz="1900" dirty="0">
                <a:latin typeface="Arial Narrow" pitchFamily="34" charset="0"/>
                <a:cs typeface="Arial" pitchFamily="34" charset="0"/>
              </a:rPr>
              <a:t> Physician </a:t>
            </a:r>
            <a:r>
              <a:rPr lang="en-US" sz="1900" dirty="0" err="1">
                <a:latin typeface="Arial Narrow" pitchFamily="34" charset="0"/>
                <a:cs typeface="Arial" pitchFamily="34" charset="0"/>
              </a:rPr>
              <a:t>wRVUs</a:t>
            </a:r>
            <a:r>
              <a:rPr lang="en-US" sz="1900" dirty="0">
                <a:latin typeface="Arial Narrow" pitchFamily="34" charset="0"/>
                <a:cs typeface="Arial" pitchFamily="34" charset="0"/>
              </a:rPr>
              <a:t> increased to 87,679 from 83,634 last month (no budget for this).</a:t>
            </a:r>
          </a:p>
          <a:p>
            <a:pPr algn="just">
              <a:spcAft>
                <a:spcPts val="600"/>
              </a:spcAft>
              <a:buFont typeface="Arial" pitchFamily="34" charset="0"/>
              <a:buChar char="•"/>
            </a:pPr>
            <a:endParaRPr lang="en-US" sz="1900" dirty="0">
              <a:latin typeface="Arial Narrow" pitchFamily="34" charset="0"/>
              <a:cs typeface="Arial" pitchFamily="34" charset="0"/>
            </a:endParaRPr>
          </a:p>
        </p:txBody>
      </p:sp>
      <p:pic>
        <p:nvPicPr>
          <p:cNvPr id="11" name="Picture 10">
            <a:extLst>
              <a:ext uri="{FF2B5EF4-FFF2-40B4-BE49-F238E27FC236}">
                <a16:creationId xmlns:a16="http://schemas.microsoft.com/office/drawing/2014/main" id="{8CEA345B-BD36-4A3E-8B65-9DEC79CE32D7}"/>
              </a:ext>
            </a:extLst>
          </p:cNvPr>
          <p:cNvPicPr/>
          <p:nvPr/>
        </p:nvPicPr>
        <p:blipFill>
          <a:blip r:embed="rId4"/>
          <a:stretch>
            <a:fillRect/>
          </a:stretch>
        </p:blipFill>
        <p:spPr>
          <a:xfrm>
            <a:off x="304800" y="3581400"/>
            <a:ext cx="8534400" cy="2774950"/>
          </a:xfrm>
          <a:prstGeom prst="rect">
            <a:avLst/>
          </a:prstGeom>
        </p:spPr>
      </p:pic>
    </p:spTree>
    <p:extLst>
      <p:ext uri="{BB962C8B-B14F-4D97-AF65-F5344CB8AC3E}">
        <p14:creationId xmlns:p14="http://schemas.microsoft.com/office/powerpoint/2010/main" val="613999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March 2018 Financial Report</a:t>
              </a:r>
            </a:p>
            <a:p>
              <a:r>
                <a:rPr lang="en-US" b="1" dirty="0">
                  <a:solidFill>
                    <a:schemeClr val="bg1"/>
                  </a:solidFill>
                  <a:latin typeface="Arial" charset="0"/>
                  <a:ea typeface="Arial" charset="0"/>
                  <a:cs typeface="Arial" charset="0"/>
                </a:rPr>
                <a:t>Revenue</a:t>
              </a:r>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4</a:t>
            </a:fld>
            <a:endParaRPr lang="en-US"/>
          </a:p>
        </p:txBody>
      </p:sp>
      <p:sp>
        <p:nvSpPr>
          <p:cNvPr id="3" name="TextBox 2"/>
          <p:cNvSpPr txBox="1"/>
          <p:nvPr/>
        </p:nvSpPr>
        <p:spPr>
          <a:xfrm>
            <a:off x="288634" y="914400"/>
            <a:ext cx="8474366" cy="1492716"/>
          </a:xfrm>
          <a:prstGeom prst="rect">
            <a:avLst/>
          </a:prstGeom>
          <a:noFill/>
        </p:spPr>
        <p:txBody>
          <a:bodyPr wrap="square" rtlCol="0">
            <a:spAutoFit/>
          </a:bodyPr>
          <a:lstStyle/>
          <a:p>
            <a:pPr>
              <a:spcAft>
                <a:spcPts val="600"/>
              </a:spcAft>
              <a:buFont typeface="Arial" pitchFamily="34" charset="0"/>
              <a:buChar char="•"/>
            </a:pPr>
            <a:r>
              <a:rPr lang="en-US" sz="1900" dirty="0">
                <a:latin typeface="Arial Narrow" pitchFamily="34" charset="0"/>
              </a:rPr>
              <a:t> Net Patient Service Revenues (NPSR) improved 1% &lt; Budget.  </a:t>
            </a:r>
          </a:p>
          <a:p>
            <a:pPr>
              <a:spcAft>
                <a:spcPts val="600"/>
              </a:spcAft>
              <a:buFont typeface="Arial" pitchFamily="34" charset="0"/>
              <a:buChar char="•"/>
            </a:pPr>
            <a:r>
              <a:rPr lang="en-US" sz="1900" dirty="0">
                <a:latin typeface="Arial Narrow" pitchFamily="34" charset="0"/>
              </a:rPr>
              <a:t> The Collection Ratio was 20.5% for the month, and was 20.5% YTD.  </a:t>
            </a:r>
          </a:p>
          <a:p>
            <a:pPr>
              <a:spcAft>
                <a:spcPts val="600"/>
              </a:spcAft>
              <a:buFont typeface="Arial" pitchFamily="34" charset="0"/>
              <a:buChar char="•"/>
            </a:pPr>
            <a:r>
              <a:rPr lang="en-US" sz="1900" dirty="0">
                <a:latin typeface="Arial Narrow" pitchFamily="34" charset="0"/>
              </a:rPr>
              <a:t> The Budgeted Collection Ratio of 20.6% is expected to be achieved by June 30</a:t>
            </a:r>
            <a:r>
              <a:rPr lang="en-US" sz="1900" baseline="30000" dirty="0">
                <a:latin typeface="Arial Narrow" pitchFamily="34" charset="0"/>
              </a:rPr>
              <a:t>th.</a:t>
            </a:r>
            <a:r>
              <a:rPr lang="en-US" sz="1900" dirty="0">
                <a:latin typeface="Arial Narrow" pitchFamily="34" charset="0"/>
              </a:rPr>
              <a:t>  </a:t>
            </a:r>
          </a:p>
          <a:p>
            <a:pPr>
              <a:spcAft>
                <a:spcPts val="600"/>
              </a:spcAft>
              <a:buFont typeface="Arial" pitchFamily="34" charset="0"/>
              <a:buChar char="•"/>
            </a:pPr>
            <a:r>
              <a:rPr lang="en-US" sz="1900" dirty="0">
                <a:latin typeface="Arial Narrow" pitchFamily="34" charset="0"/>
              </a:rPr>
              <a:t> Supplemental Revenue 18.1% &gt; Budget.</a:t>
            </a:r>
          </a:p>
        </p:txBody>
      </p:sp>
      <p:pic>
        <p:nvPicPr>
          <p:cNvPr id="11" name="Picture 10">
            <a:extLst>
              <a:ext uri="{FF2B5EF4-FFF2-40B4-BE49-F238E27FC236}">
                <a16:creationId xmlns:a16="http://schemas.microsoft.com/office/drawing/2014/main" id="{2FBCBD88-A064-4A6E-AFD0-450289183FEE}"/>
              </a:ext>
            </a:extLst>
          </p:cNvPr>
          <p:cNvPicPr/>
          <p:nvPr/>
        </p:nvPicPr>
        <p:blipFill>
          <a:blip r:embed="rId4"/>
          <a:stretch>
            <a:fillRect/>
          </a:stretch>
        </p:blipFill>
        <p:spPr>
          <a:xfrm>
            <a:off x="304800" y="2407116"/>
            <a:ext cx="8458200" cy="3917484"/>
          </a:xfrm>
          <a:prstGeom prst="rect">
            <a:avLst/>
          </a:prstGeom>
        </p:spPr>
      </p:pic>
    </p:spTree>
    <p:extLst>
      <p:ext uri="{BB962C8B-B14F-4D97-AF65-F5344CB8AC3E}">
        <p14:creationId xmlns:p14="http://schemas.microsoft.com/office/powerpoint/2010/main" val="1053404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March 2018 Financial Report</a:t>
              </a:r>
            </a:p>
            <a:p>
              <a:r>
                <a:rPr lang="en-US" b="1" dirty="0">
                  <a:solidFill>
                    <a:schemeClr val="bg1"/>
                  </a:solidFill>
                  <a:latin typeface="Arial" charset="0"/>
                  <a:ea typeface="Arial" charset="0"/>
                  <a:cs typeface="Arial" charset="0"/>
                </a:rPr>
                <a:t>Operating Expenses</a:t>
              </a:r>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5</a:t>
            </a:fld>
            <a:endParaRPr lang="en-US"/>
          </a:p>
        </p:txBody>
      </p:sp>
      <p:sp>
        <p:nvSpPr>
          <p:cNvPr id="4" name="TextBox 3"/>
          <p:cNvSpPr txBox="1"/>
          <p:nvPr/>
        </p:nvSpPr>
        <p:spPr>
          <a:xfrm>
            <a:off x="425302" y="762000"/>
            <a:ext cx="8261498" cy="2215991"/>
          </a:xfrm>
          <a:prstGeom prst="rect">
            <a:avLst/>
          </a:prstGeom>
          <a:noFill/>
        </p:spPr>
        <p:txBody>
          <a:bodyPr wrap="square" rtlCol="0">
            <a:spAutoFit/>
          </a:bodyPr>
          <a:lstStyle/>
          <a:p>
            <a:pPr algn="just">
              <a:spcAft>
                <a:spcPts val="600"/>
              </a:spcAft>
              <a:buFont typeface="Arial" pitchFamily="34" charset="0"/>
              <a:buChar char="•"/>
            </a:pPr>
            <a:r>
              <a:rPr lang="en-US" sz="1900" dirty="0">
                <a:latin typeface="Arial Narrow" pitchFamily="34" charset="0"/>
              </a:rPr>
              <a:t>  March Operating Expenses were $85.7, $1.8 million (2.2%)  &gt; Budget. </a:t>
            </a:r>
          </a:p>
          <a:p>
            <a:pPr algn="just">
              <a:buFont typeface="Arial" pitchFamily="34" charset="0"/>
              <a:buChar char="•"/>
            </a:pPr>
            <a:r>
              <a:rPr lang="en-US" sz="1900" dirty="0">
                <a:latin typeface="Arial Narrow" pitchFamily="34" charset="0"/>
              </a:rPr>
              <a:t>  Salaries, Wages and Registry together were just about on budget.  We are starting to see improvement from the Back to Budget plan work.</a:t>
            </a:r>
          </a:p>
          <a:p>
            <a:pPr algn="just">
              <a:buFont typeface="Arial" pitchFamily="34" charset="0"/>
              <a:buChar char="•"/>
            </a:pPr>
            <a:r>
              <a:rPr lang="en-US" sz="1900" dirty="0">
                <a:latin typeface="Arial Narrow" pitchFamily="34" charset="0"/>
              </a:rPr>
              <a:t>  Purchased services for the month included $415K for Population Health Capitation work, and $300K in catch up expense for IT consulting.</a:t>
            </a:r>
          </a:p>
          <a:p>
            <a:pPr algn="just">
              <a:buFont typeface="Arial" pitchFamily="34" charset="0"/>
              <a:buChar char="•"/>
            </a:pPr>
            <a:r>
              <a:rPr lang="en-US" sz="1900" dirty="0">
                <a:latin typeface="Arial Narrow" pitchFamily="34" charset="0"/>
              </a:rPr>
              <a:t>  General and Admin expense included $248K in legal invoices.</a:t>
            </a:r>
          </a:p>
          <a:p>
            <a:pPr algn="just">
              <a:buFont typeface="Arial" pitchFamily="34" charset="0"/>
              <a:buChar char="•"/>
            </a:pPr>
            <a:r>
              <a:rPr lang="en-US" sz="1900" dirty="0">
                <a:latin typeface="Arial Narrow" pitchFamily="34" charset="0"/>
              </a:rPr>
              <a:t>  Repair and maintenance continue to be over budget.</a:t>
            </a:r>
          </a:p>
        </p:txBody>
      </p:sp>
      <p:pic>
        <p:nvPicPr>
          <p:cNvPr id="11" name="Picture 10">
            <a:extLst>
              <a:ext uri="{FF2B5EF4-FFF2-40B4-BE49-F238E27FC236}">
                <a16:creationId xmlns:a16="http://schemas.microsoft.com/office/drawing/2014/main" id="{D21F4465-5547-4B21-85BF-30C3583E7CB5}"/>
              </a:ext>
            </a:extLst>
          </p:cNvPr>
          <p:cNvPicPr/>
          <p:nvPr/>
        </p:nvPicPr>
        <p:blipFill>
          <a:blip r:embed="rId4"/>
          <a:stretch>
            <a:fillRect/>
          </a:stretch>
        </p:blipFill>
        <p:spPr>
          <a:xfrm>
            <a:off x="457200" y="2977990"/>
            <a:ext cx="8305800" cy="3422810"/>
          </a:xfrm>
          <a:prstGeom prst="rect">
            <a:avLst/>
          </a:prstGeom>
        </p:spPr>
      </p:pic>
    </p:spTree>
    <p:extLst>
      <p:ext uri="{BB962C8B-B14F-4D97-AF65-F5344CB8AC3E}">
        <p14:creationId xmlns:p14="http://schemas.microsoft.com/office/powerpoint/2010/main" val="1742958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March 2018 Financial Report</a:t>
              </a:r>
            </a:p>
            <a:p>
              <a:r>
                <a:rPr lang="en-US" b="1" dirty="0">
                  <a:solidFill>
                    <a:schemeClr val="bg1"/>
                  </a:solidFill>
                  <a:latin typeface="Arial" charset="0"/>
                  <a:ea typeface="Arial" charset="0"/>
                  <a:cs typeface="Arial" charset="0"/>
                </a:rPr>
                <a:t>Net Income</a:t>
              </a:r>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6</a:t>
            </a:fld>
            <a:endParaRPr lang="en-US"/>
          </a:p>
        </p:txBody>
      </p:sp>
      <p:sp>
        <p:nvSpPr>
          <p:cNvPr id="4" name="TextBox 3"/>
          <p:cNvSpPr txBox="1"/>
          <p:nvPr/>
        </p:nvSpPr>
        <p:spPr>
          <a:xfrm>
            <a:off x="389207" y="740544"/>
            <a:ext cx="8261498" cy="1492716"/>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en-US" sz="1900" dirty="0">
                <a:latin typeface="Arial Narrow" pitchFamily="34" charset="0"/>
              </a:rPr>
              <a:t>Operating margin exceeded budget for the first time this fiscal year. </a:t>
            </a:r>
          </a:p>
          <a:p>
            <a:pPr marL="342900" indent="-342900" algn="just">
              <a:spcAft>
                <a:spcPts val="600"/>
              </a:spcAft>
              <a:buFont typeface="Arial" panose="020B0604020202020204" pitchFamily="34" charset="0"/>
              <a:buChar char="•"/>
            </a:pPr>
            <a:r>
              <a:rPr lang="en-US" sz="1900" dirty="0">
                <a:latin typeface="Arial Narrow" pitchFamily="34" charset="0"/>
              </a:rPr>
              <a:t>Positive bottom line for the month.</a:t>
            </a:r>
          </a:p>
          <a:p>
            <a:pPr marL="342900" indent="-342900" algn="just">
              <a:spcAft>
                <a:spcPts val="600"/>
              </a:spcAft>
              <a:buFont typeface="Arial" panose="020B0604020202020204" pitchFamily="34" charset="0"/>
              <a:buChar char="•"/>
            </a:pPr>
            <a:r>
              <a:rPr lang="en-US" sz="1900" dirty="0">
                <a:latin typeface="Arial Narrow" pitchFamily="34" charset="0"/>
              </a:rPr>
              <a:t>7.1% EBIDA for month, 3.1% YTD </a:t>
            </a:r>
          </a:p>
          <a:p>
            <a:pPr marL="342900" indent="-342900" algn="just">
              <a:spcAft>
                <a:spcPts val="600"/>
              </a:spcAft>
              <a:buFont typeface="Arial" panose="020B0604020202020204" pitchFamily="34" charset="0"/>
              <a:buChar char="•"/>
            </a:pPr>
            <a:endParaRPr lang="en-US" sz="1900" dirty="0">
              <a:latin typeface="Arial Narrow" pitchFamily="34" charset="0"/>
            </a:endParaRPr>
          </a:p>
        </p:txBody>
      </p:sp>
      <p:pic>
        <p:nvPicPr>
          <p:cNvPr id="10" name="Picture 9">
            <a:extLst>
              <a:ext uri="{FF2B5EF4-FFF2-40B4-BE49-F238E27FC236}">
                <a16:creationId xmlns:a16="http://schemas.microsoft.com/office/drawing/2014/main" id="{8FB1A08A-E3AA-4A95-B0A4-9E39D6BAB632}"/>
              </a:ext>
            </a:extLst>
          </p:cNvPr>
          <p:cNvPicPr/>
          <p:nvPr/>
        </p:nvPicPr>
        <p:blipFill>
          <a:blip r:embed="rId4"/>
          <a:stretch>
            <a:fillRect/>
          </a:stretch>
        </p:blipFill>
        <p:spPr>
          <a:xfrm>
            <a:off x="381000" y="1905000"/>
            <a:ext cx="7924800" cy="3276600"/>
          </a:xfrm>
          <a:prstGeom prst="rect">
            <a:avLst/>
          </a:prstGeom>
        </p:spPr>
      </p:pic>
    </p:spTree>
    <p:extLst>
      <p:ext uri="{BB962C8B-B14F-4D97-AF65-F5344CB8AC3E}">
        <p14:creationId xmlns:p14="http://schemas.microsoft.com/office/powerpoint/2010/main" val="165240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March 2018 Financial Report</a:t>
              </a:r>
            </a:p>
            <a:p>
              <a:r>
                <a:rPr lang="en-US" b="1" dirty="0">
                  <a:solidFill>
                    <a:schemeClr val="bg1"/>
                  </a:solidFill>
                  <a:latin typeface="Arial" charset="0"/>
                  <a:ea typeface="Arial" charset="0"/>
                  <a:cs typeface="Arial" charset="0"/>
                </a:rPr>
                <a:t>Contribution Variance Summary</a:t>
              </a:r>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7</a:t>
            </a:fld>
            <a:endParaRPr lang="en-US"/>
          </a:p>
        </p:txBody>
      </p:sp>
      <p:sp>
        <p:nvSpPr>
          <p:cNvPr id="3" name="TextBox 2"/>
          <p:cNvSpPr txBox="1"/>
          <p:nvPr/>
        </p:nvSpPr>
        <p:spPr>
          <a:xfrm>
            <a:off x="304800" y="914400"/>
            <a:ext cx="8534400" cy="677108"/>
          </a:xfrm>
          <a:prstGeom prst="rect">
            <a:avLst/>
          </a:prstGeom>
          <a:noFill/>
        </p:spPr>
        <p:txBody>
          <a:bodyPr wrap="square" rtlCol="0">
            <a:spAutoFit/>
          </a:bodyPr>
          <a:lstStyle/>
          <a:p>
            <a:r>
              <a:rPr lang="en-US" sz="1900" dirty="0">
                <a:latin typeface="Arial Narrow" pitchFamily="34" charset="0"/>
              </a:rPr>
              <a:t>The Contribution Variance Summary provides the ability to see variances in contribution to budget at the SBU and Facility level</a:t>
            </a:r>
            <a:r>
              <a:rPr lang="en-US" dirty="0"/>
              <a:t>.</a:t>
            </a:r>
          </a:p>
        </p:txBody>
      </p:sp>
      <p:pic>
        <p:nvPicPr>
          <p:cNvPr id="11" name="Picture 10">
            <a:extLst>
              <a:ext uri="{FF2B5EF4-FFF2-40B4-BE49-F238E27FC236}">
                <a16:creationId xmlns:a16="http://schemas.microsoft.com/office/drawing/2014/main" id="{7B3D52B2-0AC6-4321-BB34-E0FE46207589}"/>
              </a:ext>
            </a:extLst>
          </p:cNvPr>
          <p:cNvPicPr/>
          <p:nvPr/>
        </p:nvPicPr>
        <p:blipFill>
          <a:blip r:embed="rId4"/>
          <a:stretch>
            <a:fillRect/>
          </a:stretch>
        </p:blipFill>
        <p:spPr>
          <a:xfrm>
            <a:off x="587424" y="1760220"/>
            <a:ext cx="7718376" cy="4488180"/>
          </a:xfrm>
          <a:prstGeom prst="rect">
            <a:avLst/>
          </a:prstGeom>
        </p:spPr>
      </p:pic>
    </p:spTree>
    <p:extLst>
      <p:ext uri="{BB962C8B-B14F-4D97-AF65-F5344CB8AC3E}">
        <p14:creationId xmlns:p14="http://schemas.microsoft.com/office/powerpoint/2010/main" val="2783183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March 2018 Financial Report</a:t>
              </a:r>
            </a:p>
            <a:p>
              <a:r>
                <a:rPr lang="en-US" b="1" dirty="0">
                  <a:solidFill>
                    <a:schemeClr val="bg1"/>
                  </a:solidFill>
                  <a:latin typeface="Arial" charset="0"/>
                  <a:ea typeface="Arial" charset="0"/>
                  <a:cs typeface="Arial" charset="0"/>
                </a:rPr>
                <a:t>Balance Sheet and Line of Credit</a:t>
              </a:r>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8</a:t>
            </a:fld>
            <a:endParaRPr lang="en-US"/>
          </a:p>
        </p:txBody>
      </p:sp>
      <p:sp>
        <p:nvSpPr>
          <p:cNvPr id="3" name="TextBox 2"/>
          <p:cNvSpPr txBox="1"/>
          <p:nvPr/>
        </p:nvSpPr>
        <p:spPr>
          <a:xfrm>
            <a:off x="304800" y="1219200"/>
            <a:ext cx="8118015" cy="384721"/>
          </a:xfrm>
          <a:prstGeom prst="rect">
            <a:avLst/>
          </a:prstGeom>
          <a:noFill/>
        </p:spPr>
        <p:txBody>
          <a:bodyPr wrap="square" rtlCol="0">
            <a:spAutoFit/>
          </a:bodyPr>
          <a:lstStyle/>
          <a:p>
            <a:r>
              <a:rPr lang="en-US" sz="1900" dirty="0">
                <a:latin typeface="Arial Narrow" pitchFamily="34" charset="0"/>
              </a:rPr>
              <a:t>Below are the key Balance Sheet metrics and the forecast for the Line of Credit.  </a:t>
            </a:r>
          </a:p>
        </p:txBody>
      </p:sp>
      <p:pic>
        <p:nvPicPr>
          <p:cNvPr id="12" name="Picture 11">
            <a:extLst>
              <a:ext uri="{FF2B5EF4-FFF2-40B4-BE49-F238E27FC236}">
                <a16:creationId xmlns:a16="http://schemas.microsoft.com/office/drawing/2014/main" id="{C68D05C9-F745-4321-889A-EEC05962A09B}"/>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19200" y="3044278"/>
            <a:ext cx="6553200" cy="3585122"/>
          </a:xfrm>
          <a:prstGeom prst="rect">
            <a:avLst/>
          </a:prstGeom>
          <a:noFill/>
        </p:spPr>
      </p:pic>
      <p:pic>
        <p:nvPicPr>
          <p:cNvPr id="13" name="Picture 12">
            <a:extLst>
              <a:ext uri="{FF2B5EF4-FFF2-40B4-BE49-F238E27FC236}">
                <a16:creationId xmlns:a16="http://schemas.microsoft.com/office/drawing/2014/main" id="{4914BC73-1F31-4213-B844-D55D7EC6C200}"/>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188720" y="1600200"/>
            <a:ext cx="6583680" cy="1120140"/>
          </a:xfrm>
          <a:prstGeom prst="rect">
            <a:avLst/>
          </a:prstGeom>
          <a:noFill/>
          <a:ln>
            <a:noFill/>
          </a:ln>
        </p:spPr>
      </p:pic>
    </p:spTree>
    <p:extLst>
      <p:ext uri="{BB962C8B-B14F-4D97-AF65-F5344CB8AC3E}">
        <p14:creationId xmlns:p14="http://schemas.microsoft.com/office/powerpoint/2010/main" val="3316693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March 2018 Financial Report</a:t>
              </a:r>
            </a:p>
            <a:p>
              <a:r>
                <a:rPr lang="en-US" b="1" dirty="0">
                  <a:solidFill>
                    <a:schemeClr val="bg1"/>
                  </a:solidFill>
                  <a:latin typeface="Arial" charset="0"/>
                  <a:ea typeface="Arial" charset="0"/>
                  <a:cs typeface="Arial" charset="0"/>
                </a:rPr>
                <a:t>FY 2018 Forecast</a:t>
              </a:r>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graphicFrame>
        <p:nvGraphicFramePr>
          <p:cNvPr id="5" name="Content Placeholder 4">
            <a:extLst>
              <a:ext uri="{FF2B5EF4-FFF2-40B4-BE49-F238E27FC236}">
                <a16:creationId xmlns:a16="http://schemas.microsoft.com/office/drawing/2014/main" id="{3271145A-FFB5-4BC7-8C6A-28A2FC45E73D}"/>
              </a:ext>
            </a:extLst>
          </p:cNvPr>
          <p:cNvGraphicFramePr>
            <a:graphicFrameLocks noGrp="1"/>
          </p:cNvGraphicFramePr>
          <p:nvPr>
            <p:ph idx="1"/>
            <p:extLst>
              <p:ext uri="{D42A27DB-BD31-4B8C-83A1-F6EECF244321}">
                <p14:modId xmlns:p14="http://schemas.microsoft.com/office/powerpoint/2010/main" val="932941657"/>
              </p:ext>
            </p:extLst>
          </p:nvPr>
        </p:nvGraphicFramePr>
        <p:xfrm>
          <a:off x="152400" y="1143001"/>
          <a:ext cx="8534394" cy="5028180"/>
        </p:xfrm>
        <a:graphic>
          <a:graphicData uri="http://schemas.openxmlformats.org/drawingml/2006/table">
            <a:tbl>
              <a:tblPr/>
              <a:tblGrid>
                <a:gridCol w="1816765">
                  <a:extLst>
                    <a:ext uri="{9D8B030D-6E8A-4147-A177-3AD203B41FA5}">
                      <a16:colId xmlns:a16="http://schemas.microsoft.com/office/drawing/2014/main" val="1765894537"/>
                    </a:ext>
                  </a:extLst>
                </a:gridCol>
                <a:gridCol w="512796">
                  <a:extLst>
                    <a:ext uri="{9D8B030D-6E8A-4147-A177-3AD203B41FA5}">
                      <a16:colId xmlns:a16="http://schemas.microsoft.com/office/drawing/2014/main" val="3087254352"/>
                    </a:ext>
                  </a:extLst>
                </a:gridCol>
                <a:gridCol w="512796">
                  <a:extLst>
                    <a:ext uri="{9D8B030D-6E8A-4147-A177-3AD203B41FA5}">
                      <a16:colId xmlns:a16="http://schemas.microsoft.com/office/drawing/2014/main" val="2228444554"/>
                    </a:ext>
                  </a:extLst>
                </a:gridCol>
                <a:gridCol w="512796">
                  <a:extLst>
                    <a:ext uri="{9D8B030D-6E8A-4147-A177-3AD203B41FA5}">
                      <a16:colId xmlns:a16="http://schemas.microsoft.com/office/drawing/2014/main" val="271101681"/>
                    </a:ext>
                  </a:extLst>
                </a:gridCol>
                <a:gridCol w="512796">
                  <a:extLst>
                    <a:ext uri="{9D8B030D-6E8A-4147-A177-3AD203B41FA5}">
                      <a16:colId xmlns:a16="http://schemas.microsoft.com/office/drawing/2014/main" val="1090184745"/>
                    </a:ext>
                  </a:extLst>
                </a:gridCol>
                <a:gridCol w="512796">
                  <a:extLst>
                    <a:ext uri="{9D8B030D-6E8A-4147-A177-3AD203B41FA5}">
                      <a16:colId xmlns:a16="http://schemas.microsoft.com/office/drawing/2014/main" val="2166540868"/>
                    </a:ext>
                  </a:extLst>
                </a:gridCol>
                <a:gridCol w="512796">
                  <a:extLst>
                    <a:ext uri="{9D8B030D-6E8A-4147-A177-3AD203B41FA5}">
                      <a16:colId xmlns:a16="http://schemas.microsoft.com/office/drawing/2014/main" val="3537518383"/>
                    </a:ext>
                  </a:extLst>
                </a:gridCol>
                <a:gridCol w="512796">
                  <a:extLst>
                    <a:ext uri="{9D8B030D-6E8A-4147-A177-3AD203B41FA5}">
                      <a16:colId xmlns:a16="http://schemas.microsoft.com/office/drawing/2014/main" val="4156283352"/>
                    </a:ext>
                  </a:extLst>
                </a:gridCol>
                <a:gridCol w="512796">
                  <a:extLst>
                    <a:ext uri="{9D8B030D-6E8A-4147-A177-3AD203B41FA5}">
                      <a16:colId xmlns:a16="http://schemas.microsoft.com/office/drawing/2014/main" val="2378592417"/>
                    </a:ext>
                  </a:extLst>
                </a:gridCol>
                <a:gridCol w="512796">
                  <a:extLst>
                    <a:ext uri="{9D8B030D-6E8A-4147-A177-3AD203B41FA5}">
                      <a16:colId xmlns:a16="http://schemas.microsoft.com/office/drawing/2014/main" val="2753583226"/>
                    </a:ext>
                  </a:extLst>
                </a:gridCol>
                <a:gridCol w="512796">
                  <a:extLst>
                    <a:ext uri="{9D8B030D-6E8A-4147-A177-3AD203B41FA5}">
                      <a16:colId xmlns:a16="http://schemas.microsoft.com/office/drawing/2014/main" val="3497166029"/>
                    </a:ext>
                  </a:extLst>
                </a:gridCol>
                <a:gridCol w="512796">
                  <a:extLst>
                    <a:ext uri="{9D8B030D-6E8A-4147-A177-3AD203B41FA5}">
                      <a16:colId xmlns:a16="http://schemas.microsoft.com/office/drawing/2014/main" val="208411539"/>
                    </a:ext>
                  </a:extLst>
                </a:gridCol>
                <a:gridCol w="512796">
                  <a:extLst>
                    <a:ext uri="{9D8B030D-6E8A-4147-A177-3AD203B41FA5}">
                      <a16:colId xmlns:a16="http://schemas.microsoft.com/office/drawing/2014/main" val="1424203592"/>
                    </a:ext>
                  </a:extLst>
                </a:gridCol>
                <a:gridCol w="564077">
                  <a:extLst>
                    <a:ext uri="{9D8B030D-6E8A-4147-A177-3AD203B41FA5}">
                      <a16:colId xmlns:a16="http://schemas.microsoft.com/office/drawing/2014/main" val="4241354302"/>
                    </a:ext>
                  </a:extLst>
                </a:gridCol>
              </a:tblGrid>
              <a:tr h="108496">
                <a:tc>
                  <a:txBody>
                    <a:bodyPr/>
                    <a:lstStyle/>
                    <a:p>
                      <a:pPr algn="l" fontAlgn="b"/>
                      <a:r>
                        <a:rPr lang="en-US" sz="600" b="1" i="0" u="none" strike="noStrike">
                          <a:solidFill>
                            <a:srgbClr val="000000"/>
                          </a:solidFill>
                          <a:effectLst/>
                          <a:latin typeface="Arial Narrow" panose="020B0606020202030204" pitchFamily="34" charset="0"/>
                        </a:rPr>
                        <a:t>FY 18 Year End Forecast</a:t>
                      </a:r>
                    </a:p>
                  </a:txBody>
                  <a:tcPr marL="0" marR="0" marT="0" marB="0" anchor="b">
                    <a:lnL>
                      <a:noFill/>
                    </a:lnL>
                    <a:lnR>
                      <a:noFill/>
                    </a:lnR>
                    <a:lnT>
                      <a:noFill/>
                    </a:lnT>
                    <a:lnB>
                      <a:noFill/>
                    </a:lnB>
                  </a:tcPr>
                </a:tc>
                <a:tc>
                  <a:txBody>
                    <a:bodyPr/>
                    <a:lstStyle/>
                    <a:p>
                      <a:pPr algn="ctr" fontAlgn="b"/>
                      <a:r>
                        <a:rPr lang="en-US" sz="600" b="1" i="0" u="none" strike="noStrike">
                          <a:solidFill>
                            <a:srgbClr val="000000"/>
                          </a:solidFill>
                          <a:effectLst/>
                          <a:latin typeface="Arial Narrow" panose="020B0606020202030204" pitchFamily="34" charset="0"/>
                        </a:rPr>
                        <a:t>Actual</a:t>
                      </a:r>
                    </a:p>
                  </a:txBody>
                  <a:tcPr marL="0" marR="0" marT="0" marB="0" anchor="b">
                    <a:lnL>
                      <a:noFill/>
                    </a:lnL>
                    <a:lnR>
                      <a:noFill/>
                    </a:lnR>
                    <a:lnT>
                      <a:noFill/>
                    </a:lnT>
                    <a:lnB>
                      <a:noFill/>
                    </a:lnB>
                    <a:solidFill>
                      <a:srgbClr val="F2F2F2"/>
                    </a:solidFill>
                  </a:tcPr>
                </a:tc>
                <a:tc>
                  <a:txBody>
                    <a:bodyPr/>
                    <a:lstStyle/>
                    <a:p>
                      <a:pPr algn="ctr" fontAlgn="b"/>
                      <a:r>
                        <a:rPr lang="en-US" sz="600" b="1" i="0" u="none" strike="noStrike">
                          <a:solidFill>
                            <a:srgbClr val="000000"/>
                          </a:solidFill>
                          <a:effectLst/>
                          <a:latin typeface="Arial Narrow" panose="020B0606020202030204" pitchFamily="34" charset="0"/>
                        </a:rPr>
                        <a:t>Actual</a:t>
                      </a:r>
                    </a:p>
                  </a:txBody>
                  <a:tcPr marL="0" marR="0" marT="0" marB="0" anchor="b">
                    <a:lnL>
                      <a:noFill/>
                    </a:lnL>
                    <a:lnR>
                      <a:noFill/>
                    </a:lnR>
                    <a:lnT>
                      <a:noFill/>
                    </a:lnT>
                    <a:lnB>
                      <a:noFill/>
                    </a:lnB>
                    <a:solidFill>
                      <a:srgbClr val="F2F2F2"/>
                    </a:solidFill>
                  </a:tcPr>
                </a:tc>
                <a:tc>
                  <a:txBody>
                    <a:bodyPr/>
                    <a:lstStyle/>
                    <a:p>
                      <a:pPr algn="ctr" fontAlgn="b"/>
                      <a:r>
                        <a:rPr lang="en-US" sz="600" b="1" i="0" u="none" strike="noStrike">
                          <a:solidFill>
                            <a:srgbClr val="000000"/>
                          </a:solidFill>
                          <a:effectLst/>
                          <a:latin typeface="Arial Narrow" panose="020B0606020202030204" pitchFamily="34" charset="0"/>
                        </a:rPr>
                        <a:t>Actual</a:t>
                      </a:r>
                    </a:p>
                  </a:txBody>
                  <a:tcPr marL="0" marR="0" marT="0" marB="0" anchor="b">
                    <a:lnL>
                      <a:noFill/>
                    </a:lnL>
                    <a:lnR>
                      <a:noFill/>
                    </a:lnR>
                    <a:lnT>
                      <a:noFill/>
                    </a:lnT>
                    <a:lnB>
                      <a:noFill/>
                    </a:lnB>
                    <a:solidFill>
                      <a:srgbClr val="F2F2F2"/>
                    </a:solidFill>
                  </a:tcPr>
                </a:tc>
                <a:tc>
                  <a:txBody>
                    <a:bodyPr/>
                    <a:lstStyle/>
                    <a:p>
                      <a:pPr algn="ctr" fontAlgn="b"/>
                      <a:r>
                        <a:rPr lang="en-US" sz="600" b="1" i="0" u="none" strike="noStrike">
                          <a:solidFill>
                            <a:srgbClr val="000000"/>
                          </a:solidFill>
                          <a:effectLst/>
                          <a:latin typeface="Arial Narrow" panose="020B0606020202030204" pitchFamily="34" charset="0"/>
                        </a:rPr>
                        <a:t>Actual</a:t>
                      </a:r>
                    </a:p>
                  </a:txBody>
                  <a:tcPr marL="0" marR="0" marT="0" marB="0" anchor="b">
                    <a:lnL>
                      <a:noFill/>
                    </a:lnL>
                    <a:lnR>
                      <a:noFill/>
                    </a:lnR>
                    <a:lnT>
                      <a:noFill/>
                    </a:lnT>
                    <a:lnB>
                      <a:noFill/>
                    </a:lnB>
                    <a:solidFill>
                      <a:srgbClr val="F2F2F2"/>
                    </a:solidFill>
                  </a:tcPr>
                </a:tc>
                <a:tc>
                  <a:txBody>
                    <a:bodyPr/>
                    <a:lstStyle/>
                    <a:p>
                      <a:pPr algn="ctr" fontAlgn="b"/>
                      <a:r>
                        <a:rPr lang="en-US" sz="600" b="1" i="0" u="none" strike="noStrike">
                          <a:solidFill>
                            <a:srgbClr val="000000"/>
                          </a:solidFill>
                          <a:effectLst/>
                          <a:latin typeface="Arial Narrow" panose="020B0606020202030204" pitchFamily="34" charset="0"/>
                        </a:rPr>
                        <a:t>Actual</a:t>
                      </a:r>
                    </a:p>
                  </a:txBody>
                  <a:tcPr marL="0" marR="0" marT="0" marB="0" anchor="b">
                    <a:lnL>
                      <a:noFill/>
                    </a:lnL>
                    <a:lnR>
                      <a:noFill/>
                    </a:lnR>
                    <a:lnT>
                      <a:noFill/>
                    </a:lnT>
                    <a:lnB>
                      <a:noFill/>
                    </a:lnB>
                    <a:solidFill>
                      <a:srgbClr val="F2F2F2"/>
                    </a:solidFill>
                  </a:tcPr>
                </a:tc>
                <a:tc>
                  <a:txBody>
                    <a:bodyPr/>
                    <a:lstStyle/>
                    <a:p>
                      <a:pPr algn="ctr" fontAlgn="b"/>
                      <a:r>
                        <a:rPr lang="en-US" sz="600" b="1" i="0" u="none" strike="noStrike">
                          <a:solidFill>
                            <a:srgbClr val="000000"/>
                          </a:solidFill>
                          <a:effectLst/>
                          <a:latin typeface="Arial Narrow" panose="020B0606020202030204" pitchFamily="34" charset="0"/>
                        </a:rPr>
                        <a:t>Actual</a:t>
                      </a:r>
                    </a:p>
                  </a:txBody>
                  <a:tcPr marL="0" marR="0" marT="0" marB="0" anchor="b">
                    <a:lnL>
                      <a:noFill/>
                    </a:lnL>
                    <a:lnR>
                      <a:noFill/>
                    </a:lnR>
                    <a:lnT>
                      <a:noFill/>
                    </a:lnT>
                    <a:lnB>
                      <a:noFill/>
                    </a:lnB>
                    <a:solidFill>
                      <a:srgbClr val="F2F2F2"/>
                    </a:solidFill>
                  </a:tcPr>
                </a:tc>
                <a:tc>
                  <a:txBody>
                    <a:bodyPr/>
                    <a:lstStyle/>
                    <a:p>
                      <a:pPr algn="ctr" fontAlgn="b"/>
                      <a:r>
                        <a:rPr lang="en-US" sz="600" b="1" i="0" u="none" strike="noStrike">
                          <a:solidFill>
                            <a:srgbClr val="000000"/>
                          </a:solidFill>
                          <a:effectLst/>
                          <a:latin typeface="Arial Narrow" panose="020B0606020202030204" pitchFamily="34" charset="0"/>
                        </a:rPr>
                        <a:t>Actual</a:t>
                      </a:r>
                    </a:p>
                  </a:txBody>
                  <a:tcPr marL="0" marR="0" marT="0" marB="0" anchor="b">
                    <a:lnL>
                      <a:noFill/>
                    </a:lnL>
                    <a:lnR>
                      <a:noFill/>
                    </a:lnR>
                    <a:lnT>
                      <a:noFill/>
                    </a:lnT>
                    <a:lnB>
                      <a:noFill/>
                    </a:lnB>
                    <a:solidFill>
                      <a:srgbClr val="F2F2F2"/>
                    </a:solidFill>
                  </a:tcPr>
                </a:tc>
                <a:tc>
                  <a:txBody>
                    <a:bodyPr/>
                    <a:lstStyle/>
                    <a:p>
                      <a:pPr algn="ctr" fontAlgn="b"/>
                      <a:r>
                        <a:rPr lang="en-US" sz="600" b="1" i="0" u="none" strike="noStrike">
                          <a:solidFill>
                            <a:srgbClr val="000000"/>
                          </a:solidFill>
                          <a:effectLst/>
                          <a:latin typeface="Arial Narrow" panose="020B0606020202030204" pitchFamily="34" charset="0"/>
                        </a:rPr>
                        <a:t>Actual</a:t>
                      </a:r>
                    </a:p>
                  </a:txBody>
                  <a:tcPr marL="0" marR="0" marT="0" marB="0" anchor="b">
                    <a:lnL>
                      <a:noFill/>
                    </a:lnL>
                    <a:lnR>
                      <a:noFill/>
                    </a:lnR>
                    <a:lnT>
                      <a:noFill/>
                    </a:lnT>
                    <a:lnB>
                      <a:noFill/>
                    </a:lnB>
                    <a:solidFill>
                      <a:srgbClr val="F2F2F2"/>
                    </a:solidFill>
                  </a:tcPr>
                </a:tc>
                <a:tc>
                  <a:txBody>
                    <a:bodyPr/>
                    <a:lstStyle/>
                    <a:p>
                      <a:pPr algn="ctr" fontAlgn="b"/>
                      <a:r>
                        <a:rPr lang="en-US" sz="600" b="1" i="0" u="none" strike="noStrike">
                          <a:solidFill>
                            <a:srgbClr val="000000"/>
                          </a:solidFill>
                          <a:effectLst/>
                          <a:latin typeface="Arial Narrow" panose="020B0606020202030204" pitchFamily="34" charset="0"/>
                        </a:rPr>
                        <a:t>Actual</a:t>
                      </a:r>
                    </a:p>
                  </a:txBody>
                  <a:tcPr marL="0" marR="0" marT="0" marB="0" anchor="b">
                    <a:lnL>
                      <a:noFill/>
                    </a:lnL>
                    <a:lnR>
                      <a:noFill/>
                    </a:lnR>
                    <a:lnT>
                      <a:noFill/>
                    </a:lnT>
                    <a:lnB>
                      <a:noFill/>
                    </a:lnB>
                    <a:solidFill>
                      <a:srgbClr val="F2F2F2"/>
                    </a:solidFill>
                  </a:tcPr>
                </a:tc>
                <a:tc>
                  <a:txBody>
                    <a:bodyPr/>
                    <a:lstStyle/>
                    <a:p>
                      <a:pPr algn="ctr" fontAlgn="b"/>
                      <a:r>
                        <a:rPr lang="en-US" sz="600" b="1" i="0" u="none" strike="noStrike">
                          <a:solidFill>
                            <a:srgbClr val="000000"/>
                          </a:solidFill>
                          <a:effectLst/>
                          <a:latin typeface="Arial Narrow" panose="020B0606020202030204" pitchFamily="34" charset="0"/>
                        </a:rPr>
                        <a:t>Projected</a:t>
                      </a:r>
                    </a:p>
                  </a:txBody>
                  <a:tcPr marL="0" marR="0" marT="0" marB="0" anchor="b">
                    <a:lnL>
                      <a:noFill/>
                    </a:lnL>
                    <a:lnR>
                      <a:noFill/>
                    </a:lnR>
                    <a:lnT>
                      <a:noFill/>
                    </a:lnT>
                    <a:lnB>
                      <a:noFill/>
                    </a:lnB>
                  </a:tcPr>
                </a:tc>
                <a:tc>
                  <a:txBody>
                    <a:bodyPr/>
                    <a:lstStyle/>
                    <a:p>
                      <a:pPr algn="ctr" fontAlgn="b"/>
                      <a:r>
                        <a:rPr lang="en-US" sz="600" b="1" i="0" u="none" strike="noStrike">
                          <a:solidFill>
                            <a:srgbClr val="000000"/>
                          </a:solidFill>
                          <a:effectLst/>
                          <a:latin typeface="Arial Narrow" panose="020B0606020202030204" pitchFamily="34" charset="0"/>
                        </a:rPr>
                        <a:t>Projected</a:t>
                      </a:r>
                    </a:p>
                  </a:txBody>
                  <a:tcPr marL="0" marR="0" marT="0" marB="0" anchor="b">
                    <a:lnL>
                      <a:noFill/>
                    </a:lnL>
                    <a:lnR>
                      <a:noFill/>
                    </a:lnR>
                    <a:lnT>
                      <a:noFill/>
                    </a:lnT>
                    <a:lnB>
                      <a:noFill/>
                    </a:lnB>
                  </a:tcPr>
                </a:tc>
                <a:tc>
                  <a:txBody>
                    <a:bodyPr/>
                    <a:lstStyle/>
                    <a:p>
                      <a:pPr algn="ctr" fontAlgn="b"/>
                      <a:r>
                        <a:rPr lang="en-US" sz="600" b="1" i="0" u="none" strike="noStrike">
                          <a:solidFill>
                            <a:srgbClr val="000000"/>
                          </a:solidFill>
                          <a:effectLst/>
                          <a:latin typeface="Arial Narrow" panose="020B0606020202030204" pitchFamily="34" charset="0"/>
                        </a:rPr>
                        <a:t>Projected</a:t>
                      </a:r>
                    </a:p>
                  </a:txBody>
                  <a:tcPr marL="0" marR="0" marT="0" marB="0" anchor="b">
                    <a:lnL>
                      <a:noFill/>
                    </a:lnL>
                    <a:lnR>
                      <a:noFill/>
                    </a:lnR>
                    <a:lnT>
                      <a:noFill/>
                    </a:lnT>
                    <a:lnB>
                      <a:noFill/>
                    </a:lnB>
                  </a:tcPr>
                </a:tc>
                <a:tc>
                  <a:txBody>
                    <a:bodyPr/>
                    <a:lstStyle/>
                    <a:p>
                      <a:pPr algn="l" fontAlgn="b"/>
                      <a:endParaRPr lang="en-US" sz="6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059827898"/>
                  </a:ext>
                </a:extLst>
              </a:tr>
              <a:tr h="108496">
                <a:tc>
                  <a:txBody>
                    <a:bodyPr/>
                    <a:lstStyle/>
                    <a:p>
                      <a:pPr algn="l" fontAlgn="b"/>
                      <a:endParaRPr lang="en-US" sz="6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ctr" fontAlgn="b"/>
                      <a:r>
                        <a:rPr lang="en-US" sz="600" b="1" i="0" u="none" strike="noStrike">
                          <a:solidFill>
                            <a:srgbClr val="000000"/>
                          </a:solidFill>
                          <a:effectLst/>
                          <a:latin typeface="Arial Narrow" panose="020B0606020202030204" pitchFamily="34" charset="0"/>
                        </a:rPr>
                        <a:t>Jul-17</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600" b="1" i="0" u="none" strike="noStrike">
                          <a:solidFill>
                            <a:srgbClr val="000000"/>
                          </a:solidFill>
                          <a:effectLst/>
                          <a:latin typeface="Arial Narrow" panose="020B0606020202030204" pitchFamily="34" charset="0"/>
                        </a:rPr>
                        <a:t>Aug-17</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600" b="1" i="0" u="none" strike="noStrike">
                          <a:solidFill>
                            <a:srgbClr val="000000"/>
                          </a:solidFill>
                          <a:effectLst/>
                          <a:latin typeface="Arial Narrow" panose="020B0606020202030204" pitchFamily="34" charset="0"/>
                        </a:rPr>
                        <a:t>Sep-17</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600" b="1" i="0" u="none" strike="noStrike">
                          <a:solidFill>
                            <a:srgbClr val="000000"/>
                          </a:solidFill>
                          <a:effectLst/>
                          <a:latin typeface="Arial Narrow" panose="020B0606020202030204" pitchFamily="34" charset="0"/>
                        </a:rPr>
                        <a:t>Oct-17</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600" b="1" i="0" u="none" strike="noStrike">
                          <a:solidFill>
                            <a:srgbClr val="000000"/>
                          </a:solidFill>
                          <a:effectLst/>
                          <a:latin typeface="Arial Narrow" panose="020B0606020202030204" pitchFamily="34" charset="0"/>
                        </a:rPr>
                        <a:t>Nov-17</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600" b="1" i="0" u="none" strike="noStrike">
                          <a:solidFill>
                            <a:srgbClr val="000000"/>
                          </a:solidFill>
                          <a:effectLst/>
                          <a:latin typeface="Arial Narrow" panose="020B0606020202030204" pitchFamily="34" charset="0"/>
                        </a:rPr>
                        <a:t>Dec-17</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600" b="1" i="0" u="none" strike="noStrike">
                          <a:solidFill>
                            <a:srgbClr val="000000"/>
                          </a:solidFill>
                          <a:effectLst/>
                          <a:latin typeface="Arial Narrow" panose="020B0606020202030204" pitchFamily="34" charset="0"/>
                        </a:rPr>
                        <a:t>Jan-18</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600" b="1" i="0" u="none" strike="noStrike">
                          <a:solidFill>
                            <a:srgbClr val="000000"/>
                          </a:solidFill>
                          <a:effectLst/>
                          <a:latin typeface="Arial Narrow" panose="020B0606020202030204" pitchFamily="34" charset="0"/>
                        </a:rPr>
                        <a:t>Feb-18</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600" b="1" i="0" u="none" strike="noStrike">
                          <a:solidFill>
                            <a:srgbClr val="000000"/>
                          </a:solidFill>
                          <a:effectLst/>
                          <a:latin typeface="Arial Narrow" panose="020B0606020202030204" pitchFamily="34" charset="0"/>
                        </a:rPr>
                        <a:t>Mar-18</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600" b="1" i="0" u="none" strike="noStrike">
                          <a:solidFill>
                            <a:srgbClr val="000000"/>
                          </a:solidFill>
                          <a:effectLst/>
                          <a:latin typeface="Arial Narrow" panose="020B0606020202030204" pitchFamily="34" charset="0"/>
                        </a:rPr>
                        <a:t>Apr-18</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solidFill>
                            <a:srgbClr val="000000"/>
                          </a:solidFill>
                          <a:effectLst/>
                          <a:latin typeface="Arial Narrow" panose="020B0606020202030204" pitchFamily="34" charset="0"/>
                        </a:rPr>
                        <a:t>May-18</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solidFill>
                            <a:srgbClr val="000000"/>
                          </a:solidFill>
                          <a:effectLst/>
                          <a:latin typeface="Arial Narrow" panose="020B0606020202030204" pitchFamily="34" charset="0"/>
                        </a:rPr>
                        <a:t>Jun-18</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solidFill>
                            <a:srgbClr val="000000"/>
                          </a:solidFill>
                          <a:effectLst/>
                          <a:latin typeface="Arial Narrow" panose="020B0606020202030204" pitchFamily="34" charset="0"/>
                        </a:rPr>
                        <a:t>FY2018</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7036992"/>
                  </a:ext>
                </a:extLst>
              </a:tr>
              <a:tr h="108496">
                <a:tc>
                  <a:txBody>
                    <a:bodyPr/>
                    <a:lstStyle/>
                    <a:p>
                      <a:pPr algn="ctr" fontAlgn="b"/>
                      <a:endParaRPr lang="en-US" sz="600" b="1"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ctr" fontAlgn="b"/>
                      <a:r>
                        <a:rPr lang="en-US" sz="600" b="1" i="0" u="none" strike="noStrike">
                          <a:solidFill>
                            <a:srgbClr val="000000"/>
                          </a:solidFill>
                          <a:effectLst/>
                          <a:latin typeface="Arial Narrow" panose="020B060602020203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r>
                        <a:rPr lang="en-US" sz="600" b="1" i="0" u="none" strike="noStrike">
                          <a:solidFill>
                            <a:srgbClr val="000000"/>
                          </a:solidFill>
                          <a:effectLst/>
                          <a:latin typeface="Arial Narrow" panose="020B060602020203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r>
                        <a:rPr lang="en-US" sz="600" b="1" i="0" u="none" strike="noStrike">
                          <a:solidFill>
                            <a:srgbClr val="000000"/>
                          </a:solidFill>
                          <a:effectLst/>
                          <a:latin typeface="Arial Narrow" panose="020B060602020203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r>
                        <a:rPr lang="en-US" sz="600" b="1" i="0" u="none" strike="noStrike">
                          <a:solidFill>
                            <a:srgbClr val="000000"/>
                          </a:solidFill>
                          <a:effectLst/>
                          <a:latin typeface="Arial Narrow" panose="020B060602020203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r>
                        <a:rPr lang="en-US" sz="600" b="1" i="0" u="none" strike="noStrike">
                          <a:solidFill>
                            <a:srgbClr val="000000"/>
                          </a:solidFill>
                          <a:effectLst/>
                          <a:latin typeface="Arial Narrow" panose="020B060602020203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r>
                        <a:rPr lang="en-US" sz="600" b="1" i="0" u="none" strike="noStrike">
                          <a:solidFill>
                            <a:srgbClr val="000000"/>
                          </a:solidFill>
                          <a:effectLst/>
                          <a:latin typeface="Arial Narrow" panose="020B060602020203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r>
                        <a:rPr lang="en-US" sz="600" b="1" i="0" u="none" strike="noStrike">
                          <a:solidFill>
                            <a:srgbClr val="000000"/>
                          </a:solidFill>
                          <a:effectLst/>
                          <a:latin typeface="Arial Narrow" panose="020B060602020203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r>
                        <a:rPr lang="en-US" sz="600" b="1" i="0" u="none" strike="noStrike">
                          <a:solidFill>
                            <a:srgbClr val="000000"/>
                          </a:solidFill>
                          <a:effectLst/>
                          <a:latin typeface="Arial Narrow" panose="020B060602020203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r>
                        <a:rPr lang="en-US" sz="600" b="1" i="0" u="none" strike="noStrike">
                          <a:solidFill>
                            <a:srgbClr val="000000"/>
                          </a:solidFill>
                          <a:effectLst/>
                          <a:latin typeface="Arial Narrow" panose="020B060602020203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endParaRPr lang="en-US" sz="600" b="1" i="0" u="none" strike="noStrike">
                        <a:solidFill>
                          <a:srgbClr val="000000"/>
                        </a:solidFill>
                        <a:effectLst/>
                        <a:latin typeface="Arial Narrow" panose="020B0606020202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600" b="1" i="0" u="none" strike="noStrike">
                        <a:solidFill>
                          <a:srgbClr val="000000"/>
                        </a:solidFill>
                        <a:effectLst/>
                        <a:latin typeface="Arial Narrow" panose="020B0606020202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600" b="1" i="0" u="none" strike="noStrike">
                        <a:solidFill>
                          <a:srgbClr val="000000"/>
                        </a:solidFill>
                        <a:effectLst/>
                        <a:latin typeface="Arial Narrow" panose="020B0606020202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600" b="1" i="0" u="none" strike="noStrike">
                        <a:solidFill>
                          <a:srgbClr val="000000"/>
                        </a:solidFill>
                        <a:effectLst/>
                        <a:latin typeface="Arial Narrow" panose="020B0606020202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017739511"/>
                  </a:ext>
                </a:extLst>
              </a:tr>
              <a:tr h="108496">
                <a:tc>
                  <a:txBody>
                    <a:bodyPr/>
                    <a:lstStyle/>
                    <a:p>
                      <a:pPr algn="l" fontAlgn="b"/>
                      <a:r>
                        <a:rPr lang="en-US" sz="600" b="0" i="0" u="none" strike="noStrike">
                          <a:solidFill>
                            <a:srgbClr val="000000"/>
                          </a:solidFill>
                          <a:effectLst/>
                          <a:latin typeface="Arial Narrow" panose="020B0606020202030204" pitchFamily="34" charset="0"/>
                        </a:rPr>
                        <a:t>Inpatient service revenue</a:t>
                      </a:r>
                    </a:p>
                  </a:txBody>
                  <a:tcPr marL="101722"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151,438,498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164,271,336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151,174,545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158,630,367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152,672,913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166,453,331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173,464,162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149,052,326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170,720,754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164,412,414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169,892,827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164,412,414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1,936,595,888 </a:t>
                      </a:r>
                    </a:p>
                  </a:txBody>
                  <a:tcPr marL="0" marR="0" marT="0" marB="0" anchor="b">
                    <a:lnL>
                      <a:noFill/>
                    </a:lnL>
                    <a:lnR>
                      <a:noFill/>
                    </a:lnR>
                    <a:lnT>
                      <a:noFill/>
                    </a:lnT>
                    <a:lnB>
                      <a:noFill/>
                    </a:lnB>
                  </a:tcPr>
                </a:tc>
                <a:extLst>
                  <a:ext uri="{0D108BD9-81ED-4DB2-BD59-A6C34878D82A}">
                    <a16:rowId xmlns:a16="http://schemas.microsoft.com/office/drawing/2014/main" val="2826291650"/>
                  </a:ext>
                </a:extLst>
              </a:tr>
              <a:tr h="108496">
                <a:tc>
                  <a:txBody>
                    <a:bodyPr/>
                    <a:lstStyle/>
                    <a:p>
                      <a:pPr algn="l" fontAlgn="b"/>
                      <a:r>
                        <a:rPr lang="en-US" sz="600" b="0" i="0" u="none" strike="noStrike">
                          <a:solidFill>
                            <a:srgbClr val="000000"/>
                          </a:solidFill>
                          <a:effectLst/>
                          <a:latin typeface="Arial Narrow" panose="020B0606020202030204" pitchFamily="34" charset="0"/>
                        </a:rPr>
                        <a:t>Outpatient service revenue</a:t>
                      </a:r>
                    </a:p>
                  </a:txBody>
                  <a:tcPr marL="101722"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90,737,260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90,094,895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89,780,588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98,138,355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85,308,040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82,647,297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92,949,702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87,055,207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91,766,885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90,590,598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93,610,284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90,590,598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1,083,269,708 </a:t>
                      </a:r>
                    </a:p>
                  </a:txBody>
                  <a:tcPr marL="0" marR="0" marT="0" marB="0" anchor="b">
                    <a:lnL>
                      <a:noFill/>
                    </a:lnL>
                    <a:lnR>
                      <a:noFill/>
                    </a:lnR>
                    <a:lnT>
                      <a:noFill/>
                    </a:lnT>
                    <a:lnB>
                      <a:noFill/>
                    </a:lnB>
                  </a:tcPr>
                </a:tc>
                <a:extLst>
                  <a:ext uri="{0D108BD9-81ED-4DB2-BD59-A6C34878D82A}">
                    <a16:rowId xmlns:a16="http://schemas.microsoft.com/office/drawing/2014/main" val="3885092333"/>
                  </a:ext>
                </a:extLst>
              </a:tr>
              <a:tr h="108496">
                <a:tc>
                  <a:txBody>
                    <a:bodyPr/>
                    <a:lstStyle/>
                    <a:p>
                      <a:pPr algn="l" fontAlgn="b"/>
                      <a:r>
                        <a:rPr lang="en-US" sz="600" b="0" i="0" u="none" strike="noStrike">
                          <a:solidFill>
                            <a:srgbClr val="000000"/>
                          </a:solidFill>
                          <a:effectLst/>
                          <a:latin typeface="Arial Narrow" panose="020B0606020202030204" pitchFamily="34" charset="0"/>
                        </a:rPr>
                        <a:t>Professional service revenue</a:t>
                      </a:r>
                    </a:p>
                  </a:txBody>
                  <a:tcPr marL="101722"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17,824,978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21,398,796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20,330,825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25,564,478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21,407,080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22,982,396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25,889,955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24,758,686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28,447,222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26,515,288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effectLst/>
                          <a:latin typeface="Arial Narrow" panose="020B0606020202030204" pitchFamily="34" charset="0"/>
                        </a:rPr>
                        <a:t>          27,554,131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effectLst/>
                          <a:latin typeface="Arial Narrow" panose="020B0606020202030204" pitchFamily="34" charset="0"/>
                        </a:rPr>
                        <a:t>          26,815,288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effectLst/>
                          <a:latin typeface="Arial Narrow" panose="020B0606020202030204" pitchFamily="34" charset="0"/>
                        </a:rPr>
                        <a:t>          289,489,122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823338"/>
                  </a:ext>
                </a:extLst>
              </a:tr>
              <a:tr h="108496">
                <a:tc>
                  <a:txBody>
                    <a:bodyPr/>
                    <a:lstStyle/>
                    <a:p>
                      <a:pPr algn="l" fontAlgn="b"/>
                      <a:r>
                        <a:rPr lang="en-US" sz="600" b="1" i="0" u="none" strike="noStrike">
                          <a:solidFill>
                            <a:srgbClr val="000000"/>
                          </a:solidFill>
                          <a:effectLst/>
                          <a:latin typeface="Arial Narrow" panose="020B0606020202030204" pitchFamily="34" charset="0"/>
                        </a:rPr>
                        <a:t>Gross Patient Service Revenue</a:t>
                      </a:r>
                    </a:p>
                  </a:txBody>
                  <a:tcPr marL="0" marR="0" marT="0" marB="0" anchor="b">
                    <a:lnL>
                      <a:noFill/>
                    </a:lnL>
                    <a:lnR>
                      <a:noFill/>
                    </a:lnR>
                    <a:lnT>
                      <a:noFill/>
                    </a:lnT>
                    <a:lnB>
                      <a:noFill/>
                    </a:lnB>
                  </a:tcPr>
                </a:tc>
                <a:tc>
                  <a:txBody>
                    <a:bodyPr/>
                    <a:lstStyle/>
                    <a:p>
                      <a:pPr algn="r" fontAlgn="b"/>
                      <a:r>
                        <a:rPr lang="en-US" sz="600" b="1" i="0" u="none" strike="noStrike">
                          <a:solidFill>
                            <a:srgbClr val="000000"/>
                          </a:solidFill>
                          <a:effectLst/>
                          <a:latin typeface="Arial Narrow" panose="020B0606020202030204" pitchFamily="34" charset="0"/>
                        </a:rPr>
                        <a:t>        260,000,736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275,765,027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261,285,959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282,333,201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259,388,033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272,083,025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292,303,819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260,866,218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290,934,860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281,518,299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effectLst/>
                          <a:latin typeface="Arial Narrow" panose="020B0606020202030204" pitchFamily="34" charset="0"/>
                        </a:rPr>
                        <a:t>        291,057,242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effectLst/>
                          <a:latin typeface="Arial Narrow" panose="020B0606020202030204" pitchFamily="34" charset="0"/>
                        </a:rPr>
                        <a:t>        281,818,299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effectLst/>
                          <a:latin typeface="Arial Narrow" panose="020B0606020202030204" pitchFamily="34" charset="0"/>
                        </a:rPr>
                        <a:t>        3,309,354,718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03816924"/>
                  </a:ext>
                </a:extLst>
              </a:tr>
              <a:tr h="199209">
                <a:tc>
                  <a:txBody>
                    <a:bodyPr/>
                    <a:lstStyle/>
                    <a:p>
                      <a:pPr algn="l" fontAlgn="b"/>
                      <a:r>
                        <a:rPr lang="en-US" sz="600" b="0" i="0" u="none" strike="noStrike">
                          <a:solidFill>
                            <a:srgbClr val="000000"/>
                          </a:solidFill>
                          <a:effectLst/>
                          <a:latin typeface="Arial Narrow" panose="020B0606020202030204" pitchFamily="34" charset="0"/>
                        </a:rPr>
                        <a:t>Deductions from revenues</a:t>
                      </a:r>
                    </a:p>
                  </a:txBody>
                  <a:tcPr marL="101722"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(209,433,998)</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(222,185,852)</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(210,292,167)</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(227,029,564)</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(208,351,255)</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(218,407,374)</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(236,583,803)</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(209,932,296)</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(234,170,263)</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(225,502,977)</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(233,180,767)</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(225,743,444)</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(2,660,813,761)</a:t>
                      </a:r>
                    </a:p>
                  </a:txBody>
                  <a:tcPr marL="0" marR="0" marT="0" marB="0" anchor="b">
                    <a:lnL>
                      <a:noFill/>
                    </a:lnL>
                    <a:lnR>
                      <a:noFill/>
                    </a:lnR>
                    <a:lnT>
                      <a:noFill/>
                    </a:lnT>
                    <a:lnB>
                      <a:noFill/>
                    </a:lnB>
                  </a:tcPr>
                </a:tc>
                <a:extLst>
                  <a:ext uri="{0D108BD9-81ED-4DB2-BD59-A6C34878D82A}">
                    <a16:rowId xmlns:a16="http://schemas.microsoft.com/office/drawing/2014/main" val="298157753"/>
                  </a:ext>
                </a:extLst>
              </a:tr>
              <a:tr h="108496">
                <a:tc>
                  <a:txBody>
                    <a:bodyPr/>
                    <a:lstStyle/>
                    <a:p>
                      <a:pPr algn="l" fontAlgn="b"/>
                      <a:r>
                        <a:rPr lang="en-US" sz="600" b="0" i="0" u="none" strike="noStrike">
                          <a:solidFill>
                            <a:srgbClr val="000000"/>
                          </a:solidFill>
                          <a:effectLst/>
                          <a:latin typeface="Arial Narrow" panose="020B0606020202030204" pitchFamily="34" charset="0"/>
                        </a:rPr>
                        <a:t>Capitation - HPAC</a:t>
                      </a:r>
                    </a:p>
                  </a:txBody>
                  <a:tcPr marL="101722"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2,766,362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2,766,362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2,766,362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2,766,362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2,766,362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2,766,362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2,766,362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2,766,362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2,766,362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2,766,362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effectLst/>
                          <a:latin typeface="Arial Narrow" panose="020B0606020202030204" pitchFamily="34" charset="0"/>
                        </a:rPr>
                        <a:t>           2,766,362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effectLst/>
                          <a:latin typeface="Arial Narrow" panose="020B0606020202030204" pitchFamily="34" charset="0"/>
                        </a:rPr>
                        <a:t>           2,766,362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effectLst/>
                          <a:latin typeface="Arial Narrow" panose="020B0606020202030204" pitchFamily="34" charset="0"/>
                        </a:rPr>
                        <a:t>            33,196,344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9361627"/>
                  </a:ext>
                </a:extLst>
              </a:tr>
              <a:tr h="108496">
                <a:tc>
                  <a:txBody>
                    <a:bodyPr/>
                    <a:lstStyle/>
                    <a:p>
                      <a:pPr algn="l" fontAlgn="b"/>
                      <a:r>
                        <a:rPr lang="en-US" sz="600" b="1" i="0" u="none" strike="noStrike">
                          <a:solidFill>
                            <a:srgbClr val="000000"/>
                          </a:solidFill>
                          <a:effectLst/>
                          <a:latin typeface="Arial Narrow" panose="020B0606020202030204" pitchFamily="34" charset="0"/>
                        </a:rPr>
                        <a:t>Net Patient Service Revenue</a:t>
                      </a:r>
                    </a:p>
                  </a:txBody>
                  <a:tcPr marL="0" marR="0" marT="0" marB="0" anchor="b">
                    <a:lnL>
                      <a:noFill/>
                    </a:lnL>
                    <a:lnR>
                      <a:noFill/>
                    </a:lnR>
                    <a:lnT>
                      <a:noFill/>
                    </a:lnT>
                    <a:lnB>
                      <a:noFill/>
                    </a:lnB>
                  </a:tcPr>
                </a:tc>
                <a:tc>
                  <a:txBody>
                    <a:bodyPr/>
                    <a:lstStyle/>
                    <a:p>
                      <a:pPr algn="r" fontAlgn="b"/>
                      <a:r>
                        <a:rPr lang="en-US" sz="600" b="1" i="0" u="none" strike="noStrike">
                          <a:solidFill>
                            <a:srgbClr val="000000"/>
                          </a:solidFill>
                          <a:effectLst/>
                          <a:latin typeface="Arial Narrow" panose="020B0606020202030204" pitchFamily="34" charset="0"/>
                        </a:rPr>
                        <a:t>          53,333,100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56,345,537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53,760,154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58,069,999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53,803,140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56,442,012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58,486,377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53,700,284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59,530,959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58,781,684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effectLst/>
                          <a:latin typeface="Arial Narrow" panose="020B0606020202030204" pitchFamily="34" charset="0"/>
                        </a:rPr>
                        <a:t>          60,642,837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effectLst/>
                          <a:latin typeface="Arial Narrow" panose="020B0606020202030204" pitchFamily="34" charset="0"/>
                        </a:rPr>
                        <a:t>          58,841,217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effectLst/>
                          <a:latin typeface="Arial Narrow" panose="020B0606020202030204" pitchFamily="34" charset="0"/>
                        </a:rPr>
                        <a:t>          681,737,301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214205580"/>
                  </a:ext>
                </a:extLst>
              </a:tr>
              <a:tr h="108496">
                <a:tc>
                  <a:txBody>
                    <a:bodyPr/>
                    <a:lstStyle/>
                    <a:p>
                      <a:pPr algn="l" fontAlgn="b"/>
                      <a:endParaRPr lang="en-US" sz="600" b="1"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r" fontAlgn="b"/>
                      <a:r>
                        <a:rPr lang="en-US" sz="600" b="0" i="1" u="none" strike="noStrike">
                          <a:solidFill>
                            <a:srgbClr val="000000"/>
                          </a:solidFill>
                          <a:effectLst/>
                          <a:latin typeface="Arial Narrow" panose="020B0606020202030204" pitchFamily="34" charset="0"/>
                        </a:rPr>
                        <a:t> </a:t>
                      </a:r>
                    </a:p>
                  </a:txBody>
                  <a:tcPr marL="0" marR="0" marT="0" marB="0" anchor="b">
                    <a:lnL>
                      <a:noFill/>
                    </a:lnL>
                    <a:lnR>
                      <a:noFill/>
                    </a:lnR>
                    <a:lnT>
                      <a:noFill/>
                    </a:lnT>
                    <a:lnB>
                      <a:noFill/>
                    </a:lnB>
                    <a:solidFill>
                      <a:srgbClr val="F2F2F2"/>
                    </a:solidFill>
                  </a:tcPr>
                </a:tc>
                <a:tc>
                  <a:txBody>
                    <a:bodyPr/>
                    <a:lstStyle/>
                    <a:p>
                      <a:pPr algn="r" fontAlgn="b"/>
                      <a:r>
                        <a:rPr lang="en-US" sz="600" b="0" i="1" u="none" strike="noStrike">
                          <a:solidFill>
                            <a:srgbClr val="000000"/>
                          </a:solidFill>
                          <a:effectLst/>
                          <a:latin typeface="Arial Narrow" panose="020B0606020202030204" pitchFamily="34" charset="0"/>
                        </a:rPr>
                        <a:t> </a:t>
                      </a:r>
                    </a:p>
                  </a:txBody>
                  <a:tcPr marL="0" marR="0" marT="0" marB="0" anchor="b">
                    <a:lnL>
                      <a:noFill/>
                    </a:lnL>
                    <a:lnR>
                      <a:noFill/>
                    </a:lnR>
                    <a:lnT>
                      <a:noFill/>
                    </a:lnT>
                    <a:lnB>
                      <a:noFill/>
                    </a:lnB>
                    <a:solidFill>
                      <a:srgbClr val="F2F2F2"/>
                    </a:solidFill>
                  </a:tcPr>
                </a:tc>
                <a:tc>
                  <a:txBody>
                    <a:bodyPr/>
                    <a:lstStyle/>
                    <a:p>
                      <a:pPr algn="r" fontAlgn="b"/>
                      <a:r>
                        <a:rPr lang="en-US" sz="600" b="0" i="1" u="none" strike="noStrike">
                          <a:solidFill>
                            <a:srgbClr val="000000"/>
                          </a:solidFill>
                          <a:effectLst/>
                          <a:latin typeface="Arial Narrow" panose="020B0606020202030204" pitchFamily="34" charset="0"/>
                        </a:rPr>
                        <a:t> </a:t>
                      </a:r>
                    </a:p>
                  </a:txBody>
                  <a:tcPr marL="0" marR="0" marT="0" marB="0" anchor="b">
                    <a:lnL>
                      <a:noFill/>
                    </a:lnL>
                    <a:lnR>
                      <a:noFill/>
                    </a:lnR>
                    <a:lnT>
                      <a:noFill/>
                    </a:lnT>
                    <a:lnB>
                      <a:noFill/>
                    </a:lnB>
                    <a:solidFill>
                      <a:srgbClr val="F2F2F2"/>
                    </a:solidFill>
                  </a:tcPr>
                </a:tc>
                <a:tc>
                  <a:txBody>
                    <a:bodyPr/>
                    <a:lstStyle/>
                    <a:p>
                      <a:pPr algn="r" fontAlgn="b"/>
                      <a:r>
                        <a:rPr lang="en-US" sz="600" b="0" i="1" u="none" strike="noStrike">
                          <a:solidFill>
                            <a:srgbClr val="000000"/>
                          </a:solidFill>
                          <a:effectLst/>
                          <a:latin typeface="Arial Narrow" panose="020B0606020202030204" pitchFamily="34" charset="0"/>
                        </a:rPr>
                        <a:t> </a:t>
                      </a:r>
                    </a:p>
                  </a:txBody>
                  <a:tcPr marL="0" marR="0" marT="0" marB="0" anchor="b">
                    <a:lnL>
                      <a:noFill/>
                    </a:lnL>
                    <a:lnR>
                      <a:noFill/>
                    </a:lnR>
                    <a:lnT>
                      <a:noFill/>
                    </a:lnT>
                    <a:lnB>
                      <a:noFill/>
                    </a:lnB>
                    <a:solidFill>
                      <a:srgbClr val="F2F2F2"/>
                    </a:solidFill>
                  </a:tcPr>
                </a:tc>
                <a:tc>
                  <a:txBody>
                    <a:bodyPr/>
                    <a:lstStyle/>
                    <a:p>
                      <a:pPr algn="r" fontAlgn="b"/>
                      <a:r>
                        <a:rPr lang="en-US" sz="600" b="0" i="1" u="none" strike="noStrike">
                          <a:solidFill>
                            <a:srgbClr val="000000"/>
                          </a:solidFill>
                          <a:effectLst/>
                          <a:latin typeface="Arial Narrow" panose="020B0606020202030204" pitchFamily="34" charset="0"/>
                        </a:rPr>
                        <a:t> </a:t>
                      </a:r>
                    </a:p>
                  </a:txBody>
                  <a:tcPr marL="0" marR="0" marT="0" marB="0" anchor="b">
                    <a:lnL>
                      <a:noFill/>
                    </a:lnL>
                    <a:lnR>
                      <a:noFill/>
                    </a:lnR>
                    <a:lnT>
                      <a:noFill/>
                    </a:lnT>
                    <a:lnB>
                      <a:noFill/>
                    </a:lnB>
                    <a:solidFill>
                      <a:srgbClr val="F2F2F2"/>
                    </a:solidFill>
                  </a:tcPr>
                </a:tc>
                <a:tc>
                  <a:txBody>
                    <a:bodyPr/>
                    <a:lstStyle/>
                    <a:p>
                      <a:pPr algn="r" fontAlgn="b"/>
                      <a:r>
                        <a:rPr lang="en-US" sz="600" b="0" i="1" u="none" strike="noStrike">
                          <a:solidFill>
                            <a:srgbClr val="000000"/>
                          </a:solidFill>
                          <a:effectLst/>
                          <a:latin typeface="Arial Narrow" panose="020B0606020202030204" pitchFamily="34" charset="0"/>
                        </a:rPr>
                        <a:t> </a:t>
                      </a:r>
                    </a:p>
                  </a:txBody>
                  <a:tcPr marL="0" marR="0" marT="0" marB="0" anchor="b">
                    <a:lnL>
                      <a:noFill/>
                    </a:lnL>
                    <a:lnR>
                      <a:noFill/>
                    </a:lnR>
                    <a:lnT>
                      <a:noFill/>
                    </a:lnT>
                    <a:lnB>
                      <a:noFill/>
                    </a:lnB>
                    <a:solidFill>
                      <a:srgbClr val="F2F2F2"/>
                    </a:solidFill>
                  </a:tcPr>
                </a:tc>
                <a:tc>
                  <a:txBody>
                    <a:bodyPr/>
                    <a:lstStyle/>
                    <a:p>
                      <a:pPr algn="r" fontAlgn="b"/>
                      <a:r>
                        <a:rPr lang="en-US" sz="600" b="0" i="1" u="none" strike="noStrike">
                          <a:solidFill>
                            <a:srgbClr val="000000"/>
                          </a:solidFill>
                          <a:effectLst/>
                          <a:latin typeface="Arial Narrow" panose="020B0606020202030204" pitchFamily="34" charset="0"/>
                        </a:rPr>
                        <a:t> </a:t>
                      </a:r>
                    </a:p>
                  </a:txBody>
                  <a:tcPr marL="0" marR="0" marT="0" marB="0" anchor="b">
                    <a:lnL>
                      <a:noFill/>
                    </a:lnL>
                    <a:lnR>
                      <a:noFill/>
                    </a:lnR>
                    <a:lnT>
                      <a:noFill/>
                    </a:lnT>
                    <a:lnB>
                      <a:noFill/>
                    </a:lnB>
                    <a:solidFill>
                      <a:srgbClr val="F2F2F2"/>
                    </a:solidFill>
                  </a:tcPr>
                </a:tc>
                <a:tc>
                  <a:txBody>
                    <a:bodyPr/>
                    <a:lstStyle/>
                    <a:p>
                      <a:pPr algn="r" fontAlgn="b"/>
                      <a:r>
                        <a:rPr lang="en-US" sz="600" b="0" i="1" u="none" strike="noStrike">
                          <a:solidFill>
                            <a:srgbClr val="000000"/>
                          </a:solidFill>
                          <a:effectLst/>
                          <a:latin typeface="Arial Narrow" panose="020B0606020202030204" pitchFamily="34" charset="0"/>
                        </a:rPr>
                        <a:t> </a:t>
                      </a:r>
                    </a:p>
                  </a:txBody>
                  <a:tcPr marL="0" marR="0" marT="0" marB="0" anchor="b">
                    <a:lnL>
                      <a:noFill/>
                    </a:lnL>
                    <a:lnR>
                      <a:noFill/>
                    </a:lnR>
                    <a:lnT>
                      <a:noFill/>
                    </a:lnT>
                    <a:lnB>
                      <a:noFill/>
                    </a:lnB>
                    <a:solidFill>
                      <a:srgbClr val="F2F2F2"/>
                    </a:solidFill>
                  </a:tcPr>
                </a:tc>
                <a:tc>
                  <a:txBody>
                    <a:bodyPr/>
                    <a:lstStyle/>
                    <a:p>
                      <a:pPr algn="r" fontAlgn="b"/>
                      <a:r>
                        <a:rPr lang="en-US" sz="600" b="0" i="1" u="none" strike="noStrike">
                          <a:solidFill>
                            <a:srgbClr val="000000"/>
                          </a:solidFill>
                          <a:effectLst/>
                          <a:latin typeface="Arial Narrow" panose="020B0606020202030204" pitchFamily="34" charset="0"/>
                        </a:rPr>
                        <a:t> </a:t>
                      </a:r>
                    </a:p>
                  </a:txBody>
                  <a:tcPr marL="0" marR="0" marT="0" marB="0" anchor="b">
                    <a:lnL>
                      <a:noFill/>
                    </a:lnL>
                    <a:lnR>
                      <a:noFill/>
                    </a:lnR>
                    <a:lnT>
                      <a:noFill/>
                    </a:lnT>
                    <a:lnB>
                      <a:noFill/>
                    </a:lnB>
                    <a:solidFill>
                      <a:srgbClr val="F2F2F2"/>
                    </a:solidFill>
                  </a:tcPr>
                </a:tc>
                <a:tc>
                  <a:txBody>
                    <a:bodyPr/>
                    <a:lstStyle/>
                    <a:p>
                      <a:pPr algn="r" fontAlgn="b"/>
                      <a:endParaRPr lang="en-US" sz="600" b="0" i="1"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r" fontAlgn="b"/>
                      <a:endParaRPr lang="en-US" sz="600" b="0" i="1"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r" fontAlgn="b"/>
                      <a:endParaRPr lang="en-US" sz="600" b="0" i="1"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r" fontAlgn="b"/>
                      <a:endParaRPr lang="en-US" sz="6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664859853"/>
                  </a:ext>
                </a:extLst>
              </a:tr>
              <a:tr h="108496">
                <a:tc>
                  <a:txBody>
                    <a:bodyPr/>
                    <a:lstStyle/>
                    <a:p>
                      <a:pPr algn="l" fontAlgn="b"/>
                      <a:r>
                        <a:rPr lang="en-US" sz="600" b="0" i="0" u="none" strike="noStrike">
                          <a:solidFill>
                            <a:srgbClr val="000000"/>
                          </a:solidFill>
                          <a:effectLst/>
                          <a:latin typeface="Arial Narrow" panose="020B0606020202030204" pitchFamily="34" charset="0"/>
                        </a:rPr>
                        <a:t>Medi-Cal Waiver</a:t>
                      </a:r>
                    </a:p>
                  </a:txBody>
                  <a:tcPr marL="101722"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8,925,000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8,925,000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8,925,000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8,925,000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15,675,298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10,925,000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10,925,000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10,925,000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12,806,952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10,266,583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10,266,583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10,266,583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127,757,000 </a:t>
                      </a:r>
                    </a:p>
                  </a:txBody>
                  <a:tcPr marL="0" marR="0" marT="0" marB="0" anchor="b">
                    <a:lnL>
                      <a:noFill/>
                    </a:lnL>
                    <a:lnR>
                      <a:noFill/>
                    </a:lnR>
                    <a:lnT>
                      <a:noFill/>
                    </a:lnT>
                    <a:lnB>
                      <a:noFill/>
                    </a:lnB>
                  </a:tcPr>
                </a:tc>
                <a:extLst>
                  <a:ext uri="{0D108BD9-81ED-4DB2-BD59-A6C34878D82A}">
                    <a16:rowId xmlns:a16="http://schemas.microsoft.com/office/drawing/2014/main" val="1965336909"/>
                  </a:ext>
                </a:extLst>
              </a:tr>
              <a:tr h="108496">
                <a:tc>
                  <a:txBody>
                    <a:bodyPr/>
                    <a:lstStyle/>
                    <a:p>
                      <a:pPr algn="l" fontAlgn="b"/>
                      <a:r>
                        <a:rPr lang="en-US" sz="600" b="0" i="0" u="none" strike="noStrike">
                          <a:solidFill>
                            <a:srgbClr val="000000"/>
                          </a:solidFill>
                          <a:effectLst/>
                          <a:latin typeface="Arial Narrow" panose="020B0606020202030204" pitchFamily="34" charset="0"/>
                        </a:rPr>
                        <a:t>Measure A, Parcel Tax, Other Support</a:t>
                      </a:r>
                    </a:p>
                  </a:txBody>
                  <a:tcPr marL="101722"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9,731,321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9,731,321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10,009,359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9,824,000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9,824,000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10,333,898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9,824,000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9,824,000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9,824,000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9,880,701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9,880,701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9,880,701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118,568,000 </a:t>
                      </a:r>
                    </a:p>
                  </a:txBody>
                  <a:tcPr marL="0" marR="0" marT="0" marB="0" anchor="b">
                    <a:lnL>
                      <a:noFill/>
                    </a:lnL>
                    <a:lnR>
                      <a:noFill/>
                    </a:lnR>
                    <a:lnT>
                      <a:noFill/>
                    </a:lnT>
                    <a:lnB>
                      <a:noFill/>
                    </a:lnB>
                  </a:tcPr>
                </a:tc>
                <a:extLst>
                  <a:ext uri="{0D108BD9-81ED-4DB2-BD59-A6C34878D82A}">
                    <a16:rowId xmlns:a16="http://schemas.microsoft.com/office/drawing/2014/main" val="3865120819"/>
                  </a:ext>
                </a:extLst>
              </a:tr>
              <a:tr h="108496">
                <a:tc>
                  <a:txBody>
                    <a:bodyPr/>
                    <a:lstStyle/>
                    <a:p>
                      <a:pPr algn="l" fontAlgn="b"/>
                      <a:r>
                        <a:rPr lang="en-US" sz="600" b="0" i="0" u="none" strike="noStrike">
                          <a:solidFill>
                            <a:srgbClr val="000000"/>
                          </a:solidFill>
                          <a:effectLst/>
                          <a:latin typeface="Arial Narrow" panose="020B0606020202030204" pitchFamily="34" charset="0"/>
                        </a:rPr>
                        <a:t>CA Hospital Fee</a:t>
                      </a:r>
                    </a:p>
                  </a:txBody>
                  <a:tcPr marL="101722"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a:noFill/>
                    </a:lnB>
                  </a:tcPr>
                </a:tc>
                <a:extLst>
                  <a:ext uri="{0D108BD9-81ED-4DB2-BD59-A6C34878D82A}">
                    <a16:rowId xmlns:a16="http://schemas.microsoft.com/office/drawing/2014/main" val="3761256705"/>
                  </a:ext>
                </a:extLst>
              </a:tr>
              <a:tr h="108496">
                <a:tc>
                  <a:txBody>
                    <a:bodyPr/>
                    <a:lstStyle/>
                    <a:p>
                      <a:pPr algn="l" fontAlgn="b"/>
                      <a:r>
                        <a:rPr lang="en-US" sz="600" b="0" i="0" u="none" strike="noStrike">
                          <a:solidFill>
                            <a:srgbClr val="000000"/>
                          </a:solidFill>
                          <a:effectLst/>
                          <a:latin typeface="Arial Narrow" panose="020B0606020202030204" pitchFamily="34" charset="0"/>
                        </a:rPr>
                        <a:t>Supplemental Programs (FY19 incl shift from NPSR)</a:t>
                      </a:r>
                    </a:p>
                  </a:txBody>
                  <a:tcPr marL="101722"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5,011,182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4,930,180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6,131,411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5,939,668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2,525,671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6,380,638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6,717,893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6,694,059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5,623,672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3,916,876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3,916,876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3,916,876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61,705,000 </a:t>
                      </a:r>
                    </a:p>
                  </a:txBody>
                  <a:tcPr marL="0" marR="0" marT="0" marB="0" anchor="b">
                    <a:lnL>
                      <a:noFill/>
                    </a:lnL>
                    <a:lnR>
                      <a:noFill/>
                    </a:lnR>
                    <a:lnT>
                      <a:noFill/>
                    </a:lnT>
                    <a:lnB>
                      <a:noFill/>
                    </a:lnB>
                  </a:tcPr>
                </a:tc>
                <a:extLst>
                  <a:ext uri="{0D108BD9-81ED-4DB2-BD59-A6C34878D82A}">
                    <a16:rowId xmlns:a16="http://schemas.microsoft.com/office/drawing/2014/main" val="3912351766"/>
                  </a:ext>
                </a:extLst>
              </a:tr>
              <a:tr h="108496">
                <a:tc>
                  <a:txBody>
                    <a:bodyPr/>
                    <a:lstStyle/>
                    <a:p>
                      <a:pPr algn="l" fontAlgn="b"/>
                      <a:r>
                        <a:rPr lang="en-US" sz="600" b="0" i="0" u="none" strike="noStrike">
                          <a:solidFill>
                            <a:srgbClr val="000000"/>
                          </a:solidFill>
                          <a:effectLst/>
                          <a:latin typeface="Arial Narrow" panose="020B0606020202030204" pitchFamily="34" charset="0"/>
                        </a:rPr>
                        <a:t>Grants &amp; Research Protocol</a:t>
                      </a:r>
                    </a:p>
                  </a:txBody>
                  <a:tcPr marL="101722"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507,592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517,832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513,070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521,751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538,327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2,095,825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753,598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518,446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792,886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10,750,891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750,891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750,891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19,012,000 </a:t>
                      </a:r>
                    </a:p>
                  </a:txBody>
                  <a:tcPr marL="0" marR="0" marT="0" marB="0" anchor="b">
                    <a:lnL>
                      <a:noFill/>
                    </a:lnL>
                    <a:lnR>
                      <a:noFill/>
                    </a:lnR>
                    <a:lnT>
                      <a:noFill/>
                    </a:lnT>
                    <a:lnB>
                      <a:noFill/>
                    </a:lnB>
                  </a:tcPr>
                </a:tc>
                <a:extLst>
                  <a:ext uri="{0D108BD9-81ED-4DB2-BD59-A6C34878D82A}">
                    <a16:rowId xmlns:a16="http://schemas.microsoft.com/office/drawing/2014/main" val="1516404568"/>
                  </a:ext>
                </a:extLst>
              </a:tr>
              <a:tr h="108496">
                <a:tc>
                  <a:txBody>
                    <a:bodyPr/>
                    <a:lstStyle/>
                    <a:p>
                      <a:pPr algn="l" fontAlgn="b"/>
                      <a:r>
                        <a:rPr lang="en-US" sz="600" b="0" i="0" u="none" strike="noStrike">
                          <a:solidFill>
                            <a:srgbClr val="000000"/>
                          </a:solidFill>
                          <a:effectLst/>
                          <a:latin typeface="Arial Narrow" panose="020B0606020202030204" pitchFamily="34" charset="0"/>
                        </a:rPr>
                        <a:t>Other Operating Revenue</a:t>
                      </a:r>
                    </a:p>
                  </a:txBody>
                  <a:tcPr marL="101722"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1,390,808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1,902,542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1,685,318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2,261,729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1,882,353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2,067,491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1,761,084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1,764,598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2,085,755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1,866,773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1,866,773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1,866,773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22,402,000 </a:t>
                      </a:r>
                    </a:p>
                  </a:txBody>
                  <a:tcPr marL="0" marR="0" marT="0" marB="0" anchor="b">
                    <a:lnL>
                      <a:noFill/>
                    </a:lnL>
                    <a:lnR>
                      <a:noFill/>
                    </a:lnR>
                    <a:lnT>
                      <a:noFill/>
                    </a:lnT>
                    <a:lnB>
                      <a:noFill/>
                    </a:lnB>
                  </a:tcPr>
                </a:tc>
                <a:extLst>
                  <a:ext uri="{0D108BD9-81ED-4DB2-BD59-A6C34878D82A}">
                    <a16:rowId xmlns:a16="http://schemas.microsoft.com/office/drawing/2014/main" val="204071754"/>
                  </a:ext>
                </a:extLst>
              </a:tr>
              <a:tr h="108496">
                <a:tc>
                  <a:txBody>
                    <a:bodyPr/>
                    <a:lstStyle/>
                    <a:p>
                      <a:pPr algn="l" fontAlgn="b"/>
                      <a:r>
                        <a:rPr lang="en-US" sz="600" b="0" i="0" u="none" strike="noStrike">
                          <a:solidFill>
                            <a:srgbClr val="000000"/>
                          </a:solidFill>
                          <a:effectLst/>
                          <a:latin typeface="Arial Narrow" panose="020B0606020202030204" pitchFamily="34" charset="0"/>
                        </a:rPr>
                        <a:t>Incentives/Reserve Adjustment</a:t>
                      </a:r>
                    </a:p>
                  </a:txBody>
                  <a:tcPr marL="101722"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8,500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endParaRPr lang="en-US" sz="6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endParaRPr lang="en-US" sz="6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endParaRPr lang="en-US" sz="6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effectLst/>
                          <a:latin typeface="Arial Narrow" panose="020B0606020202030204" pitchFamily="34" charset="0"/>
                        </a:rPr>
                        <a:t>                     8,500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5904845"/>
                  </a:ext>
                </a:extLst>
              </a:tr>
              <a:tr h="108496">
                <a:tc>
                  <a:txBody>
                    <a:bodyPr/>
                    <a:lstStyle/>
                    <a:p>
                      <a:pPr algn="l" fontAlgn="b"/>
                      <a:r>
                        <a:rPr lang="en-US" sz="600" b="1" i="0" u="none" strike="noStrike">
                          <a:solidFill>
                            <a:srgbClr val="000000"/>
                          </a:solidFill>
                          <a:effectLst/>
                          <a:latin typeface="Arial Narrow" panose="020B0606020202030204" pitchFamily="34" charset="0"/>
                        </a:rPr>
                        <a:t>Total Supplemental Revenue</a:t>
                      </a:r>
                    </a:p>
                  </a:txBody>
                  <a:tcPr marL="0" marR="0" marT="0" marB="0" anchor="b">
                    <a:lnL>
                      <a:noFill/>
                    </a:lnL>
                    <a:lnR>
                      <a:noFill/>
                    </a:lnR>
                    <a:lnT>
                      <a:noFill/>
                    </a:lnT>
                    <a:lnB>
                      <a:noFill/>
                    </a:lnB>
                  </a:tcPr>
                </a:tc>
                <a:tc>
                  <a:txBody>
                    <a:bodyPr/>
                    <a:lstStyle/>
                    <a:p>
                      <a:pPr algn="r" fontAlgn="b"/>
                      <a:r>
                        <a:rPr lang="en-US" sz="600" b="1" i="0" u="none" strike="noStrike">
                          <a:solidFill>
                            <a:srgbClr val="000000"/>
                          </a:solidFill>
                          <a:effectLst/>
                          <a:latin typeface="Arial Narrow" panose="020B0606020202030204" pitchFamily="34" charset="0"/>
                        </a:rPr>
                        <a:t>          25,565,903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26,006,875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27,264,158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27,472,148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30,445,649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31,802,852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29,990,076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29,726,103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31,133,266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36,681,824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effectLst/>
                          <a:latin typeface="Arial Narrow" panose="020B0606020202030204" pitchFamily="34" charset="0"/>
                        </a:rPr>
                        <a:t>          26,681,824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effectLst/>
                          <a:latin typeface="Arial Narrow" panose="020B0606020202030204" pitchFamily="34" charset="0"/>
                        </a:rPr>
                        <a:t>          26,681,824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effectLst/>
                          <a:latin typeface="Arial Narrow" panose="020B0606020202030204" pitchFamily="34" charset="0"/>
                        </a:rPr>
                        <a:t>          349,452,500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5647487"/>
                  </a:ext>
                </a:extLst>
              </a:tr>
              <a:tr h="108496">
                <a:tc>
                  <a:txBody>
                    <a:bodyPr/>
                    <a:lstStyle/>
                    <a:p>
                      <a:pPr algn="l" fontAlgn="b"/>
                      <a:r>
                        <a:rPr lang="en-US" sz="600" b="1" i="0" u="none" strike="noStrike">
                          <a:solidFill>
                            <a:srgbClr val="000000"/>
                          </a:solidFill>
                          <a:effectLst/>
                          <a:latin typeface="Arial Narrow" panose="020B0606020202030204" pitchFamily="34" charset="0"/>
                        </a:rPr>
                        <a:t>Net Operating Revenue</a:t>
                      </a:r>
                    </a:p>
                  </a:txBody>
                  <a:tcPr marL="0" marR="0" marT="0" marB="0" anchor="b">
                    <a:lnL>
                      <a:noFill/>
                    </a:lnL>
                    <a:lnR>
                      <a:noFill/>
                    </a:lnR>
                    <a:lnT>
                      <a:noFill/>
                    </a:lnT>
                    <a:lnB>
                      <a:noFill/>
                    </a:lnB>
                  </a:tcPr>
                </a:tc>
                <a:tc>
                  <a:txBody>
                    <a:bodyPr/>
                    <a:lstStyle/>
                    <a:p>
                      <a:pPr algn="r" fontAlgn="b"/>
                      <a:r>
                        <a:rPr lang="en-US" sz="600" b="1" i="0" u="none" strike="noStrike">
                          <a:solidFill>
                            <a:srgbClr val="000000"/>
                          </a:solidFill>
                          <a:effectLst/>
                          <a:latin typeface="Arial Narrow" panose="020B0606020202030204" pitchFamily="34" charset="0"/>
                        </a:rPr>
                        <a:t>          78,899,003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82,352,412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81,024,312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85,542,147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84,248,789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88,244,865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88,476,453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83,426,387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90,664,224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95,463,508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effectLst/>
                          <a:latin typeface="Arial Narrow" panose="020B0606020202030204" pitchFamily="34" charset="0"/>
                        </a:rPr>
                        <a:t>          87,324,661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effectLst/>
                          <a:latin typeface="Arial Narrow" panose="020B0606020202030204" pitchFamily="34" charset="0"/>
                        </a:rPr>
                        <a:t>          85,523,041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effectLst/>
                          <a:latin typeface="Arial Narrow" panose="020B0606020202030204" pitchFamily="34" charset="0"/>
                        </a:rPr>
                        <a:t>        1,031,189,801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91463747"/>
                  </a:ext>
                </a:extLst>
              </a:tr>
              <a:tr h="108496">
                <a:tc>
                  <a:txBody>
                    <a:bodyPr/>
                    <a:lstStyle/>
                    <a:p>
                      <a:pPr algn="l" fontAlgn="b"/>
                      <a:endParaRPr lang="en-US" sz="6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a:t>
                      </a:r>
                    </a:p>
                  </a:txBody>
                  <a:tcPr marL="0" marR="0" marT="0" marB="0" anchor="b">
                    <a:lnL>
                      <a:noFill/>
                    </a:lnL>
                    <a:lnR>
                      <a:noFill/>
                    </a:lnR>
                    <a:lnT>
                      <a:noFill/>
                    </a:lnT>
                    <a:lnB>
                      <a:noFill/>
                    </a:lnB>
                    <a:solidFill>
                      <a:srgbClr val="F2F2F2"/>
                    </a:solidFill>
                  </a:tcPr>
                </a:tc>
                <a:tc>
                  <a:txBody>
                    <a:bodyPr/>
                    <a:lstStyle/>
                    <a:p>
                      <a:pPr algn="r" fontAlgn="b"/>
                      <a:endParaRPr lang="en-US" sz="6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r" fontAlgn="b"/>
                      <a:endParaRPr lang="en-US" sz="6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r" fontAlgn="b"/>
                      <a:endParaRPr lang="en-US" sz="6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r" fontAlgn="b"/>
                      <a:endParaRPr lang="en-US" sz="6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993248634"/>
                  </a:ext>
                </a:extLst>
              </a:tr>
              <a:tr h="108496">
                <a:tc>
                  <a:txBody>
                    <a:bodyPr/>
                    <a:lstStyle/>
                    <a:p>
                      <a:pPr algn="l" fontAlgn="b"/>
                      <a:r>
                        <a:rPr lang="en-US" sz="600" b="0" i="0" u="none" strike="noStrike">
                          <a:solidFill>
                            <a:srgbClr val="000000"/>
                          </a:solidFill>
                          <a:effectLst/>
                          <a:latin typeface="Arial Narrow" panose="020B0606020202030204" pitchFamily="34" charset="0"/>
                        </a:rPr>
                        <a:t>Salaries and wages</a:t>
                      </a:r>
                    </a:p>
                  </a:txBody>
                  <a:tcPr marL="101722"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38,256,638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37,947,256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39,049,678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40,122,540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42,472,469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45,124,995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43,524,189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39,014,286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40,928,787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40,238,058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41,490,398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40,099,356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488,268,649 </a:t>
                      </a:r>
                    </a:p>
                  </a:txBody>
                  <a:tcPr marL="0" marR="0" marT="0" marB="0" anchor="b">
                    <a:lnL>
                      <a:noFill/>
                    </a:lnL>
                    <a:lnR>
                      <a:noFill/>
                    </a:lnR>
                    <a:lnT>
                      <a:noFill/>
                    </a:lnT>
                    <a:lnB>
                      <a:noFill/>
                    </a:lnB>
                  </a:tcPr>
                </a:tc>
                <a:extLst>
                  <a:ext uri="{0D108BD9-81ED-4DB2-BD59-A6C34878D82A}">
                    <a16:rowId xmlns:a16="http://schemas.microsoft.com/office/drawing/2014/main" val="143170606"/>
                  </a:ext>
                </a:extLst>
              </a:tr>
              <a:tr h="108496">
                <a:tc>
                  <a:txBody>
                    <a:bodyPr/>
                    <a:lstStyle/>
                    <a:p>
                      <a:pPr algn="l" fontAlgn="b"/>
                      <a:r>
                        <a:rPr lang="en-US" sz="600" b="0" i="0" u="none" strike="noStrike">
                          <a:solidFill>
                            <a:srgbClr val="000000"/>
                          </a:solidFill>
                          <a:effectLst/>
                          <a:latin typeface="Arial Narrow" panose="020B0606020202030204" pitchFamily="34" charset="0"/>
                        </a:rPr>
                        <a:t>Registry</a:t>
                      </a:r>
                    </a:p>
                  </a:txBody>
                  <a:tcPr marL="101722"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3,100,284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3,730,184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3,836,117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2,050,558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1,843,666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1,941,192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1,908,382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1,890,525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1,798,600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1,798,600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1,858,553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1,798,600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27,555,259 </a:t>
                      </a:r>
                    </a:p>
                  </a:txBody>
                  <a:tcPr marL="0" marR="0" marT="0" marB="0" anchor="b">
                    <a:lnL>
                      <a:noFill/>
                    </a:lnL>
                    <a:lnR>
                      <a:noFill/>
                    </a:lnR>
                    <a:lnT>
                      <a:noFill/>
                    </a:lnT>
                    <a:lnB>
                      <a:noFill/>
                    </a:lnB>
                  </a:tcPr>
                </a:tc>
                <a:extLst>
                  <a:ext uri="{0D108BD9-81ED-4DB2-BD59-A6C34878D82A}">
                    <a16:rowId xmlns:a16="http://schemas.microsoft.com/office/drawing/2014/main" val="2087452214"/>
                  </a:ext>
                </a:extLst>
              </a:tr>
              <a:tr h="108496">
                <a:tc>
                  <a:txBody>
                    <a:bodyPr/>
                    <a:lstStyle/>
                    <a:p>
                      <a:pPr algn="l" fontAlgn="b"/>
                      <a:r>
                        <a:rPr lang="en-US" sz="600" b="0" i="0" u="none" strike="noStrike">
                          <a:solidFill>
                            <a:srgbClr val="000000"/>
                          </a:solidFill>
                          <a:effectLst/>
                          <a:latin typeface="Arial Narrow" panose="020B0606020202030204" pitchFamily="34" charset="0"/>
                        </a:rPr>
                        <a:t>Employee benefits</a:t>
                      </a:r>
                    </a:p>
                  </a:txBody>
                  <a:tcPr marL="101722"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13,128,482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13,563,236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12,813,379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12,494,014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13,670,132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12,857,285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14,904,835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13,201,757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14,763,112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14,513,964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14,965,686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14,463,934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165,339,816 </a:t>
                      </a:r>
                    </a:p>
                  </a:txBody>
                  <a:tcPr marL="0" marR="0" marT="0" marB="0" anchor="b">
                    <a:lnL>
                      <a:noFill/>
                    </a:lnL>
                    <a:lnR>
                      <a:noFill/>
                    </a:lnR>
                    <a:lnT>
                      <a:noFill/>
                    </a:lnT>
                    <a:lnB>
                      <a:noFill/>
                    </a:lnB>
                  </a:tcPr>
                </a:tc>
                <a:extLst>
                  <a:ext uri="{0D108BD9-81ED-4DB2-BD59-A6C34878D82A}">
                    <a16:rowId xmlns:a16="http://schemas.microsoft.com/office/drawing/2014/main" val="2854027238"/>
                  </a:ext>
                </a:extLst>
              </a:tr>
              <a:tr h="108496">
                <a:tc>
                  <a:txBody>
                    <a:bodyPr/>
                    <a:lstStyle/>
                    <a:p>
                      <a:pPr algn="l" fontAlgn="b"/>
                      <a:r>
                        <a:rPr lang="en-US" sz="600" b="0" i="0" u="none" strike="noStrike">
                          <a:solidFill>
                            <a:srgbClr val="000000"/>
                          </a:solidFill>
                          <a:effectLst/>
                          <a:latin typeface="Arial Narrow" panose="020B0606020202030204" pitchFamily="34" charset="0"/>
                        </a:rPr>
                        <a:t>Contracted physician services</a:t>
                      </a:r>
                    </a:p>
                  </a:txBody>
                  <a:tcPr marL="101722"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7,064,846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7,348,391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6,675,939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7,372,673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7,753,734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7,726,104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7,891,363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6,980,620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7,044,640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7,044,640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7,279,462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7,544,640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87,727,052 </a:t>
                      </a:r>
                    </a:p>
                  </a:txBody>
                  <a:tcPr marL="0" marR="0" marT="0" marB="0" anchor="b">
                    <a:lnL>
                      <a:noFill/>
                    </a:lnL>
                    <a:lnR>
                      <a:noFill/>
                    </a:lnR>
                    <a:lnT>
                      <a:noFill/>
                    </a:lnT>
                    <a:lnB>
                      <a:noFill/>
                    </a:lnB>
                  </a:tcPr>
                </a:tc>
                <a:extLst>
                  <a:ext uri="{0D108BD9-81ED-4DB2-BD59-A6C34878D82A}">
                    <a16:rowId xmlns:a16="http://schemas.microsoft.com/office/drawing/2014/main" val="2931306514"/>
                  </a:ext>
                </a:extLst>
              </a:tr>
              <a:tr h="108496">
                <a:tc>
                  <a:txBody>
                    <a:bodyPr/>
                    <a:lstStyle/>
                    <a:p>
                      <a:pPr algn="l" fontAlgn="b"/>
                      <a:r>
                        <a:rPr lang="en-US" sz="600" b="0" i="0" u="none" strike="noStrike">
                          <a:solidFill>
                            <a:srgbClr val="000000"/>
                          </a:solidFill>
                          <a:effectLst/>
                          <a:latin typeface="Arial Narrow" panose="020B0606020202030204" pitchFamily="34" charset="0"/>
                        </a:rPr>
                        <a:t>Purchased services</a:t>
                      </a:r>
                    </a:p>
                  </a:txBody>
                  <a:tcPr marL="101722"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5,780,481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6,565,550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6,272,999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5,919,576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5,499,319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5,627,557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7,250,395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6,468,090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7,590,642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5,899,512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5,899,512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5,899,512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74,673,143 </a:t>
                      </a:r>
                    </a:p>
                  </a:txBody>
                  <a:tcPr marL="0" marR="0" marT="0" marB="0" anchor="b">
                    <a:lnL>
                      <a:noFill/>
                    </a:lnL>
                    <a:lnR>
                      <a:noFill/>
                    </a:lnR>
                    <a:lnT>
                      <a:noFill/>
                    </a:lnT>
                    <a:lnB>
                      <a:noFill/>
                    </a:lnB>
                  </a:tcPr>
                </a:tc>
                <a:extLst>
                  <a:ext uri="{0D108BD9-81ED-4DB2-BD59-A6C34878D82A}">
                    <a16:rowId xmlns:a16="http://schemas.microsoft.com/office/drawing/2014/main" val="3821599781"/>
                  </a:ext>
                </a:extLst>
              </a:tr>
              <a:tr h="108496">
                <a:tc>
                  <a:txBody>
                    <a:bodyPr/>
                    <a:lstStyle/>
                    <a:p>
                      <a:pPr algn="l" fontAlgn="b"/>
                      <a:r>
                        <a:rPr lang="en-US" sz="600" b="0" i="0" u="none" strike="noStrike">
                          <a:solidFill>
                            <a:srgbClr val="000000"/>
                          </a:solidFill>
                          <a:effectLst/>
                          <a:latin typeface="Arial Narrow" panose="020B0606020202030204" pitchFamily="34" charset="0"/>
                        </a:rPr>
                        <a:t>Pharmaceuticals</a:t>
                      </a:r>
                    </a:p>
                  </a:txBody>
                  <a:tcPr marL="101722"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2,325,959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2,473,651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2,015,401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2,908,093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2,494,564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2,586,968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2,277,432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3,617,571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2,655,943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3,604,818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3,724,979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3,593,818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34,279,198 </a:t>
                      </a:r>
                    </a:p>
                  </a:txBody>
                  <a:tcPr marL="0" marR="0" marT="0" marB="0" anchor="b">
                    <a:lnL>
                      <a:noFill/>
                    </a:lnL>
                    <a:lnR>
                      <a:noFill/>
                    </a:lnR>
                    <a:lnT>
                      <a:noFill/>
                    </a:lnT>
                    <a:lnB>
                      <a:noFill/>
                    </a:lnB>
                  </a:tcPr>
                </a:tc>
                <a:extLst>
                  <a:ext uri="{0D108BD9-81ED-4DB2-BD59-A6C34878D82A}">
                    <a16:rowId xmlns:a16="http://schemas.microsoft.com/office/drawing/2014/main" val="1757274858"/>
                  </a:ext>
                </a:extLst>
              </a:tr>
              <a:tr h="108496">
                <a:tc>
                  <a:txBody>
                    <a:bodyPr/>
                    <a:lstStyle/>
                    <a:p>
                      <a:pPr algn="l" fontAlgn="b"/>
                      <a:r>
                        <a:rPr lang="en-US" sz="600" b="0" i="0" u="none" strike="noStrike">
                          <a:solidFill>
                            <a:srgbClr val="000000"/>
                          </a:solidFill>
                          <a:effectLst/>
                          <a:latin typeface="Arial Narrow" panose="020B0606020202030204" pitchFamily="34" charset="0"/>
                        </a:rPr>
                        <a:t>Medical Supplies</a:t>
                      </a:r>
                    </a:p>
                  </a:txBody>
                  <a:tcPr marL="101722"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2,785,183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3,376,555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2,924,654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3,023,624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2,725,169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2,956,551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3,256,321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3,101,137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2,630,349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2,775,505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2,868,022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2,775,505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35,198,574 </a:t>
                      </a:r>
                    </a:p>
                  </a:txBody>
                  <a:tcPr marL="0" marR="0" marT="0" marB="0" anchor="b">
                    <a:lnL>
                      <a:noFill/>
                    </a:lnL>
                    <a:lnR>
                      <a:noFill/>
                    </a:lnR>
                    <a:lnT>
                      <a:noFill/>
                    </a:lnT>
                    <a:lnB>
                      <a:noFill/>
                    </a:lnB>
                  </a:tcPr>
                </a:tc>
                <a:extLst>
                  <a:ext uri="{0D108BD9-81ED-4DB2-BD59-A6C34878D82A}">
                    <a16:rowId xmlns:a16="http://schemas.microsoft.com/office/drawing/2014/main" val="2685585172"/>
                  </a:ext>
                </a:extLst>
              </a:tr>
              <a:tr h="108496">
                <a:tc>
                  <a:txBody>
                    <a:bodyPr/>
                    <a:lstStyle/>
                    <a:p>
                      <a:pPr algn="l" fontAlgn="b"/>
                      <a:r>
                        <a:rPr lang="en-US" sz="600" b="0" i="0" u="none" strike="noStrike">
                          <a:solidFill>
                            <a:srgbClr val="000000"/>
                          </a:solidFill>
                          <a:effectLst/>
                          <a:latin typeface="Arial Narrow" panose="020B0606020202030204" pitchFamily="34" charset="0"/>
                        </a:rPr>
                        <a:t>Materials and supplies</a:t>
                      </a:r>
                    </a:p>
                  </a:txBody>
                  <a:tcPr marL="101722"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1,509,944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1,504,890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1,588,571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1,772,019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2,003,639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2,282,608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2,135,964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1,916,826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1,507,710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1,652,463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1,557,546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1,652,463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21,084,644 </a:t>
                      </a:r>
                    </a:p>
                  </a:txBody>
                  <a:tcPr marL="0" marR="0" marT="0" marB="0" anchor="b">
                    <a:lnL>
                      <a:noFill/>
                    </a:lnL>
                    <a:lnR>
                      <a:noFill/>
                    </a:lnR>
                    <a:lnT>
                      <a:noFill/>
                    </a:lnT>
                    <a:lnB>
                      <a:noFill/>
                    </a:lnB>
                  </a:tcPr>
                </a:tc>
                <a:extLst>
                  <a:ext uri="{0D108BD9-81ED-4DB2-BD59-A6C34878D82A}">
                    <a16:rowId xmlns:a16="http://schemas.microsoft.com/office/drawing/2014/main" val="1430131139"/>
                  </a:ext>
                </a:extLst>
              </a:tr>
              <a:tr h="108496">
                <a:tc>
                  <a:txBody>
                    <a:bodyPr/>
                    <a:lstStyle/>
                    <a:p>
                      <a:pPr algn="l" fontAlgn="b"/>
                      <a:r>
                        <a:rPr lang="en-US" sz="600" b="0" i="0" u="none" strike="noStrike">
                          <a:solidFill>
                            <a:srgbClr val="000000"/>
                          </a:solidFill>
                          <a:effectLst/>
                          <a:latin typeface="Arial Narrow" panose="020B0606020202030204" pitchFamily="34" charset="0"/>
                        </a:rPr>
                        <a:t>Outside medical services</a:t>
                      </a:r>
                    </a:p>
                  </a:txBody>
                  <a:tcPr marL="101722"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446,155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371,885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154,638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643,536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327,605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105,973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408,552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608,881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331,187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331,187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331,187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331,187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4,391,971 </a:t>
                      </a:r>
                    </a:p>
                  </a:txBody>
                  <a:tcPr marL="0" marR="0" marT="0" marB="0" anchor="b">
                    <a:lnL>
                      <a:noFill/>
                    </a:lnL>
                    <a:lnR>
                      <a:noFill/>
                    </a:lnR>
                    <a:lnT>
                      <a:noFill/>
                    </a:lnT>
                    <a:lnB>
                      <a:noFill/>
                    </a:lnB>
                  </a:tcPr>
                </a:tc>
                <a:extLst>
                  <a:ext uri="{0D108BD9-81ED-4DB2-BD59-A6C34878D82A}">
                    <a16:rowId xmlns:a16="http://schemas.microsoft.com/office/drawing/2014/main" val="3496904419"/>
                  </a:ext>
                </a:extLst>
              </a:tr>
              <a:tr h="108496">
                <a:tc>
                  <a:txBody>
                    <a:bodyPr/>
                    <a:lstStyle/>
                    <a:p>
                      <a:pPr algn="l" fontAlgn="b"/>
                      <a:r>
                        <a:rPr lang="en-US" sz="600" b="0" i="0" u="none" strike="noStrike">
                          <a:solidFill>
                            <a:srgbClr val="000000"/>
                          </a:solidFill>
                          <a:effectLst/>
                          <a:latin typeface="Arial Narrow" panose="020B0606020202030204" pitchFamily="34" charset="0"/>
                        </a:rPr>
                        <a:t>General &amp; administrative expenses</a:t>
                      </a:r>
                    </a:p>
                  </a:txBody>
                  <a:tcPr marL="101722"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1,351,381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1,487,859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1,484,504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1,631,810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1,569,113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2,148,587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1,657,437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1,209,065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1,966,319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2,111,786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1,611,786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1,611,786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19,841,432 </a:t>
                      </a:r>
                    </a:p>
                  </a:txBody>
                  <a:tcPr marL="0" marR="0" marT="0" marB="0" anchor="b">
                    <a:lnL>
                      <a:noFill/>
                    </a:lnL>
                    <a:lnR>
                      <a:noFill/>
                    </a:lnR>
                    <a:lnT>
                      <a:noFill/>
                    </a:lnT>
                    <a:lnB>
                      <a:noFill/>
                    </a:lnB>
                  </a:tcPr>
                </a:tc>
                <a:extLst>
                  <a:ext uri="{0D108BD9-81ED-4DB2-BD59-A6C34878D82A}">
                    <a16:rowId xmlns:a16="http://schemas.microsoft.com/office/drawing/2014/main" val="1750259038"/>
                  </a:ext>
                </a:extLst>
              </a:tr>
              <a:tr h="108496">
                <a:tc>
                  <a:txBody>
                    <a:bodyPr/>
                    <a:lstStyle/>
                    <a:p>
                      <a:pPr algn="l" fontAlgn="b"/>
                      <a:r>
                        <a:rPr lang="en-US" sz="600" b="0" i="0" u="none" strike="noStrike">
                          <a:solidFill>
                            <a:srgbClr val="000000"/>
                          </a:solidFill>
                          <a:effectLst/>
                          <a:latin typeface="Arial Narrow" panose="020B0606020202030204" pitchFamily="34" charset="0"/>
                        </a:rPr>
                        <a:t>Repairs/maintenance/utilities</a:t>
                      </a:r>
                    </a:p>
                  </a:txBody>
                  <a:tcPr marL="101722"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1,512,906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1,750,975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1,895,039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2,069,127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1,760,479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1,590,377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2,260,670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1,180,396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2,383,854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1,913,779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1,913,779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1,913,779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22,145,162 </a:t>
                      </a:r>
                    </a:p>
                  </a:txBody>
                  <a:tcPr marL="0" marR="0" marT="0" marB="0" anchor="b">
                    <a:lnL>
                      <a:noFill/>
                    </a:lnL>
                    <a:lnR>
                      <a:noFill/>
                    </a:lnR>
                    <a:lnT>
                      <a:noFill/>
                    </a:lnT>
                    <a:lnB>
                      <a:noFill/>
                    </a:lnB>
                  </a:tcPr>
                </a:tc>
                <a:extLst>
                  <a:ext uri="{0D108BD9-81ED-4DB2-BD59-A6C34878D82A}">
                    <a16:rowId xmlns:a16="http://schemas.microsoft.com/office/drawing/2014/main" val="1636396112"/>
                  </a:ext>
                </a:extLst>
              </a:tr>
              <a:tr h="108496">
                <a:tc>
                  <a:txBody>
                    <a:bodyPr/>
                    <a:lstStyle/>
                    <a:p>
                      <a:pPr algn="l" fontAlgn="b"/>
                      <a:r>
                        <a:rPr lang="en-US" sz="600" b="0" i="0" u="none" strike="noStrike">
                          <a:solidFill>
                            <a:srgbClr val="000000"/>
                          </a:solidFill>
                          <a:effectLst/>
                          <a:latin typeface="Arial Narrow" panose="020B0606020202030204" pitchFamily="34" charset="0"/>
                        </a:rPr>
                        <a:t>Building/equipment leases &amp; rentals</a:t>
                      </a:r>
                    </a:p>
                  </a:txBody>
                  <a:tcPr marL="101722"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452,360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476,672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1,115,325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677,380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633,394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641,606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725,413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757,428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691,480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691,480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691,480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691,480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8,245,500 </a:t>
                      </a:r>
                    </a:p>
                  </a:txBody>
                  <a:tcPr marL="0" marR="0" marT="0" marB="0" anchor="b">
                    <a:lnL>
                      <a:noFill/>
                    </a:lnL>
                    <a:lnR>
                      <a:noFill/>
                    </a:lnR>
                    <a:lnT>
                      <a:noFill/>
                    </a:lnT>
                    <a:lnB>
                      <a:noFill/>
                    </a:lnB>
                  </a:tcPr>
                </a:tc>
                <a:extLst>
                  <a:ext uri="{0D108BD9-81ED-4DB2-BD59-A6C34878D82A}">
                    <a16:rowId xmlns:a16="http://schemas.microsoft.com/office/drawing/2014/main" val="667992082"/>
                  </a:ext>
                </a:extLst>
              </a:tr>
              <a:tr h="108496">
                <a:tc>
                  <a:txBody>
                    <a:bodyPr/>
                    <a:lstStyle/>
                    <a:p>
                      <a:pPr algn="l" fontAlgn="b"/>
                      <a:r>
                        <a:rPr lang="en-US" sz="600" b="0" i="0" u="none" strike="noStrike">
                          <a:solidFill>
                            <a:srgbClr val="000000"/>
                          </a:solidFill>
                          <a:effectLst/>
                          <a:latin typeface="Arial Narrow" panose="020B0606020202030204" pitchFamily="34" charset="0"/>
                        </a:rPr>
                        <a:t>Depreciation</a:t>
                      </a:r>
                    </a:p>
                  </a:txBody>
                  <a:tcPr marL="101722"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           1,278,800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1,315,944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1,345,529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1,376,969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1,324,894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1,322,820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1,322,784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1,320,716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1,363,282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           1,363,282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effectLst/>
                          <a:latin typeface="Arial Narrow" panose="020B0606020202030204" pitchFamily="34" charset="0"/>
                        </a:rPr>
                        <a:t>           1,363,282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effectLst/>
                          <a:latin typeface="Arial Narrow" panose="020B0606020202030204" pitchFamily="34" charset="0"/>
                        </a:rPr>
                        <a:t>           1,363,282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0000"/>
                          </a:solidFill>
                          <a:effectLst/>
                          <a:latin typeface="Arial Narrow" panose="020B0606020202030204" pitchFamily="34" charset="0"/>
                        </a:rPr>
                        <a:t>            16,061,583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8495117"/>
                  </a:ext>
                </a:extLst>
              </a:tr>
              <a:tr h="108496">
                <a:tc>
                  <a:txBody>
                    <a:bodyPr/>
                    <a:lstStyle/>
                    <a:p>
                      <a:pPr algn="l" fontAlgn="b"/>
                      <a:r>
                        <a:rPr lang="en-US" sz="600" b="1" i="0" u="none" strike="noStrike">
                          <a:solidFill>
                            <a:srgbClr val="000000"/>
                          </a:solidFill>
                          <a:effectLst/>
                          <a:latin typeface="Arial Narrow" panose="020B0606020202030204" pitchFamily="34" charset="0"/>
                        </a:rPr>
                        <a:t>Total operating expenses</a:t>
                      </a:r>
                    </a:p>
                  </a:txBody>
                  <a:tcPr marL="0" marR="0" marT="0" marB="0" anchor="b">
                    <a:lnL>
                      <a:noFill/>
                    </a:lnL>
                    <a:lnR>
                      <a:noFill/>
                    </a:lnR>
                    <a:lnT>
                      <a:noFill/>
                    </a:lnT>
                    <a:lnB>
                      <a:noFill/>
                    </a:lnB>
                  </a:tcPr>
                </a:tc>
                <a:tc>
                  <a:txBody>
                    <a:bodyPr/>
                    <a:lstStyle/>
                    <a:p>
                      <a:pPr algn="r" fontAlgn="b"/>
                      <a:r>
                        <a:rPr lang="en-US" sz="600" b="1" i="0" u="none" strike="noStrike">
                          <a:solidFill>
                            <a:srgbClr val="000000"/>
                          </a:solidFill>
                          <a:effectLst/>
                          <a:latin typeface="Arial Narrow" panose="020B0606020202030204" pitchFamily="34" charset="0"/>
                        </a:rPr>
                        <a:t>          78,993,420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81,913,047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81,171,771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82,061,918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84,078,177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86,912,623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89,523,737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81,267,298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85,655,905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83,939,075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effectLst/>
                          <a:latin typeface="Arial Narrow" panose="020B0606020202030204" pitchFamily="34" charset="0"/>
                        </a:rPr>
                        <a:t>          85,555,670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effectLst/>
                          <a:latin typeface="Arial Narrow" panose="020B0606020202030204" pitchFamily="34" charset="0"/>
                        </a:rPr>
                        <a:t>          83,739,342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effectLst/>
                          <a:latin typeface="Arial Narrow" panose="020B0606020202030204" pitchFamily="34" charset="0"/>
                        </a:rPr>
                        <a:t>        1,004,811,983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8271605"/>
                  </a:ext>
                </a:extLst>
              </a:tr>
              <a:tr h="199209">
                <a:tc>
                  <a:txBody>
                    <a:bodyPr/>
                    <a:lstStyle/>
                    <a:p>
                      <a:pPr algn="l" fontAlgn="b"/>
                      <a:r>
                        <a:rPr lang="en-US" sz="600" b="1" i="0" u="none" strike="noStrike">
                          <a:solidFill>
                            <a:srgbClr val="000000"/>
                          </a:solidFill>
                          <a:effectLst/>
                          <a:latin typeface="Arial Narrow" panose="020B0606020202030204" pitchFamily="34" charset="0"/>
                        </a:rPr>
                        <a:t>Operating Income</a:t>
                      </a:r>
                    </a:p>
                  </a:txBody>
                  <a:tcPr marL="0" marR="0" marT="0" marB="0" anchor="b">
                    <a:lnL>
                      <a:noFill/>
                    </a:lnL>
                    <a:lnR>
                      <a:noFill/>
                    </a:lnR>
                    <a:lnT>
                      <a:noFill/>
                    </a:lnT>
                    <a:lnB>
                      <a:noFill/>
                    </a:lnB>
                  </a:tcPr>
                </a:tc>
                <a:tc>
                  <a:txBody>
                    <a:bodyPr/>
                    <a:lstStyle/>
                    <a:p>
                      <a:pPr algn="r" fontAlgn="b"/>
                      <a:r>
                        <a:rPr lang="en-US" sz="600" b="1" i="0" u="none" strike="noStrike">
                          <a:solidFill>
                            <a:srgbClr val="000000"/>
                          </a:solidFill>
                          <a:effectLst/>
                          <a:latin typeface="Arial Narrow" panose="020B0606020202030204" pitchFamily="34" charset="0"/>
                        </a:rPr>
                        <a:t>               (94,417)</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439,365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(147,459)</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3,480,230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170,612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1,332,242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(1,047,284)</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2,159,088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5,008,319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11,524,433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effectLst/>
                          <a:latin typeface="Arial Narrow" panose="020B0606020202030204" pitchFamily="34" charset="0"/>
                        </a:rPr>
                        <a:t>           1,768,991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effectLst/>
                          <a:latin typeface="Arial Narrow" panose="020B0606020202030204" pitchFamily="34" charset="0"/>
                        </a:rPr>
                        <a:t>           1,783,699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solidFill>
                            <a:srgbClr val="000000"/>
                          </a:solidFill>
                          <a:effectLst/>
                          <a:latin typeface="Arial Narrow" panose="020B0606020202030204" pitchFamily="34" charset="0"/>
                        </a:rPr>
                        <a:t>            26,377,818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598773591"/>
                  </a:ext>
                </a:extLst>
              </a:tr>
              <a:tr h="199209">
                <a:tc>
                  <a:txBody>
                    <a:bodyPr/>
                    <a:lstStyle/>
                    <a:p>
                      <a:pPr algn="l" fontAlgn="b"/>
                      <a:r>
                        <a:rPr lang="en-US" sz="600" b="1" i="0" u="none" strike="noStrike">
                          <a:solidFill>
                            <a:srgbClr val="000000"/>
                          </a:solidFill>
                          <a:effectLst/>
                          <a:latin typeface="Arial Narrow" panose="020B0606020202030204" pitchFamily="34" charset="0"/>
                        </a:rPr>
                        <a:t>Non-Operating Income/(Expense)</a:t>
                      </a:r>
                    </a:p>
                  </a:txBody>
                  <a:tcPr marL="0" marR="0" marT="0" marB="0" anchor="b">
                    <a:lnL>
                      <a:noFill/>
                    </a:lnL>
                    <a:lnR>
                      <a:noFill/>
                    </a:lnR>
                    <a:lnT>
                      <a:noFill/>
                    </a:lnT>
                    <a:lnB>
                      <a:noFill/>
                    </a:lnB>
                  </a:tcPr>
                </a:tc>
                <a:tc>
                  <a:txBody>
                    <a:bodyPr/>
                    <a:lstStyle/>
                    <a:p>
                      <a:pPr algn="r" fontAlgn="b"/>
                      <a:r>
                        <a:rPr lang="en-US" sz="600" b="1" i="0" u="none" strike="noStrike">
                          <a:solidFill>
                            <a:srgbClr val="000000"/>
                          </a:solidFill>
                          <a:effectLst/>
                          <a:latin typeface="Arial Narrow" panose="020B0606020202030204" pitchFamily="34" charset="0"/>
                        </a:rPr>
                        <a:t>          (3,998,780)</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(4,103,428)</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(4,085,794)</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(3,892,641)</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(4,452,898)</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(4,339,762)</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(4,210,217)</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(4,331,304)</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(4,336,135)</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(2,538,014)</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effectLst/>
                          <a:latin typeface="Arial Narrow" panose="020B0606020202030204" pitchFamily="34" charset="0"/>
                        </a:rPr>
                        <a:t>          (2,538,014)</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effectLst/>
                          <a:latin typeface="Arial Narrow" panose="020B0606020202030204" pitchFamily="34" charset="0"/>
                        </a:rPr>
                        <a:t>          (2,538,014)</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effectLst/>
                          <a:latin typeface="Arial Narrow" panose="020B0606020202030204" pitchFamily="34" charset="0"/>
                        </a:rPr>
                        <a:t>           (45,365,000)</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2982516"/>
                  </a:ext>
                </a:extLst>
              </a:tr>
              <a:tr h="199209">
                <a:tc>
                  <a:txBody>
                    <a:bodyPr/>
                    <a:lstStyle/>
                    <a:p>
                      <a:pPr algn="l" fontAlgn="b"/>
                      <a:r>
                        <a:rPr lang="en-US" sz="600" b="1" i="0" u="none" strike="noStrike">
                          <a:solidFill>
                            <a:srgbClr val="000000"/>
                          </a:solidFill>
                          <a:effectLst/>
                          <a:latin typeface="Arial Narrow" panose="020B0606020202030204" pitchFamily="34" charset="0"/>
                        </a:rPr>
                        <a:t>Net Income</a:t>
                      </a:r>
                    </a:p>
                  </a:txBody>
                  <a:tcPr marL="0" marR="0" marT="0" marB="0" anchor="b">
                    <a:lnL>
                      <a:noFill/>
                    </a:lnL>
                    <a:lnR>
                      <a:noFill/>
                    </a:lnR>
                    <a:lnT>
                      <a:noFill/>
                    </a:lnT>
                    <a:lnB>
                      <a:noFill/>
                    </a:lnB>
                  </a:tcPr>
                </a:tc>
                <a:tc>
                  <a:txBody>
                    <a:bodyPr/>
                    <a:lstStyle/>
                    <a:p>
                      <a:pPr algn="r" fontAlgn="b"/>
                      <a:r>
                        <a:rPr lang="en-US" sz="600" b="1" i="0" u="none" strike="noStrike">
                          <a:solidFill>
                            <a:srgbClr val="000000"/>
                          </a:solidFill>
                          <a:effectLst/>
                          <a:latin typeface="Arial Narrow" panose="020B0606020202030204" pitchFamily="34" charset="0"/>
                        </a:rPr>
                        <a:t> $       (4,093,198)</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       (3,664,063)</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       (4,233,253)</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          (412,412)</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       (4,282,286)</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       (3,007,520)</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       (5,257,500)</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       (2,172,216)</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           672,185 </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 $         8,986,419 </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effectLst/>
                          <a:latin typeface="Arial Narrow" panose="020B0606020202030204" pitchFamily="34" charset="0"/>
                        </a:rPr>
                        <a:t> $          (769,023)</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effectLst/>
                          <a:latin typeface="Arial Narrow" panose="020B0606020202030204" pitchFamily="34" charset="0"/>
                        </a:rPr>
                        <a:t> $          (754,315)</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600" b="1" i="0" u="none" strike="noStrike">
                          <a:solidFill>
                            <a:srgbClr val="000000"/>
                          </a:solidFill>
                          <a:effectLst/>
                          <a:latin typeface="Arial Narrow" panose="020B0606020202030204" pitchFamily="34" charset="0"/>
                        </a:rPr>
                        <a:t> $        (18,987,182)</a:t>
                      </a:r>
                    </a:p>
                  </a:txBody>
                  <a:tcPr marL="0" marR="0" marT="0"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1786982"/>
                  </a:ext>
                </a:extLst>
              </a:tr>
              <a:tr h="108496">
                <a:tc>
                  <a:txBody>
                    <a:bodyPr/>
                    <a:lstStyle/>
                    <a:p>
                      <a:pPr algn="l" fontAlgn="b"/>
                      <a:endParaRPr lang="en-US" sz="600" b="0" i="0" u="none" strike="noStrike">
                        <a:solidFill>
                          <a:srgbClr val="000000"/>
                        </a:solidFill>
                        <a:effectLst/>
                        <a:latin typeface="Arial Narrow" panose="020B0606020202030204" pitchFamily="34" charset="0"/>
                      </a:endParaRPr>
                    </a:p>
                  </a:txBody>
                  <a:tcPr marL="0" marR="0" marT="0" marB="0" anchor="b">
                    <a:lnL>
                      <a:noFill/>
                    </a:lnL>
                    <a:lnR>
                      <a:noFill/>
                    </a:lnR>
                    <a:lnT>
                      <a:noFill/>
                    </a:lnT>
                    <a:lnB>
                      <a:noFill/>
                    </a:lnB>
                  </a:tcPr>
                </a:tc>
                <a:tc>
                  <a:txBody>
                    <a:bodyPr/>
                    <a:lstStyle/>
                    <a:p>
                      <a:pPr algn="l" fontAlgn="b"/>
                      <a:r>
                        <a:rPr lang="en-US" sz="600" b="0" i="0" u="none" strike="noStrike">
                          <a:solidFill>
                            <a:srgbClr val="000000"/>
                          </a:solidFill>
                          <a:effectLst/>
                          <a:latin typeface="Arial Narrow" panose="020B0606020202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r>
                        <a:rPr lang="en-US" sz="600" b="0" i="0" u="none" strike="noStrike">
                          <a:solidFill>
                            <a:srgbClr val="000000"/>
                          </a:solidFill>
                          <a:effectLst/>
                          <a:latin typeface="Arial Narrow" panose="020B0606020202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r>
                        <a:rPr lang="en-US" sz="600" b="0" i="0" u="none" strike="noStrike">
                          <a:solidFill>
                            <a:srgbClr val="000000"/>
                          </a:solidFill>
                          <a:effectLst/>
                          <a:latin typeface="Arial Narrow" panose="020B0606020202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r>
                        <a:rPr lang="en-US" sz="600" b="0" i="0" u="none" strike="noStrike">
                          <a:solidFill>
                            <a:srgbClr val="000000"/>
                          </a:solidFill>
                          <a:effectLst/>
                          <a:latin typeface="Arial Narrow" panose="020B0606020202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r>
                        <a:rPr lang="en-US" sz="600" b="0" i="0" u="none" strike="noStrike">
                          <a:solidFill>
                            <a:srgbClr val="000000"/>
                          </a:solidFill>
                          <a:effectLst/>
                          <a:latin typeface="Arial Narrow" panose="020B0606020202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r>
                        <a:rPr lang="en-US" sz="600" b="0" i="0" u="none" strike="noStrike">
                          <a:solidFill>
                            <a:srgbClr val="000000"/>
                          </a:solidFill>
                          <a:effectLst/>
                          <a:latin typeface="Arial Narrow" panose="020B0606020202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r>
                        <a:rPr lang="en-US" sz="600" b="0" i="0" u="none" strike="noStrike">
                          <a:solidFill>
                            <a:srgbClr val="000000"/>
                          </a:solidFill>
                          <a:effectLst/>
                          <a:latin typeface="Arial Narrow" panose="020B0606020202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r>
                        <a:rPr lang="en-US" sz="600" b="0" i="0" u="none" strike="noStrike">
                          <a:solidFill>
                            <a:srgbClr val="000000"/>
                          </a:solidFill>
                          <a:effectLst/>
                          <a:latin typeface="Arial Narrow" panose="020B0606020202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r>
                        <a:rPr lang="en-US" sz="600" b="0" i="0" u="none" strike="noStrike">
                          <a:solidFill>
                            <a:srgbClr val="000000"/>
                          </a:solidFill>
                          <a:effectLst/>
                          <a:latin typeface="Arial Narrow" panose="020B0606020202030204" pitchFamily="34" charset="0"/>
                        </a:rPr>
                        <a:t> </a:t>
                      </a:r>
                    </a:p>
                  </a:txBody>
                  <a:tcPr marL="0" marR="0" marT="0" marB="0" anchor="b">
                    <a:lnL>
                      <a:noFill/>
                    </a:lnL>
                    <a:lnR>
                      <a:noFill/>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l" fontAlgn="b"/>
                      <a:endParaRPr lang="en-US" sz="600" b="0" i="0" u="none" strike="noStrike">
                        <a:solidFill>
                          <a:srgbClr val="000000"/>
                        </a:solidFill>
                        <a:effectLst/>
                        <a:latin typeface="Arial Narrow" panose="020B0606020202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Arial Narrow" panose="020B0606020202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Arial Narrow" panose="020B0606020202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Arial Narrow" panose="020B0606020202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277000756"/>
                  </a:ext>
                </a:extLst>
              </a:tr>
              <a:tr h="108496">
                <a:tc>
                  <a:txBody>
                    <a:bodyPr/>
                    <a:lstStyle/>
                    <a:p>
                      <a:pPr algn="l" fontAlgn="b"/>
                      <a:r>
                        <a:rPr lang="en-US" sz="600" b="1" i="0" u="none" strike="noStrike">
                          <a:solidFill>
                            <a:srgbClr val="000000"/>
                          </a:solidFill>
                          <a:effectLst/>
                          <a:latin typeface="Arial Narrow" panose="020B0606020202030204" pitchFamily="34" charset="0"/>
                        </a:rPr>
                        <a:t>Operating Margin</a:t>
                      </a:r>
                    </a:p>
                  </a:txBody>
                  <a:tcPr marL="0" marR="0" marT="0" marB="0" anchor="b">
                    <a:lnL>
                      <a:noFill/>
                    </a:lnL>
                    <a:lnR>
                      <a:noFill/>
                    </a:lnR>
                    <a:lnT>
                      <a:noFill/>
                    </a:lnT>
                    <a:lnB>
                      <a:noFill/>
                    </a:lnB>
                  </a:tcPr>
                </a:tc>
                <a:tc>
                  <a:txBody>
                    <a:bodyPr/>
                    <a:lstStyle/>
                    <a:p>
                      <a:pPr algn="r" fontAlgn="b"/>
                      <a:r>
                        <a:rPr lang="en-US" sz="600" b="1" i="0" u="none" strike="noStrike">
                          <a:solidFill>
                            <a:srgbClr val="000000"/>
                          </a:solidFill>
                          <a:effectLst/>
                          <a:latin typeface="Arial Narrow" panose="020B0606020202030204" pitchFamily="34" charset="0"/>
                        </a:rPr>
                        <a:t>(0.1)%</a:t>
                      </a:r>
                    </a:p>
                  </a:txBody>
                  <a:tcPr marL="0" marR="0" marT="0" marB="0" anchor="b">
                    <a:lnL>
                      <a:noFill/>
                    </a:lnL>
                    <a:lnR>
                      <a:noFill/>
                    </a:lnR>
                    <a:lnT>
                      <a:noFill/>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0.5% </a:t>
                      </a:r>
                    </a:p>
                  </a:txBody>
                  <a:tcPr marL="0" marR="0" marT="0" marB="0" anchor="b">
                    <a:lnL>
                      <a:noFill/>
                    </a:lnL>
                    <a:lnR>
                      <a:noFill/>
                    </a:lnR>
                    <a:lnT>
                      <a:noFill/>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(0.2)%</a:t>
                      </a:r>
                    </a:p>
                  </a:txBody>
                  <a:tcPr marL="0" marR="0" marT="0" marB="0" anchor="b">
                    <a:lnL>
                      <a:noFill/>
                    </a:lnL>
                    <a:lnR>
                      <a:noFill/>
                    </a:lnR>
                    <a:lnT>
                      <a:noFill/>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4.1% </a:t>
                      </a:r>
                    </a:p>
                  </a:txBody>
                  <a:tcPr marL="0" marR="0" marT="0" marB="0" anchor="b">
                    <a:lnL>
                      <a:noFill/>
                    </a:lnL>
                    <a:lnR>
                      <a:noFill/>
                    </a:lnR>
                    <a:lnT>
                      <a:noFill/>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0.2% </a:t>
                      </a:r>
                    </a:p>
                  </a:txBody>
                  <a:tcPr marL="0" marR="0" marT="0" marB="0" anchor="b">
                    <a:lnL>
                      <a:noFill/>
                    </a:lnL>
                    <a:lnR>
                      <a:noFill/>
                    </a:lnR>
                    <a:lnT>
                      <a:noFill/>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1.5% </a:t>
                      </a:r>
                    </a:p>
                  </a:txBody>
                  <a:tcPr marL="0" marR="0" marT="0" marB="0" anchor="b">
                    <a:lnL>
                      <a:noFill/>
                    </a:lnL>
                    <a:lnR>
                      <a:noFill/>
                    </a:lnR>
                    <a:lnT>
                      <a:noFill/>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(1.2)%</a:t>
                      </a:r>
                    </a:p>
                  </a:txBody>
                  <a:tcPr marL="0" marR="0" marT="0" marB="0" anchor="b">
                    <a:lnL>
                      <a:noFill/>
                    </a:lnL>
                    <a:lnR>
                      <a:noFill/>
                    </a:lnR>
                    <a:lnT>
                      <a:noFill/>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2.6% </a:t>
                      </a:r>
                    </a:p>
                  </a:txBody>
                  <a:tcPr marL="0" marR="0" marT="0" marB="0" anchor="b">
                    <a:lnL>
                      <a:noFill/>
                    </a:lnL>
                    <a:lnR>
                      <a:noFill/>
                    </a:lnR>
                    <a:lnT>
                      <a:noFill/>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5.5% </a:t>
                      </a:r>
                    </a:p>
                  </a:txBody>
                  <a:tcPr marL="0" marR="0" marT="0" marB="0" anchor="b">
                    <a:lnL>
                      <a:noFill/>
                    </a:lnL>
                    <a:lnR>
                      <a:noFill/>
                    </a:lnR>
                    <a:lnT>
                      <a:noFill/>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12.1% </a:t>
                      </a:r>
                    </a:p>
                  </a:txBody>
                  <a:tcPr marL="0" marR="0" marT="0" marB="0" anchor="b">
                    <a:lnL>
                      <a:noFill/>
                    </a:lnL>
                    <a:lnR>
                      <a:noFill/>
                    </a:lnR>
                    <a:lnT>
                      <a:noFill/>
                    </a:lnT>
                    <a:lnB>
                      <a:noFill/>
                    </a:lnB>
                  </a:tcPr>
                </a:tc>
                <a:tc>
                  <a:txBody>
                    <a:bodyPr/>
                    <a:lstStyle/>
                    <a:p>
                      <a:pPr algn="r" fontAlgn="b"/>
                      <a:r>
                        <a:rPr lang="en-US" sz="600" b="1" i="0" u="none" strike="noStrike">
                          <a:solidFill>
                            <a:srgbClr val="000000"/>
                          </a:solidFill>
                          <a:effectLst/>
                          <a:latin typeface="Arial Narrow" panose="020B0606020202030204" pitchFamily="34" charset="0"/>
                        </a:rPr>
                        <a:t>2.0% </a:t>
                      </a:r>
                    </a:p>
                  </a:txBody>
                  <a:tcPr marL="0" marR="0" marT="0" marB="0" anchor="b">
                    <a:lnL>
                      <a:noFill/>
                    </a:lnL>
                    <a:lnR>
                      <a:noFill/>
                    </a:lnR>
                    <a:lnT>
                      <a:noFill/>
                    </a:lnT>
                    <a:lnB>
                      <a:noFill/>
                    </a:lnB>
                  </a:tcPr>
                </a:tc>
                <a:tc>
                  <a:txBody>
                    <a:bodyPr/>
                    <a:lstStyle/>
                    <a:p>
                      <a:pPr algn="r" fontAlgn="b"/>
                      <a:r>
                        <a:rPr lang="en-US" sz="600" b="1" i="0" u="none" strike="noStrike">
                          <a:solidFill>
                            <a:srgbClr val="000000"/>
                          </a:solidFill>
                          <a:effectLst/>
                          <a:latin typeface="Arial Narrow" panose="020B0606020202030204" pitchFamily="34" charset="0"/>
                        </a:rPr>
                        <a:t>2.1% </a:t>
                      </a:r>
                    </a:p>
                  </a:txBody>
                  <a:tcPr marL="0" marR="0" marT="0" marB="0" anchor="b">
                    <a:lnL>
                      <a:noFill/>
                    </a:lnL>
                    <a:lnR>
                      <a:noFill/>
                    </a:lnR>
                    <a:lnT>
                      <a:noFill/>
                    </a:lnT>
                    <a:lnB>
                      <a:noFill/>
                    </a:lnB>
                  </a:tcPr>
                </a:tc>
                <a:tc>
                  <a:txBody>
                    <a:bodyPr/>
                    <a:lstStyle/>
                    <a:p>
                      <a:pPr algn="r" fontAlgn="b"/>
                      <a:r>
                        <a:rPr lang="en-US" sz="600" b="1" i="0" u="none" strike="noStrike">
                          <a:solidFill>
                            <a:srgbClr val="000000"/>
                          </a:solidFill>
                          <a:effectLst/>
                          <a:latin typeface="Arial Narrow" panose="020B0606020202030204" pitchFamily="34" charset="0"/>
                        </a:rPr>
                        <a:t>2.6% </a:t>
                      </a:r>
                    </a:p>
                  </a:txBody>
                  <a:tcPr marL="0" marR="0" marT="0" marB="0" anchor="b">
                    <a:lnL>
                      <a:noFill/>
                    </a:lnL>
                    <a:lnR>
                      <a:noFill/>
                    </a:lnR>
                    <a:lnT>
                      <a:noFill/>
                    </a:lnT>
                    <a:lnB>
                      <a:noFill/>
                    </a:lnB>
                  </a:tcPr>
                </a:tc>
                <a:extLst>
                  <a:ext uri="{0D108BD9-81ED-4DB2-BD59-A6C34878D82A}">
                    <a16:rowId xmlns:a16="http://schemas.microsoft.com/office/drawing/2014/main" val="65279189"/>
                  </a:ext>
                </a:extLst>
              </a:tr>
              <a:tr h="108496">
                <a:tc>
                  <a:txBody>
                    <a:bodyPr/>
                    <a:lstStyle/>
                    <a:p>
                      <a:pPr algn="l" fontAlgn="b"/>
                      <a:r>
                        <a:rPr lang="en-US" sz="600" b="1" i="0" u="none" strike="noStrike">
                          <a:solidFill>
                            <a:srgbClr val="000000"/>
                          </a:solidFill>
                          <a:effectLst/>
                          <a:latin typeface="Arial Narrow" panose="020B0606020202030204" pitchFamily="34" charset="0"/>
                        </a:rPr>
                        <a:t>EBIDA Margin</a:t>
                      </a:r>
                    </a:p>
                  </a:txBody>
                  <a:tcPr marL="0" marR="0" marT="0" marB="0" anchor="b">
                    <a:lnL>
                      <a:noFill/>
                    </a:lnL>
                    <a:lnR>
                      <a:noFill/>
                    </a:lnR>
                    <a:lnT>
                      <a:noFill/>
                    </a:lnT>
                    <a:lnB>
                      <a:noFill/>
                    </a:lnB>
                  </a:tcPr>
                </a:tc>
                <a:tc>
                  <a:txBody>
                    <a:bodyPr/>
                    <a:lstStyle/>
                    <a:p>
                      <a:pPr algn="r" fontAlgn="b"/>
                      <a:r>
                        <a:rPr lang="en-US" sz="600" b="1" i="0" u="none" strike="noStrike">
                          <a:solidFill>
                            <a:srgbClr val="000000"/>
                          </a:solidFill>
                          <a:effectLst/>
                          <a:latin typeface="Arial Narrow" panose="020B0606020202030204" pitchFamily="34" charset="0"/>
                        </a:rPr>
                        <a:t>1.5% </a:t>
                      </a:r>
                    </a:p>
                  </a:txBody>
                  <a:tcPr marL="0" marR="0" marT="0" marB="0" anchor="b">
                    <a:lnL>
                      <a:noFill/>
                    </a:lnL>
                    <a:lnR>
                      <a:noFill/>
                    </a:lnR>
                    <a:lnT>
                      <a:noFill/>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2.2% </a:t>
                      </a:r>
                    </a:p>
                  </a:txBody>
                  <a:tcPr marL="0" marR="0" marT="0" marB="0" anchor="b">
                    <a:lnL>
                      <a:noFill/>
                    </a:lnL>
                    <a:lnR>
                      <a:noFill/>
                    </a:lnR>
                    <a:lnT>
                      <a:noFill/>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1.5% </a:t>
                      </a:r>
                    </a:p>
                  </a:txBody>
                  <a:tcPr marL="0" marR="0" marT="0" marB="0" anchor="b">
                    <a:lnL>
                      <a:noFill/>
                    </a:lnL>
                    <a:lnR>
                      <a:noFill/>
                    </a:lnR>
                    <a:lnT>
                      <a:noFill/>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5.8% </a:t>
                      </a:r>
                    </a:p>
                  </a:txBody>
                  <a:tcPr marL="0" marR="0" marT="0" marB="0" anchor="b">
                    <a:lnL>
                      <a:noFill/>
                    </a:lnL>
                    <a:lnR>
                      <a:noFill/>
                    </a:lnR>
                    <a:lnT>
                      <a:noFill/>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1.8% </a:t>
                      </a:r>
                    </a:p>
                  </a:txBody>
                  <a:tcPr marL="0" marR="0" marT="0" marB="0" anchor="b">
                    <a:lnL>
                      <a:noFill/>
                    </a:lnL>
                    <a:lnR>
                      <a:noFill/>
                    </a:lnR>
                    <a:lnT>
                      <a:noFill/>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3.0% </a:t>
                      </a:r>
                    </a:p>
                  </a:txBody>
                  <a:tcPr marL="0" marR="0" marT="0" marB="0" anchor="b">
                    <a:lnL>
                      <a:noFill/>
                    </a:lnL>
                    <a:lnR>
                      <a:noFill/>
                    </a:lnR>
                    <a:lnT>
                      <a:noFill/>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0.3% </a:t>
                      </a:r>
                    </a:p>
                  </a:txBody>
                  <a:tcPr marL="0" marR="0" marT="0" marB="0" anchor="b">
                    <a:lnL>
                      <a:noFill/>
                    </a:lnL>
                    <a:lnR>
                      <a:noFill/>
                    </a:lnR>
                    <a:lnT>
                      <a:noFill/>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4.2% </a:t>
                      </a:r>
                    </a:p>
                  </a:txBody>
                  <a:tcPr marL="0" marR="0" marT="0" marB="0" anchor="b">
                    <a:lnL>
                      <a:noFill/>
                    </a:lnL>
                    <a:lnR>
                      <a:noFill/>
                    </a:lnR>
                    <a:lnT>
                      <a:noFill/>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7.1% </a:t>
                      </a:r>
                    </a:p>
                  </a:txBody>
                  <a:tcPr marL="0" marR="0" marT="0" marB="0" anchor="b">
                    <a:lnL>
                      <a:noFill/>
                    </a:lnL>
                    <a:lnR>
                      <a:noFill/>
                    </a:lnR>
                    <a:lnT>
                      <a:noFill/>
                    </a:lnT>
                    <a:lnB>
                      <a:noFill/>
                    </a:lnB>
                    <a:solidFill>
                      <a:srgbClr val="F2F2F2"/>
                    </a:solidFill>
                  </a:tcPr>
                </a:tc>
                <a:tc>
                  <a:txBody>
                    <a:bodyPr/>
                    <a:lstStyle/>
                    <a:p>
                      <a:pPr algn="r" fontAlgn="b"/>
                      <a:r>
                        <a:rPr lang="en-US" sz="600" b="1" i="0" u="none" strike="noStrike">
                          <a:solidFill>
                            <a:srgbClr val="000000"/>
                          </a:solidFill>
                          <a:effectLst/>
                          <a:latin typeface="Arial Narrow" panose="020B0606020202030204" pitchFamily="34" charset="0"/>
                        </a:rPr>
                        <a:t>13.5% </a:t>
                      </a:r>
                    </a:p>
                  </a:txBody>
                  <a:tcPr marL="0" marR="0" marT="0" marB="0" anchor="b">
                    <a:lnL>
                      <a:noFill/>
                    </a:lnL>
                    <a:lnR>
                      <a:noFill/>
                    </a:lnR>
                    <a:lnT>
                      <a:noFill/>
                    </a:lnT>
                    <a:lnB>
                      <a:noFill/>
                    </a:lnB>
                  </a:tcPr>
                </a:tc>
                <a:tc>
                  <a:txBody>
                    <a:bodyPr/>
                    <a:lstStyle/>
                    <a:p>
                      <a:pPr algn="r" fontAlgn="b"/>
                      <a:r>
                        <a:rPr lang="en-US" sz="600" b="1" i="0" u="none" strike="noStrike">
                          <a:solidFill>
                            <a:srgbClr val="000000"/>
                          </a:solidFill>
                          <a:effectLst/>
                          <a:latin typeface="Arial Narrow" panose="020B0606020202030204" pitchFamily="34" charset="0"/>
                        </a:rPr>
                        <a:t>3.6% </a:t>
                      </a:r>
                    </a:p>
                  </a:txBody>
                  <a:tcPr marL="0" marR="0" marT="0" marB="0" anchor="b">
                    <a:lnL>
                      <a:noFill/>
                    </a:lnL>
                    <a:lnR>
                      <a:noFill/>
                    </a:lnR>
                    <a:lnT>
                      <a:noFill/>
                    </a:lnT>
                    <a:lnB>
                      <a:noFill/>
                    </a:lnB>
                  </a:tcPr>
                </a:tc>
                <a:tc>
                  <a:txBody>
                    <a:bodyPr/>
                    <a:lstStyle/>
                    <a:p>
                      <a:pPr algn="r" fontAlgn="b"/>
                      <a:r>
                        <a:rPr lang="en-US" sz="600" b="1" i="0" u="none" strike="noStrike">
                          <a:solidFill>
                            <a:srgbClr val="000000"/>
                          </a:solidFill>
                          <a:effectLst/>
                          <a:latin typeface="Arial Narrow" panose="020B0606020202030204" pitchFamily="34" charset="0"/>
                        </a:rPr>
                        <a:t>3.7% </a:t>
                      </a:r>
                    </a:p>
                  </a:txBody>
                  <a:tcPr marL="0" marR="0" marT="0" marB="0" anchor="b">
                    <a:lnL>
                      <a:noFill/>
                    </a:lnL>
                    <a:lnR>
                      <a:noFill/>
                    </a:lnR>
                    <a:lnT>
                      <a:noFill/>
                    </a:lnT>
                    <a:lnB>
                      <a:noFill/>
                    </a:lnB>
                  </a:tcPr>
                </a:tc>
                <a:tc>
                  <a:txBody>
                    <a:bodyPr/>
                    <a:lstStyle/>
                    <a:p>
                      <a:pPr algn="r" fontAlgn="b"/>
                      <a:r>
                        <a:rPr lang="en-US" sz="600" b="1" i="0" u="none" strike="noStrike">
                          <a:solidFill>
                            <a:srgbClr val="000000"/>
                          </a:solidFill>
                          <a:effectLst/>
                          <a:latin typeface="Arial Narrow" panose="020B0606020202030204" pitchFamily="34" charset="0"/>
                        </a:rPr>
                        <a:t>4.1% </a:t>
                      </a:r>
                    </a:p>
                  </a:txBody>
                  <a:tcPr marL="0" marR="0" marT="0" marB="0" anchor="b">
                    <a:lnL>
                      <a:noFill/>
                    </a:lnL>
                    <a:lnR>
                      <a:noFill/>
                    </a:lnR>
                    <a:lnT>
                      <a:noFill/>
                    </a:lnT>
                    <a:lnB>
                      <a:noFill/>
                    </a:lnB>
                  </a:tcPr>
                </a:tc>
                <a:extLst>
                  <a:ext uri="{0D108BD9-81ED-4DB2-BD59-A6C34878D82A}">
                    <a16:rowId xmlns:a16="http://schemas.microsoft.com/office/drawing/2014/main" val="3171612862"/>
                  </a:ext>
                </a:extLst>
              </a:tr>
              <a:tr h="108496">
                <a:tc>
                  <a:txBody>
                    <a:bodyPr/>
                    <a:lstStyle/>
                    <a:p>
                      <a:pPr algn="l" fontAlgn="t"/>
                      <a:r>
                        <a:rPr lang="en-US" sz="600" b="0" i="0" u="none" strike="noStrike">
                          <a:solidFill>
                            <a:srgbClr val="000000"/>
                          </a:solidFill>
                          <a:effectLst/>
                          <a:latin typeface="Arial Narrow" panose="020B0606020202030204" pitchFamily="34" charset="0"/>
                        </a:rPr>
                        <a:t>Collection % - NPSR</a:t>
                      </a:r>
                    </a:p>
                  </a:txBody>
                  <a:tcPr marL="0" marR="0" marT="0" marB="0">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20.5%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20.4%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20.6%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20.6%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20.7%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20.7%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20.0%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20.6%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20.5%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20.9%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20.8%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20.9%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20.6% </a:t>
                      </a:r>
                    </a:p>
                  </a:txBody>
                  <a:tcPr marL="0" marR="0" marT="0" marB="0" anchor="b">
                    <a:lnL>
                      <a:noFill/>
                    </a:lnL>
                    <a:lnR>
                      <a:noFill/>
                    </a:lnR>
                    <a:lnT>
                      <a:noFill/>
                    </a:lnT>
                    <a:lnB>
                      <a:noFill/>
                    </a:lnB>
                  </a:tcPr>
                </a:tc>
                <a:extLst>
                  <a:ext uri="{0D108BD9-81ED-4DB2-BD59-A6C34878D82A}">
                    <a16:rowId xmlns:a16="http://schemas.microsoft.com/office/drawing/2014/main" val="4288659444"/>
                  </a:ext>
                </a:extLst>
              </a:tr>
              <a:tr h="108496">
                <a:tc>
                  <a:txBody>
                    <a:bodyPr/>
                    <a:lstStyle/>
                    <a:p>
                      <a:pPr algn="l" fontAlgn="t"/>
                      <a:r>
                        <a:rPr lang="en-US" sz="600" b="0" i="0" u="none" strike="noStrike">
                          <a:solidFill>
                            <a:srgbClr val="000000"/>
                          </a:solidFill>
                          <a:effectLst/>
                          <a:latin typeface="Arial Narrow" panose="020B0606020202030204" pitchFamily="34" charset="0"/>
                        </a:rPr>
                        <a:t>Collection % - Total</a:t>
                      </a:r>
                    </a:p>
                  </a:txBody>
                  <a:tcPr marL="0" marR="0" marT="0" marB="0">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30.3%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29.9%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31.0%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30.3%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32.5%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32.4%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30.3%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32.0%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31.2% </a:t>
                      </a:r>
                    </a:p>
                  </a:txBody>
                  <a:tcPr marL="0" marR="0" marT="0" marB="0" anchor="b">
                    <a:lnL>
                      <a:noFill/>
                    </a:lnL>
                    <a:lnR>
                      <a:noFill/>
                    </a:lnR>
                    <a:lnT>
                      <a:noFill/>
                    </a:lnT>
                    <a:lnB>
                      <a:noFill/>
                    </a:lnB>
                    <a:solidFill>
                      <a:srgbClr val="F2F2F2"/>
                    </a:solidFill>
                  </a:tcPr>
                </a:tc>
                <a:tc>
                  <a:txBody>
                    <a:bodyPr/>
                    <a:lstStyle/>
                    <a:p>
                      <a:pPr algn="r" fontAlgn="b"/>
                      <a:r>
                        <a:rPr lang="en-US" sz="600" b="0" i="0" u="none" strike="noStrike">
                          <a:solidFill>
                            <a:srgbClr val="000000"/>
                          </a:solidFill>
                          <a:effectLst/>
                          <a:latin typeface="Arial Narrow" panose="020B0606020202030204" pitchFamily="34" charset="0"/>
                        </a:rPr>
                        <a:t>33.9%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30.0% </a:t>
                      </a:r>
                    </a:p>
                  </a:txBody>
                  <a:tcPr marL="0" marR="0" marT="0" marB="0" anchor="b">
                    <a:lnL>
                      <a:noFill/>
                    </a:lnL>
                    <a:lnR>
                      <a:noFill/>
                    </a:lnR>
                    <a:lnT>
                      <a:noFill/>
                    </a:lnT>
                    <a:lnB>
                      <a:noFill/>
                    </a:lnB>
                  </a:tcPr>
                </a:tc>
                <a:tc>
                  <a:txBody>
                    <a:bodyPr/>
                    <a:lstStyle/>
                    <a:p>
                      <a:pPr algn="r" fontAlgn="b"/>
                      <a:r>
                        <a:rPr lang="en-US" sz="600" b="0" i="0" u="none" strike="noStrike">
                          <a:solidFill>
                            <a:srgbClr val="000000"/>
                          </a:solidFill>
                          <a:effectLst/>
                          <a:latin typeface="Arial Narrow" panose="020B0606020202030204" pitchFamily="34" charset="0"/>
                        </a:rPr>
                        <a:t>30.3% </a:t>
                      </a:r>
                    </a:p>
                  </a:txBody>
                  <a:tcPr marL="0" marR="0" marT="0" marB="0" anchor="b">
                    <a:lnL>
                      <a:noFill/>
                    </a:lnL>
                    <a:lnR>
                      <a:noFill/>
                    </a:lnR>
                    <a:lnT>
                      <a:noFill/>
                    </a:lnT>
                    <a:lnB>
                      <a:noFill/>
                    </a:lnB>
                  </a:tcPr>
                </a:tc>
                <a:tc>
                  <a:txBody>
                    <a:bodyPr/>
                    <a:lstStyle/>
                    <a:p>
                      <a:pPr algn="r" fontAlgn="b"/>
                      <a:r>
                        <a:rPr lang="en-US" sz="600" b="0" i="0" u="none" strike="noStrike" dirty="0">
                          <a:solidFill>
                            <a:srgbClr val="000000"/>
                          </a:solidFill>
                          <a:effectLst/>
                          <a:latin typeface="Arial Narrow" panose="020B0606020202030204" pitchFamily="34" charset="0"/>
                        </a:rPr>
                        <a:t>31.2% </a:t>
                      </a:r>
                    </a:p>
                  </a:txBody>
                  <a:tcPr marL="0" marR="0" marT="0" marB="0" anchor="b">
                    <a:lnL>
                      <a:noFill/>
                    </a:lnL>
                    <a:lnR>
                      <a:noFill/>
                    </a:lnR>
                    <a:lnT>
                      <a:noFill/>
                    </a:lnT>
                    <a:lnB>
                      <a:noFill/>
                    </a:lnB>
                  </a:tcPr>
                </a:tc>
                <a:extLst>
                  <a:ext uri="{0D108BD9-81ED-4DB2-BD59-A6C34878D82A}">
                    <a16:rowId xmlns:a16="http://schemas.microsoft.com/office/drawing/2014/main" val="303993494"/>
                  </a:ext>
                </a:extLst>
              </a:tr>
            </a:tbl>
          </a:graphicData>
        </a:graphic>
      </p:graphicFrame>
      <p:sp>
        <p:nvSpPr>
          <p:cNvPr id="2" name="Slide Number Placeholder 1"/>
          <p:cNvSpPr>
            <a:spLocks noGrp="1"/>
          </p:cNvSpPr>
          <p:nvPr>
            <p:ph type="sldNum" sz="quarter" idx="12"/>
          </p:nvPr>
        </p:nvSpPr>
        <p:spPr/>
        <p:txBody>
          <a:bodyPr/>
          <a:lstStyle/>
          <a:p>
            <a:fld id="{4CFADB4A-6FA2-46F0-966D-44FD877818BE}" type="slidenum">
              <a:rPr lang="en-US" smtClean="0"/>
              <a:pPr/>
              <a:t>9</a:t>
            </a:fld>
            <a:endParaRPr lang="en-US"/>
          </a:p>
        </p:txBody>
      </p:sp>
    </p:spTree>
    <p:extLst>
      <p:ext uri="{BB962C8B-B14F-4D97-AF65-F5344CB8AC3E}">
        <p14:creationId xmlns:p14="http://schemas.microsoft.com/office/powerpoint/2010/main" val="2456071910"/>
      </p:ext>
    </p:extLst>
  </p:cSld>
  <p:clrMapOvr>
    <a:masterClrMapping/>
  </p:clrMapOvr>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21898</TotalTime>
  <Words>6573</Words>
  <Application>Microsoft Office PowerPoint</Application>
  <PresentationFormat>On-screen Show (4:3)</PresentationFormat>
  <Paragraphs>1723</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Arial Narrow</vt:lpstr>
      <vt:lpstr>Calibri</vt:lpstr>
      <vt:lpstr>Gotham Medium</vt:lpstr>
      <vt:lpstr>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Revenue Cycle in Simplest View</vt:lpstr>
      <vt:lpstr>Revenue Cycle with Finance Activities</vt:lpstr>
      <vt:lpstr>Collection %</vt:lpstr>
      <vt:lpstr>Collection% - Why so low?</vt:lpstr>
      <vt:lpstr>Collection% - Why so low?</vt:lpstr>
      <vt:lpstr>Collection% - Why so low?</vt:lpstr>
      <vt:lpstr>Rate Setting/CDM Management</vt:lpstr>
    </vt:vector>
  </TitlesOfParts>
  <Company>Alameda County Medical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Jojola Gonsalves, Ronna</cp:lastModifiedBy>
  <cp:revision>1049</cp:revision>
  <cp:lastPrinted>2017-09-28T19:36:41Z</cp:lastPrinted>
  <dcterms:created xsi:type="dcterms:W3CDTF">2013-07-18T17:43:46Z</dcterms:created>
  <dcterms:modified xsi:type="dcterms:W3CDTF">2018-05-10T18:45:41Z</dcterms:modified>
</cp:coreProperties>
</file>