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handoutMasterIdLst>
    <p:handoutMasterId r:id="rId12"/>
  </p:handoutMasterIdLst>
  <p:sldIdLst>
    <p:sldId id="857" r:id="rId2"/>
    <p:sldId id="859" r:id="rId3"/>
    <p:sldId id="860" r:id="rId4"/>
    <p:sldId id="861" r:id="rId5"/>
    <p:sldId id="864" r:id="rId6"/>
    <p:sldId id="865" r:id="rId7"/>
    <p:sldId id="866" r:id="rId8"/>
    <p:sldId id="867" r:id="rId9"/>
    <p:sldId id="868" r:id="rId10"/>
  </p:sldIdLst>
  <p:sldSz cx="9144000" cy="6858000" type="screen4x3"/>
  <p:notesSz cx="68580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mir Y. Panchal" initials="SY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1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161" autoAdjust="0"/>
    <p:restoredTop sz="94660"/>
  </p:normalViewPr>
  <p:slideViewPr>
    <p:cSldViewPr>
      <p:cViewPr varScale="1">
        <p:scale>
          <a:sx n="83" d="100"/>
          <a:sy n="83" d="100"/>
        </p:scale>
        <p:origin x="542"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2421" cy="462119"/>
          </a:xfrm>
          <a:prstGeom prst="rect">
            <a:avLst/>
          </a:prstGeom>
        </p:spPr>
        <p:txBody>
          <a:bodyPr vert="horz" lIns="90240" tIns="45120" rIns="90240" bIns="45120" rtlCol="0"/>
          <a:lstStyle>
            <a:lvl1pPr algn="l">
              <a:defRPr sz="1200"/>
            </a:lvl1pPr>
          </a:lstStyle>
          <a:p>
            <a:endParaRPr lang="en-US"/>
          </a:p>
        </p:txBody>
      </p:sp>
      <p:sp>
        <p:nvSpPr>
          <p:cNvPr id="3" name="Date Placeholder 2"/>
          <p:cNvSpPr>
            <a:spLocks noGrp="1"/>
          </p:cNvSpPr>
          <p:nvPr>
            <p:ph type="dt" sz="quarter" idx="1"/>
          </p:nvPr>
        </p:nvSpPr>
        <p:spPr>
          <a:xfrm>
            <a:off x="3884027" y="1"/>
            <a:ext cx="2972421" cy="462119"/>
          </a:xfrm>
          <a:prstGeom prst="rect">
            <a:avLst/>
          </a:prstGeom>
        </p:spPr>
        <p:txBody>
          <a:bodyPr vert="horz" lIns="90240" tIns="45120" rIns="90240" bIns="45120" rtlCol="0"/>
          <a:lstStyle>
            <a:lvl1pPr algn="r">
              <a:defRPr sz="1200"/>
            </a:lvl1pPr>
          </a:lstStyle>
          <a:p>
            <a:fld id="{23E6BDDE-A252-4FAA-8016-553191CE161E}" type="datetimeFigureOut">
              <a:rPr lang="en-US" smtClean="0"/>
              <a:pPr/>
              <a:t>4/12/2018</a:t>
            </a:fld>
            <a:endParaRPr lang="en-US"/>
          </a:p>
        </p:txBody>
      </p:sp>
      <p:sp>
        <p:nvSpPr>
          <p:cNvPr id="4" name="Footer Placeholder 3"/>
          <p:cNvSpPr>
            <a:spLocks noGrp="1"/>
          </p:cNvSpPr>
          <p:nvPr>
            <p:ph type="ftr" sz="quarter" idx="2"/>
          </p:nvPr>
        </p:nvSpPr>
        <p:spPr>
          <a:xfrm>
            <a:off x="1" y="8772380"/>
            <a:ext cx="2972421" cy="462119"/>
          </a:xfrm>
          <a:prstGeom prst="rect">
            <a:avLst/>
          </a:prstGeom>
        </p:spPr>
        <p:txBody>
          <a:bodyPr vert="horz" lIns="90240" tIns="45120" rIns="90240" bIns="45120" rtlCol="0" anchor="b"/>
          <a:lstStyle>
            <a:lvl1pPr algn="l">
              <a:defRPr sz="1200"/>
            </a:lvl1pPr>
          </a:lstStyle>
          <a:p>
            <a:endParaRPr lang="en-US"/>
          </a:p>
        </p:txBody>
      </p:sp>
      <p:sp>
        <p:nvSpPr>
          <p:cNvPr id="5" name="Slide Number Placeholder 4"/>
          <p:cNvSpPr>
            <a:spLocks noGrp="1"/>
          </p:cNvSpPr>
          <p:nvPr>
            <p:ph type="sldNum" sz="quarter" idx="3"/>
          </p:nvPr>
        </p:nvSpPr>
        <p:spPr>
          <a:xfrm>
            <a:off x="3884027" y="8772380"/>
            <a:ext cx="2972421" cy="462119"/>
          </a:xfrm>
          <a:prstGeom prst="rect">
            <a:avLst/>
          </a:prstGeom>
        </p:spPr>
        <p:txBody>
          <a:bodyPr vert="horz" lIns="90240" tIns="45120" rIns="90240" bIns="45120" rtlCol="0" anchor="b"/>
          <a:lstStyle>
            <a:lvl1pPr algn="r">
              <a:defRPr sz="1200"/>
            </a:lvl1pPr>
          </a:lstStyle>
          <a:p>
            <a:fld id="{2E40E3F4-DFD7-4C0A-80EB-1049728C06B8}" type="slidenum">
              <a:rPr lang="en-US" smtClean="0"/>
              <a:pPr/>
              <a:t>‹#›</a:t>
            </a:fld>
            <a:endParaRPr lang="en-US"/>
          </a:p>
        </p:txBody>
      </p:sp>
    </p:spTree>
    <p:extLst>
      <p:ext uri="{BB962C8B-B14F-4D97-AF65-F5344CB8AC3E}">
        <p14:creationId xmlns:p14="http://schemas.microsoft.com/office/powerpoint/2010/main" val="3711094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2421" cy="462119"/>
          </a:xfrm>
          <a:prstGeom prst="rect">
            <a:avLst/>
          </a:prstGeom>
        </p:spPr>
        <p:txBody>
          <a:bodyPr vert="horz" lIns="90240" tIns="45120" rIns="90240" bIns="45120" rtlCol="0"/>
          <a:lstStyle>
            <a:lvl1pPr algn="l">
              <a:defRPr sz="1200"/>
            </a:lvl1pPr>
          </a:lstStyle>
          <a:p>
            <a:endParaRPr lang="en-US"/>
          </a:p>
        </p:txBody>
      </p:sp>
      <p:sp>
        <p:nvSpPr>
          <p:cNvPr id="3" name="Date Placeholder 2"/>
          <p:cNvSpPr>
            <a:spLocks noGrp="1"/>
          </p:cNvSpPr>
          <p:nvPr>
            <p:ph type="dt" idx="1"/>
          </p:nvPr>
        </p:nvSpPr>
        <p:spPr>
          <a:xfrm>
            <a:off x="3884027" y="1"/>
            <a:ext cx="2972421" cy="462119"/>
          </a:xfrm>
          <a:prstGeom prst="rect">
            <a:avLst/>
          </a:prstGeom>
        </p:spPr>
        <p:txBody>
          <a:bodyPr vert="horz" lIns="90240" tIns="45120" rIns="90240" bIns="45120" rtlCol="0"/>
          <a:lstStyle>
            <a:lvl1pPr algn="r">
              <a:defRPr sz="1200"/>
            </a:lvl1pPr>
          </a:lstStyle>
          <a:p>
            <a:fld id="{3C447911-73C0-4C76-8F69-453C0B80F177}" type="datetimeFigureOut">
              <a:rPr lang="en-US" smtClean="0"/>
              <a:pPr/>
              <a:t>4/12/2018</a:t>
            </a:fld>
            <a:endParaRPr lang="en-US"/>
          </a:p>
        </p:txBody>
      </p:sp>
      <p:sp>
        <p:nvSpPr>
          <p:cNvPr id="4" name="Slide Image Placeholder 3"/>
          <p:cNvSpPr>
            <a:spLocks noGrp="1" noRot="1" noChangeAspect="1"/>
          </p:cNvSpPr>
          <p:nvPr>
            <p:ph type="sldImg" idx="2"/>
          </p:nvPr>
        </p:nvSpPr>
        <p:spPr>
          <a:xfrm>
            <a:off x="1120775" y="693738"/>
            <a:ext cx="4616450" cy="3462337"/>
          </a:xfrm>
          <a:prstGeom prst="rect">
            <a:avLst/>
          </a:prstGeom>
          <a:noFill/>
          <a:ln w="12700">
            <a:solidFill>
              <a:prstClr val="black"/>
            </a:solidFill>
          </a:ln>
        </p:spPr>
        <p:txBody>
          <a:bodyPr vert="horz" lIns="90240" tIns="45120" rIns="90240" bIns="45120" rtlCol="0" anchor="ctr"/>
          <a:lstStyle/>
          <a:p>
            <a:endParaRPr lang="en-US"/>
          </a:p>
        </p:txBody>
      </p:sp>
      <p:sp>
        <p:nvSpPr>
          <p:cNvPr id="5" name="Notes Placeholder 4"/>
          <p:cNvSpPr>
            <a:spLocks noGrp="1"/>
          </p:cNvSpPr>
          <p:nvPr>
            <p:ph type="body" sz="quarter" idx="3"/>
          </p:nvPr>
        </p:nvSpPr>
        <p:spPr>
          <a:xfrm>
            <a:off x="686421" y="4387767"/>
            <a:ext cx="5485158" cy="4155919"/>
          </a:xfrm>
          <a:prstGeom prst="rect">
            <a:avLst/>
          </a:prstGeom>
        </p:spPr>
        <p:txBody>
          <a:bodyPr vert="horz" lIns="90240" tIns="45120" rIns="90240" bIns="451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772380"/>
            <a:ext cx="2972421" cy="462119"/>
          </a:xfrm>
          <a:prstGeom prst="rect">
            <a:avLst/>
          </a:prstGeom>
        </p:spPr>
        <p:txBody>
          <a:bodyPr vert="horz" lIns="90240" tIns="45120" rIns="90240" bIns="45120" rtlCol="0" anchor="b"/>
          <a:lstStyle>
            <a:lvl1pPr algn="l">
              <a:defRPr sz="1200"/>
            </a:lvl1pPr>
          </a:lstStyle>
          <a:p>
            <a:endParaRPr lang="en-US"/>
          </a:p>
        </p:txBody>
      </p:sp>
      <p:sp>
        <p:nvSpPr>
          <p:cNvPr id="7" name="Slide Number Placeholder 6"/>
          <p:cNvSpPr>
            <a:spLocks noGrp="1"/>
          </p:cNvSpPr>
          <p:nvPr>
            <p:ph type="sldNum" sz="quarter" idx="5"/>
          </p:nvPr>
        </p:nvSpPr>
        <p:spPr>
          <a:xfrm>
            <a:off x="3884027" y="8772380"/>
            <a:ext cx="2972421" cy="462119"/>
          </a:xfrm>
          <a:prstGeom prst="rect">
            <a:avLst/>
          </a:prstGeom>
        </p:spPr>
        <p:txBody>
          <a:bodyPr vert="horz" lIns="90240" tIns="45120" rIns="90240" bIns="45120" rtlCol="0" anchor="b"/>
          <a:lstStyle>
            <a:lvl1pPr algn="r">
              <a:defRPr sz="1200"/>
            </a:lvl1pPr>
          </a:lstStyle>
          <a:p>
            <a:fld id="{A0AD46B3-558C-47A8-B200-073E7D2921EE}" type="slidenum">
              <a:rPr lang="en-US" smtClean="0"/>
              <a:pPr/>
              <a:t>‹#›</a:t>
            </a:fld>
            <a:endParaRPr lang="en-US"/>
          </a:p>
        </p:txBody>
      </p:sp>
    </p:spTree>
    <p:extLst>
      <p:ext uri="{BB962C8B-B14F-4D97-AF65-F5344CB8AC3E}">
        <p14:creationId xmlns:p14="http://schemas.microsoft.com/office/powerpoint/2010/main" val="3110707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D4974D-FCA8-484E-BFF5-2848CEA62881}" type="slidenum">
              <a:rPr lang="en-US" smtClean="0"/>
              <a:pPr/>
              <a:t>1</a:t>
            </a:fld>
            <a:endParaRPr lang="en-US" dirty="0"/>
          </a:p>
        </p:txBody>
      </p:sp>
    </p:spTree>
    <p:extLst>
      <p:ext uri="{BB962C8B-B14F-4D97-AF65-F5344CB8AC3E}">
        <p14:creationId xmlns:p14="http://schemas.microsoft.com/office/powerpoint/2010/main" val="3381505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AD46B3-558C-47A8-B200-073E7D2921EE}" type="slidenum">
              <a:rPr lang="en-US" smtClean="0"/>
              <a:pPr/>
              <a:t>2</a:t>
            </a:fld>
            <a:endParaRPr lang="en-US"/>
          </a:p>
        </p:txBody>
      </p:sp>
    </p:spTree>
    <p:extLst>
      <p:ext uri="{BB962C8B-B14F-4D97-AF65-F5344CB8AC3E}">
        <p14:creationId xmlns:p14="http://schemas.microsoft.com/office/powerpoint/2010/main" val="45876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4970060-061B-41CA-91C9-BBE3A9029F32}" type="datetime1">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188155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231053-AAC7-4A60-A707-9D92679F1B68}" type="datetime1">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2802786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FFDCA4-93E6-4ECB-BBB9-A07E0DA0CD1E}" type="datetime1">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1506936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B69772-B4FE-4691-A175-84C30A1E05B0}" type="datetime1">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2969545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654477-6E1F-4765-A276-5B6C62293E18}" type="datetime1">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3300531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DB935E0-408D-4D1E-B730-B3B0356080F0}" type="datetime1">
              <a:rPr lang="en-US" smtClean="0"/>
              <a:pPr/>
              <a:t>4/12/2018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4223634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4A073D0-0563-431E-B883-E91765A26CF3}" type="datetime1">
              <a:rPr lang="en-US" smtClean="0"/>
              <a:pPr/>
              <a:t>4/12/2018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2160094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CA1C18-0099-451C-97ED-F601DED60959}" type="datetime1">
              <a:rPr lang="en-US" smtClean="0"/>
              <a:pPr/>
              <a:t>4/12/2018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749138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2FEEC4-2737-42C8-AD0C-AE87BCA0387D}" type="datetime1">
              <a:rPr lang="en-US" smtClean="0"/>
              <a:pPr/>
              <a:t>4/12/2018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3463478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54ED3C-7229-40E3-AFD4-5D05F00206B8}" type="datetime1">
              <a:rPr lang="en-US" smtClean="0"/>
              <a:pPr/>
              <a:t>4/12/2018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2056757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23D63C-4CE4-4C86-BD6A-C775F5878C94}" type="datetime1">
              <a:rPr lang="en-US" smtClean="0"/>
              <a:pPr/>
              <a:t>4/12/2018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860768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6717CC-B44B-4105-AC04-85C06832D567}" type="datetime1">
              <a:rPr lang="en-US" smtClean="0"/>
              <a:pPr/>
              <a:t>4/12/2018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ADB4A-6FA2-46F0-966D-44FD877818BE}" type="slidenum">
              <a:rPr lang="en-US" smtClean="0"/>
              <a:pPr/>
              <a:t>‹#›</a:t>
            </a:fld>
            <a:endParaRPr lang="en-US"/>
          </a:p>
        </p:txBody>
      </p:sp>
    </p:spTree>
    <p:extLst>
      <p:ext uri="{BB962C8B-B14F-4D97-AF65-F5344CB8AC3E}">
        <p14:creationId xmlns:p14="http://schemas.microsoft.com/office/powerpoint/2010/main" val="303802088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5.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0" y="12225"/>
            <a:ext cx="9140389" cy="6858000"/>
          </a:xfrm>
          <a:prstGeom prst="rect">
            <a:avLst/>
          </a:prstGeom>
        </p:spPr>
      </p:pic>
      <p:grpSp>
        <p:nvGrpSpPr>
          <p:cNvPr id="8" name="Group 7"/>
          <p:cNvGrpSpPr/>
          <p:nvPr/>
        </p:nvGrpSpPr>
        <p:grpSpPr>
          <a:xfrm>
            <a:off x="0" y="2815384"/>
            <a:ext cx="9144000" cy="956510"/>
            <a:chOff x="0" y="3099357"/>
            <a:chExt cx="9144000" cy="685800"/>
          </a:xfrm>
        </p:grpSpPr>
        <p:sp>
          <p:nvSpPr>
            <p:cNvPr id="9" name="Rectangle 8"/>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10" name="Straight Connector 9"/>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480584" y="3177067"/>
              <a:ext cx="5659805" cy="595809"/>
            </a:xfrm>
            <a:prstGeom prst="rect">
              <a:avLst/>
            </a:prstGeom>
            <a:noFill/>
          </p:spPr>
          <p:txBody>
            <a:bodyPr wrap="square" rtlCol="0">
              <a:spAutoFit/>
            </a:bodyPr>
            <a:lstStyle/>
            <a:p>
              <a:r>
                <a:rPr lang="en-US" sz="2400" b="1" dirty="0">
                  <a:solidFill>
                    <a:schemeClr val="bg1"/>
                  </a:solidFill>
                  <a:latin typeface="Arial" charset="0"/>
                  <a:ea typeface="Arial" charset="0"/>
                  <a:cs typeface="Arial" charset="0"/>
                </a:rPr>
                <a:t>Finance Committee</a:t>
              </a:r>
            </a:p>
            <a:p>
              <a:r>
                <a:rPr lang="en-US" sz="2400" b="1" dirty="0">
                  <a:solidFill>
                    <a:schemeClr val="bg1"/>
                  </a:solidFill>
                  <a:latin typeface="Arial" charset="0"/>
                  <a:ea typeface="Arial" charset="0"/>
                  <a:cs typeface="Arial" charset="0"/>
                </a:rPr>
                <a:t>April 2018</a:t>
              </a:r>
              <a:endParaRPr lang="en-US" sz="2400" b="1" dirty="0">
                <a:latin typeface="Arial" charset="0"/>
                <a:ea typeface="Arial" charset="0"/>
                <a:cs typeface="Arial" charset="0"/>
              </a:endParaRPr>
            </a:p>
          </p:txBody>
        </p:sp>
        <p:pic>
          <p:nvPicPr>
            <p:cNvPr id="12" name="Picture 1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3" name="Slide Number Placeholder 2"/>
          <p:cNvSpPr>
            <a:spLocks noGrp="1"/>
          </p:cNvSpPr>
          <p:nvPr>
            <p:ph type="sldNum" sz="quarter" idx="12"/>
          </p:nvPr>
        </p:nvSpPr>
        <p:spPr/>
        <p:txBody>
          <a:bodyPr/>
          <a:lstStyle/>
          <a:p>
            <a:fld id="{4CFADB4A-6FA2-46F0-966D-44FD877818BE}" type="slidenum">
              <a:rPr lang="en-US" smtClean="0"/>
              <a:pPr/>
              <a:t>1</a:t>
            </a:fld>
            <a:endParaRPr lang="en-US"/>
          </a:p>
        </p:txBody>
      </p:sp>
    </p:spTree>
    <p:extLst>
      <p:ext uri="{BB962C8B-B14F-4D97-AF65-F5344CB8AC3E}">
        <p14:creationId xmlns:p14="http://schemas.microsoft.com/office/powerpoint/2010/main" val="4136749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123696"/>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February 2018 Financial Report </a:t>
              </a:r>
            </a:p>
            <a:p>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TextBox 1"/>
          <p:cNvSpPr txBox="1"/>
          <p:nvPr/>
        </p:nvSpPr>
        <p:spPr>
          <a:xfrm>
            <a:off x="304800" y="685800"/>
            <a:ext cx="8534400" cy="3046245"/>
          </a:xfrm>
          <a:prstGeom prst="rect">
            <a:avLst/>
          </a:prstGeom>
          <a:noFill/>
        </p:spPr>
        <p:txBody>
          <a:bodyPr wrap="square" rtlCol="0">
            <a:spAutoFit/>
          </a:bodyPr>
          <a:lstStyle/>
          <a:p>
            <a:pPr algn="just">
              <a:spcAft>
                <a:spcPts val="600"/>
              </a:spcAft>
              <a:buFont typeface="Arial" pitchFamily="34" charset="0"/>
              <a:buChar char="•"/>
            </a:pPr>
            <a:r>
              <a:rPr lang="en-US" sz="1900" dirty="0">
                <a:latin typeface="Arial Narrow" pitchFamily="34" charset="0"/>
              </a:rPr>
              <a:t>Operating Profit of $2.2 million in February.  </a:t>
            </a:r>
          </a:p>
          <a:p>
            <a:pPr algn="just">
              <a:spcAft>
                <a:spcPts val="600"/>
              </a:spcAft>
              <a:buFont typeface="Arial" pitchFamily="34" charset="0"/>
              <a:buChar char="•"/>
            </a:pPr>
            <a:r>
              <a:rPr lang="en-US" sz="1900" dirty="0">
                <a:latin typeface="Arial Narrow" pitchFamily="34" charset="0"/>
              </a:rPr>
              <a:t>Operating Expenses &gt; Fixed Budget by $3.2 million (4.1%).</a:t>
            </a:r>
          </a:p>
          <a:p>
            <a:pPr algn="just">
              <a:spcAft>
                <a:spcPts val="600"/>
              </a:spcAft>
              <a:buFont typeface="Arial" pitchFamily="34" charset="0"/>
              <a:buChar char="•"/>
            </a:pPr>
            <a:r>
              <a:rPr lang="en-US" sz="1900" dirty="0">
                <a:latin typeface="Arial Narrow" pitchFamily="34" charset="0"/>
              </a:rPr>
              <a:t>Salaries and Pharmaceuticals major contributors. </a:t>
            </a:r>
          </a:p>
          <a:p>
            <a:pPr algn="just">
              <a:spcAft>
                <a:spcPts val="600"/>
              </a:spcAft>
              <a:buFont typeface="Arial" pitchFamily="34" charset="0"/>
              <a:buChar char="•"/>
            </a:pPr>
            <a:r>
              <a:rPr lang="en-US" sz="1900" dirty="0">
                <a:latin typeface="Arial Narrow" pitchFamily="34" charset="0"/>
              </a:rPr>
              <a:t>YTD EBIDA Margin of 2.6% below the budget of 4.6%.  </a:t>
            </a:r>
          </a:p>
          <a:p>
            <a:pPr algn="just">
              <a:spcAft>
                <a:spcPts val="600"/>
              </a:spcAft>
              <a:buFont typeface="Arial" pitchFamily="34" charset="0"/>
              <a:buChar char="•"/>
            </a:pPr>
            <a:r>
              <a:rPr lang="en-US" sz="1900" dirty="0">
                <a:latin typeface="Arial Narrow" pitchFamily="34" charset="0"/>
              </a:rPr>
              <a:t>YTD Revenues and Expenses unfavorable to budget by 0.9% and 1.3%, respectively.</a:t>
            </a:r>
          </a:p>
          <a:p>
            <a:pPr algn="just">
              <a:spcAft>
                <a:spcPts val="600"/>
              </a:spcAft>
              <a:buFont typeface="Arial" pitchFamily="34" charset="0"/>
              <a:buChar char="•"/>
            </a:pPr>
            <a:r>
              <a:rPr lang="en-US" sz="1900" dirty="0">
                <a:latin typeface="Arial Narrow" pitchFamily="34" charset="0"/>
              </a:rPr>
              <a:t>Year over year, Revenues and Expenses increased by 5.0% and 9.0%, respectively.</a:t>
            </a:r>
          </a:p>
          <a:p>
            <a:pPr algn="just">
              <a:spcAft>
                <a:spcPts val="600"/>
              </a:spcAft>
              <a:buFont typeface="Arial" pitchFamily="34" charset="0"/>
              <a:buChar char="•"/>
            </a:pPr>
            <a:r>
              <a:rPr lang="en-US" sz="1900" dirty="0">
                <a:latin typeface="Arial Narrow" pitchFamily="34" charset="0"/>
              </a:rPr>
              <a:t>EBIDA Margin dropped from 6.1% last year to 2.6% this year.</a:t>
            </a:r>
          </a:p>
          <a:p>
            <a:pPr algn="just">
              <a:spcAft>
                <a:spcPts val="600"/>
              </a:spcAft>
              <a:buFont typeface="Arial" pitchFamily="34" charset="0"/>
              <a:buChar char="•"/>
            </a:pPr>
            <a:r>
              <a:rPr lang="en-US" sz="1900" dirty="0">
                <a:latin typeface="Arial Narrow" pitchFamily="34" charset="0"/>
              </a:rPr>
              <a:t>2018 Budget is frozen for the remainder of the year.  </a:t>
            </a:r>
          </a:p>
        </p:txBody>
      </p:sp>
      <p:pic>
        <p:nvPicPr>
          <p:cNvPr id="3" name="Picture 2"/>
          <p:cNvPicPr>
            <a:picLocks noChangeAspect="1"/>
          </p:cNvPicPr>
          <p:nvPr/>
        </p:nvPicPr>
        <p:blipFill>
          <a:blip r:embed="rId4" cstate="print"/>
          <a:stretch>
            <a:fillRect/>
          </a:stretch>
        </p:blipFill>
        <p:spPr>
          <a:xfrm>
            <a:off x="228600" y="3733800"/>
            <a:ext cx="8686800" cy="2667000"/>
          </a:xfrm>
          <a:prstGeom prst="rect">
            <a:avLst/>
          </a:prstGeom>
        </p:spPr>
      </p:pic>
      <p:sp>
        <p:nvSpPr>
          <p:cNvPr id="4" name="Slide Number Placeholder 3"/>
          <p:cNvSpPr>
            <a:spLocks noGrp="1"/>
          </p:cNvSpPr>
          <p:nvPr>
            <p:ph type="sldNum" sz="quarter" idx="12"/>
          </p:nvPr>
        </p:nvSpPr>
        <p:spPr/>
        <p:txBody>
          <a:bodyPr/>
          <a:lstStyle/>
          <a:p>
            <a:fld id="{4CFADB4A-6FA2-46F0-966D-44FD877818BE}" type="slidenum">
              <a:rPr lang="en-US" smtClean="0"/>
              <a:pPr/>
              <a:t>2</a:t>
            </a:fld>
            <a:endParaRPr lang="en-US"/>
          </a:p>
        </p:txBody>
      </p:sp>
    </p:spTree>
    <p:extLst>
      <p:ext uri="{BB962C8B-B14F-4D97-AF65-F5344CB8AC3E}">
        <p14:creationId xmlns:p14="http://schemas.microsoft.com/office/powerpoint/2010/main" val="3628794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119091"/>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February 2018 Financial Report</a:t>
              </a:r>
            </a:p>
            <a:p>
              <a:r>
                <a:rPr lang="en-US" b="1" dirty="0">
                  <a:solidFill>
                    <a:schemeClr val="bg1"/>
                  </a:solidFill>
                  <a:latin typeface="Arial" charset="0"/>
                  <a:ea typeface="Arial" charset="0"/>
                  <a:cs typeface="Arial" charset="0"/>
                </a:rPr>
                <a:t>Patient Activity</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3</a:t>
            </a:fld>
            <a:endParaRPr lang="en-US"/>
          </a:p>
        </p:txBody>
      </p:sp>
      <p:sp>
        <p:nvSpPr>
          <p:cNvPr id="3" name="TextBox 2"/>
          <p:cNvSpPr txBox="1"/>
          <p:nvPr/>
        </p:nvSpPr>
        <p:spPr>
          <a:xfrm>
            <a:off x="381000" y="762000"/>
            <a:ext cx="8458200" cy="2600712"/>
          </a:xfrm>
          <a:prstGeom prst="rect">
            <a:avLst/>
          </a:prstGeom>
          <a:noFill/>
        </p:spPr>
        <p:txBody>
          <a:bodyPr wrap="square" rtlCol="0">
            <a:spAutoFit/>
          </a:bodyPr>
          <a:lstStyle/>
          <a:p>
            <a:pPr algn="just">
              <a:spcAft>
                <a:spcPts val="600"/>
              </a:spcAft>
              <a:buFont typeface="Arial" pitchFamily="34" charset="0"/>
              <a:buChar char="•"/>
            </a:pPr>
            <a:r>
              <a:rPr lang="en-US" dirty="0"/>
              <a:t> </a:t>
            </a:r>
            <a:r>
              <a:rPr lang="en-US" sz="1900" dirty="0">
                <a:latin typeface="Arial Narrow" pitchFamily="34" charset="0"/>
                <a:cs typeface="Arial" pitchFamily="34" charset="0"/>
              </a:rPr>
              <a:t>Patient Activity close to budget except for Acute and Post-Acute discharges.</a:t>
            </a:r>
          </a:p>
          <a:p>
            <a:pPr algn="just">
              <a:spcAft>
                <a:spcPts val="600"/>
              </a:spcAft>
              <a:buFont typeface="Arial" pitchFamily="34" charset="0"/>
              <a:buChar char="•"/>
            </a:pPr>
            <a:r>
              <a:rPr lang="en-US" sz="1900" dirty="0">
                <a:latin typeface="Arial Narrow" pitchFamily="34" charset="0"/>
                <a:cs typeface="Arial" pitchFamily="34" charset="0"/>
              </a:rPr>
              <a:t> Acute Average Daily Census was 286, 3.2% &gt; Budget. </a:t>
            </a:r>
          </a:p>
          <a:p>
            <a:pPr algn="just">
              <a:spcAft>
                <a:spcPts val="600"/>
              </a:spcAft>
              <a:buFont typeface="Arial" pitchFamily="34" charset="0"/>
              <a:buChar char="•"/>
            </a:pPr>
            <a:r>
              <a:rPr lang="en-US" sz="1900" dirty="0">
                <a:latin typeface="Arial Narrow" pitchFamily="34" charset="0"/>
                <a:cs typeface="Arial" pitchFamily="34" charset="0"/>
              </a:rPr>
              <a:t> ALOS remained at 6.0 days, 12.2% &gt; Budget.</a:t>
            </a:r>
          </a:p>
          <a:p>
            <a:pPr algn="just">
              <a:spcAft>
                <a:spcPts val="600"/>
              </a:spcAft>
              <a:buFont typeface="Arial" pitchFamily="34" charset="0"/>
              <a:buChar char="•"/>
            </a:pPr>
            <a:r>
              <a:rPr lang="en-US" sz="1900" dirty="0">
                <a:latin typeface="Arial Narrow" pitchFamily="34" charset="0"/>
                <a:cs typeface="Arial" pitchFamily="34" charset="0"/>
              </a:rPr>
              <a:t> Emergency Department Visits (not shown below) were 10,038, 4.0% &lt; Budget.</a:t>
            </a:r>
          </a:p>
          <a:p>
            <a:pPr algn="just">
              <a:spcAft>
                <a:spcPts val="600"/>
              </a:spcAft>
              <a:buFont typeface="Arial" pitchFamily="34" charset="0"/>
              <a:buChar char="•"/>
            </a:pPr>
            <a:r>
              <a:rPr lang="en-US" sz="1900" dirty="0">
                <a:latin typeface="Arial Narrow" pitchFamily="34" charset="0"/>
                <a:cs typeface="Arial" pitchFamily="34" charset="0"/>
              </a:rPr>
              <a:t> Clinic Visits were 27,339, only 0.1% &lt; Budget.</a:t>
            </a:r>
          </a:p>
          <a:p>
            <a:pPr algn="just">
              <a:spcAft>
                <a:spcPts val="600"/>
              </a:spcAft>
              <a:buFont typeface="Arial" pitchFamily="34" charset="0"/>
              <a:buChar char="•"/>
            </a:pPr>
            <a:r>
              <a:rPr lang="en-US" sz="1900" dirty="0">
                <a:latin typeface="Arial Narrow" pitchFamily="34" charset="0"/>
                <a:cs typeface="Arial" pitchFamily="34" charset="0"/>
              </a:rPr>
              <a:t> Physician wRVUs decreased to 83,634 from 88,197 last month (no budget for this).</a:t>
            </a:r>
          </a:p>
          <a:p>
            <a:pPr algn="just">
              <a:spcAft>
                <a:spcPts val="600"/>
              </a:spcAft>
              <a:buFont typeface="Arial" pitchFamily="34" charset="0"/>
              <a:buChar char="•"/>
            </a:pPr>
            <a:r>
              <a:rPr lang="en-US" sz="1900" dirty="0">
                <a:latin typeface="Arial Narrow" pitchFamily="34" charset="0"/>
                <a:cs typeface="Arial" pitchFamily="34" charset="0"/>
              </a:rPr>
              <a:t> Post-Acute Average Daily Census was 298, 1% &gt; Budget for the month.</a:t>
            </a:r>
          </a:p>
        </p:txBody>
      </p:sp>
      <p:pic>
        <p:nvPicPr>
          <p:cNvPr id="9" name="Picture 8"/>
          <p:cNvPicPr/>
          <p:nvPr/>
        </p:nvPicPr>
        <p:blipFill>
          <a:blip r:embed="rId3" cstate="print"/>
          <a:stretch>
            <a:fillRect/>
          </a:stretch>
        </p:blipFill>
        <p:spPr>
          <a:xfrm>
            <a:off x="381000" y="3429000"/>
            <a:ext cx="8458200" cy="3047999"/>
          </a:xfrm>
          <a:prstGeom prst="rect">
            <a:avLst/>
          </a:prstGeom>
        </p:spPr>
      </p:pic>
    </p:spTree>
    <p:extLst>
      <p:ext uri="{BB962C8B-B14F-4D97-AF65-F5344CB8AC3E}">
        <p14:creationId xmlns:p14="http://schemas.microsoft.com/office/powerpoint/2010/main" val="613999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February 2018 Financial Report</a:t>
              </a:r>
            </a:p>
            <a:p>
              <a:r>
                <a:rPr lang="en-US" b="1" dirty="0">
                  <a:solidFill>
                    <a:schemeClr val="bg1"/>
                  </a:solidFill>
                  <a:latin typeface="Arial" charset="0"/>
                  <a:ea typeface="Arial" charset="0"/>
                  <a:cs typeface="Arial" charset="0"/>
                </a:rPr>
                <a:t>Revenue</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4</a:t>
            </a:fld>
            <a:endParaRPr lang="en-US"/>
          </a:p>
        </p:txBody>
      </p:sp>
      <p:pic>
        <p:nvPicPr>
          <p:cNvPr id="8" name="Picture 7"/>
          <p:cNvPicPr/>
          <p:nvPr/>
        </p:nvPicPr>
        <p:blipFill>
          <a:blip r:embed="rId3" cstate="print"/>
          <a:stretch>
            <a:fillRect/>
          </a:stretch>
        </p:blipFill>
        <p:spPr>
          <a:xfrm>
            <a:off x="304800" y="2743200"/>
            <a:ext cx="8458200" cy="3573681"/>
          </a:xfrm>
          <a:prstGeom prst="rect">
            <a:avLst/>
          </a:prstGeom>
        </p:spPr>
      </p:pic>
      <p:sp>
        <p:nvSpPr>
          <p:cNvPr id="3" name="TextBox 2"/>
          <p:cNvSpPr txBox="1"/>
          <p:nvPr/>
        </p:nvSpPr>
        <p:spPr>
          <a:xfrm>
            <a:off x="288634" y="914400"/>
            <a:ext cx="8474366" cy="1524000"/>
          </a:xfrm>
          <a:prstGeom prst="rect">
            <a:avLst/>
          </a:prstGeom>
          <a:noFill/>
        </p:spPr>
        <p:txBody>
          <a:bodyPr wrap="square" rtlCol="0">
            <a:spAutoFit/>
          </a:bodyPr>
          <a:lstStyle/>
          <a:p>
            <a:pPr>
              <a:spcAft>
                <a:spcPts val="600"/>
              </a:spcAft>
              <a:buFont typeface="Arial" pitchFamily="34" charset="0"/>
              <a:buChar char="•"/>
            </a:pPr>
            <a:r>
              <a:rPr lang="en-US" sz="1900" dirty="0">
                <a:latin typeface="Arial Narrow" pitchFamily="34" charset="0"/>
              </a:rPr>
              <a:t> Net Patient Service Revenues (NPSR) consistent at 1.6% &lt; Budget.  </a:t>
            </a:r>
          </a:p>
          <a:p>
            <a:pPr>
              <a:spcAft>
                <a:spcPts val="600"/>
              </a:spcAft>
              <a:buFont typeface="Arial" pitchFamily="34" charset="0"/>
              <a:buChar char="•"/>
            </a:pPr>
            <a:r>
              <a:rPr lang="en-US" sz="1900" dirty="0">
                <a:latin typeface="Arial Narrow" pitchFamily="34" charset="0"/>
              </a:rPr>
              <a:t> The Collection Ratio was 20.6% for the month, and was 20.5% YTD.  </a:t>
            </a:r>
          </a:p>
          <a:p>
            <a:pPr>
              <a:spcAft>
                <a:spcPts val="600"/>
              </a:spcAft>
              <a:buFont typeface="Arial" pitchFamily="34" charset="0"/>
              <a:buChar char="•"/>
            </a:pPr>
            <a:r>
              <a:rPr lang="en-US" sz="1900" dirty="0">
                <a:latin typeface="Arial Narrow" pitchFamily="34" charset="0"/>
              </a:rPr>
              <a:t> The Budgeted Collection Ratio of 20.6% is expected to be achieved by June 30</a:t>
            </a:r>
            <a:r>
              <a:rPr lang="en-US" sz="1900" baseline="30000" dirty="0">
                <a:latin typeface="Arial Narrow" pitchFamily="34" charset="0"/>
              </a:rPr>
              <a:t>th.</a:t>
            </a:r>
            <a:r>
              <a:rPr lang="en-US" sz="1900" dirty="0">
                <a:latin typeface="Arial Narrow" pitchFamily="34" charset="0"/>
              </a:rPr>
              <a:t> </a:t>
            </a:r>
          </a:p>
          <a:p>
            <a:pPr>
              <a:spcAft>
                <a:spcPts val="600"/>
              </a:spcAft>
              <a:buFont typeface="Arial" pitchFamily="34" charset="0"/>
              <a:buChar char="•"/>
            </a:pPr>
            <a:r>
              <a:rPr lang="en-US" sz="1900" dirty="0">
                <a:latin typeface="Arial Narrow" pitchFamily="34" charset="0"/>
              </a:rPr>
              <a:t> Completion of the new agreement with Alameda Alliance.</a:t>
            </a:r>
          </a:p>
        </p:txBody>
      </p:sp>
    </p:spTree>
    <p:extLst>
      <p:ext uri="{BB962C8B-B14F-4D97-AF65-F5344CB8AC3E}">
        <p14:creationId xmlns:p14="http://schemas.microsoft.com/office/powerpoint/2010/main" val="1053404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February 2018 Financial Report</a:t>
              </a:r>
            </a:p>
            <a:p>
              <a:r>
                <a:rPr lang="en-US" b="1" dirty="0">
                  <a:solidFill>
                    <a:schemeClr val="bg1"/>
                  </a:solidFill>
                  <a:latin typeface="Arial" charset="0"/>
                  <a:ea typeface="Arial" charset="0"/>
                  <a:cs typeface="Arial" charset="0"/>
                </a:rPr>
                <a:t>Supplemental Reimbursement</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5</a:t>
            </a:fld>
            <a:endParaRPr lang="en-US"/>
          </a:p>
        </p:txBody>
      </p:sp>
      <p:sp>
        <p:nvSpPr>
          <p:cNvPr id="3" name="TextBox 2"/>
          <p:cNvSpPr txBox="1"/>
          <p:nvPr/>
        </p:nvSpPr>
        <p:spPr>
          <a:xfrm>
            <a:off x="381000" y="889586"/>
            <a:ext cx="8229600" cy="1548814"/>
          </a:xfrm>
          <a:prstGeom prst="rect">
            <a:avLst/>
          </a:prstGeom>
          <a:noFill/>
        </p:spPr>
        <p:txBody>
          <a:bodyPr wrap="square" rtlCol="0">
            <a:spAutoFit/>
          </a:bodyPr>
          <a:lstStyle/>
          <a:p>
            <a:pPr algn="just">
              <a:spcAft>
                <a:spcPts val="600"/>
              </a:spcAft>
            </a:pPr>
            <a:r>
              <a:rPr lang="en-US" sz="1900" dirty="0">
                <a:latin typeface="Arial Narrow" pitchFamily="34" charset="0"/>
              </a:rPr>
              <a:t>The favorable performance in reported Supplemental Reimbursement is due to favorable development in certain current year and prior year supplemental reimbursement programs and our ability to bring this into income through the end of the year.  Presented below is the detail of the additional $3.4 million that we are booking as additional revenue in February.  Please note that there are some negative adjustments offsetting positives.</a:t>
            </a:r>
          </a:p>
        </p:txBody>
      </p:sp>
      <p:pic>
        <p:nvPicPr>
          <p:cNvPr id="9" name="Picture 8"/>
          <p:cNvPicPr/>
          <p:nvPr/>
        </p:nvPicPr>
        <p:blipFill>
          <a:blip r:embed="rId3" cstate="print"/>
          <a:stretch>
            <a:fillRect/>
          </a:stretch>
        </p:blipFill>
        <p:spPr>
          <a:xfrm>
            <a:off x="533400" y="2819400"/>
            <a:ext cx="8153400" cy="2743200"/>
          </a:xfrm>
          <a:prstGeom prst="rect">
            <a:avLst/>
          </a:prstGeom>
        </p:spPr>
      </p:pic>
    </p:spTree>
    <p:extLst>
      <p:ext uri="{BB962C8B-B14F-4D97-AF65-F5344CB8AC3E}">
        <p14:creationId xmlns:p14="http://schemas.microsoft.com/office/powerpoint/2010/main" val="1981948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February 2018 Financial Report</a:t>
              </a:r>
            </a:p>
            <a:p>
              <a:r>
                <a:rPr lang="en-US" b="1" dirty="0">
                  <a:solidFill>
                    <a:schemeClr val="bg1"/>
                  </a:solidFill>
                  <a:latin typeface="Arial" charset="0"/>
                  <a:ea typeface="Arial" charset="0"/>
                  <a:cs typeface="Arial" charset="0"/>
                </a:rPr>
                <a:t>Operating Expenses</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6</a:t>
            </a:fld>
            <a:endParaRPr lang="en-US"/>
          </a:p>
        </p:txBody>
      </p:sp>
      <p:sp>
        <p:nvSpPr>
          <p:cNvPr id="4" name="TextBox 3"/>
          <p:cNvSpPr txBox="1"/>
          <p:nvPr/>
        </p:nvSpPr>
        <p:spPr>
          <a:xfrm>
            <a:off x="425302" y="762000"/>
            <a:ext cx="8261498" cy="2508379"/>
          </a:xfrm>
          <a:prstGeom prst="rect">
            <a:avLst/>
          </a:prstGeom>
          <a:noFill/>
        </p:spPr>
        <p:txBody>
          <a:bodyPr wrap="square" rtlCol="0">
            <a:spAutoFit/>
          </a:bodyPr>
          <a:lstStyle/>
          <a:p>
            <a:pPr algn="just">
              <a:spcAft>
                <a:spcPts val="600"/>
              </a:spcAft>
              <a:buFont typeface="Arial" pitchFamily="34" charset="0"/>
              <a:buChar char="•"/>
            </a:pPr>
            <a:r>
              <a:rPr lang="en-US" sz="1900" dirty="0">
                <a:latin typeface="Arial Narrow" pitchFamily="34" charset="0"/>
              </a:rPr>
              <a:t>  February Operating Expenses were $81.3 million, $3.2 million (4.1%) &gt; Budget. </a:t>
            </a:r>
          </a:p>
          <a:p>
            <a:pPr algn="just">
              <a:buFont typeface="Arial" pitchFamily="34" charset="0"/>
              <a:buChar char="•"/>
            </a:pPr>
            <a:r>
              <a:rPr lang="en-US" sz="1900" dirty="0">
                <a:latin typeface="Arial Narrow" pitchFamily="34" charset="0"/>
              </a:rPr>
              <a:t>  Detailed analysis of Salaries Budget to Actual variance identified two major</a:t>
            </a:r>
          </a:p>
          <a:p>
            <a:pPr algn="just"/>
            <a:r>
              <a:rPr lang="en-US" sz="1900" dirty="0">
                <a:latin typeface="Arial Narrow" pitchFamily="34" charset="0"/>
              </a:rPr>
              <a:t>    contributing factors:</a:t>
            </a:r>
          </a:p>
          <a:p>
            <a:pPr marL="742950" lvl="1" indent="-285750" algn="just">
              <a:buFont typeface="Arial" panose="020B0604020202020204" pitchFamily="34" charset="0"/>
              <a:buChar char="•"/>
            </a:pPr>
            <a:r>
              <a:rPr lang="en-US" sz="1900" dirty="0">
                <a:latin typeface="Arial Narrow" pitchFamily="34" charset="0"/>
              </a:rPr>
              <a:t>A structural issue with a budgeted salaries due to using the average hourly rate of incumbents rather than a weighted average hourly rate, which understated budgeted salaries.</a:t>
            </a:r>
          </a:p>
          <a:p>
            <a:pPr marL="742950" lvl="1" indent="-285750" algn="just">
              <a:buFont typeface="Arial" panose="020B0604020202020204" pitchFamily="34" charset="0"/>
              <a:buChar char="•"/>
            </a:pPr>
            <a:r>
              <a:rPr lang="en-US" sz="1900" dirty="0">
                <a:latin typeface="Arial Narrow" pitchFamily="34" charset="0"/>
              </a:rPr>
              <a:t>A change in skill mix and the hiring of new employees into positions at a higher rate than the budgeted average hourly rate.</a:t>
            </a:r>
          </a:p>
        </p:txBody>
      </p:sp>
      <p:pic>
        <p:nvPicPr>
          <p:cNvPr id="10" name="Picture 9"/>
          <p:cNvPicPr/>
          <p:nvPr/>
        </p:nvPicPr>
        <p:blipFill>
          <a:blip r:embed="rId3" cstate="print"/>
          <a:stretch>
            <a:fillRect/>
          </a:stretch>
        </p:blipFill>
        <p:spPr>
          <a:xfrm>
            <a:off x="425302" y="3276600"/>
            <a:ext cx="8261498" cy="3200400"/>
          </a:xfrm>
          <a:prstGeom prst="rect">
            <a:avLst/>
          </a:prstGeom>
        </p:spPr>
      </p:pic>
    </p:spTree>
    <p:extLst>
      <p:ext uri="{BB962C8B-B14F-4D97-AF65-F5344CB8AC3E}">
        <p14:creationId xmlns:p14="http://schemas.microsoft.com/office/powerpoint/2010/main" val="1742958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February 2018 Financial Report</a:t>
              </a:r>
            </a:p>
            <a:p>
              <a:r>
                <a:rPr lang="en-US" b="1" dirty="0">
                  <a:solidFill>
                    <a:schemeClr val="bg1"/>
                  </a:solidFill>
                  <a:latin typeface="Arial" charset="0"/>
                  <a:ea typeface="Arial" charset="0"/>
                  <a:cs typeface="Arial" charset="0"/>
                </a:rPr>
                <a:t>Contribution Variance Summary</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7</a:t>
            </a:fld>
            <a:endParaRPr lang="en-US"/>
          </a:p>
        </p:txBody>
      </p:sp>
      <p:sp>
        <p:nvSpPr>
          <p:cNvPr id="3" name="TextBox 2"/>
          <p:cNvSpPr txBox="1"/>
          <p:nvPr/>
        </p:nvSpPr>
        <p:spPr>
          <a:xfrm>
            <a:off x="304800" y="914400"/>
            <a:ext cx="8534400" cy="677108"/>
          </a:xfrm>
          <a:prstGeom prst="rect">
            <a:avLst/>
          </a:prstGeom>
          <a:noFill/>
        </p:spPr>
        <p:txBody>
          <a:bodyPr wrap="square" rtlCol="0">
            <a:spAutoFit/>
          </a:bodyPr>
          <a:lstStyle/>
          <a:p>
            <a:r>
              <a:rPr lang="en-US" sz="1900" dirty="0">
                <a:latin typeface="Arial Narrow" pitchFamily="34" charset="0"/>
              </a:rPr>
              <a:t>The Contribution Variance Summary provides the ability to see variances in contribution to budget at the SBU and Facility level</a:t>
            </a:r>
            <a:r>
              <a:rPr lang="en-US" dirty="0"/>
              <a:t>.</a:t>
            </a:r>
          </a:p>
        </p:txBody>
      </p:sp>
      <p:pic>
        <p:nvPicPr>
          <p:cNvPr id="10" name="Picture 9"/>
          <p:cNvPicPr/>
          <p:nvPr/>
        </p:nvPicPr>
        <p:blipFill>
          <a:blip r:embed="rId3" cstate="print"/>
          <a:stretch>
            <a:fillRect/>
          </a:stretch>
        </p:blipFill>
        <p:spPr>
          <a:xfrm>
            <a:off x="304800" y="1789331"/>
            <a:ext cx="8534400" cy="3539295"/>
          </a:xfrm>
          <a:prstGeom prst="rect">
            <a:avLst/>
          </a:prstGeom>
        </p:spPr>
      </p:pic>
    </p:spTree>
    <p:extLst>
      <p:ext uri="{BB962C8B-B14F-4D97-AF65-F5344CB8AC3E}">
        <p14:creationId xmlns:p14="http://schemas.microsoft.com/office/powerpoint/2010/main" val="2783183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February 2018 Financial Report</a:t>
              </a:r>
            </a:p>
            <a:p>
              <a:r>
                <a:rPr lang="en-US" b="1" dirty="0">
                  <a:solidFill>
                    <a:schemeClr val="bg1"/>
                  </a:solidFill>
                  <a:latin typeface="Arial" charset="0"/>
                  <a:ea typeface="Arial" charset="0"/>
                  <a:cs typeface="Arial" charset="0"/>
                </a:rPr>
                <a:t>Accountability Report</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8</a:t>
            </a:fld>
            <a:endParaRPr lang="en-US"/>
          </a:p>
        </p:txBody>
      </p:sp>
      <p:sp>
        <p:nvSpPr>
          <p:cNvPr id="3" name="TextBox 2"/>
          <p:cNvSpPr txBox="1"/>
          <p:nvPr/>
        </p:nvSpPr>
        <p:spPr>
          <a:xfrm>
            <a:off x="228600" y="990600"/>
            <a:ext cx="8724609" cy="646332"/>
          </a:xfrm>
          <a:prstGeom prst="rect">
            <a:avLst/>
          </a:prstGeom>
          <a:noFill/>
        </p:spPr>
        <p:txBody>
          <a:bodyPr wrap="square" rtlCol="0">
            <a:spAutoFit/>
          </a:bodyPr>
          <a:lstStyle/>
          <a:p>
            <a:r>
              <a:rPr lang="en-US" dirty="0"/>
              <a:t>The Accountability Report provides the ability to see variances in operating expenses by management area.</a:t>
            </a:r>
          </a:p>
        </p:txBody>
      </p:sp>
      <p:pic>
        <p:nvPicPr>
          <p:cNvPr id="10" name="Picture 9"/>
          <p:cNvPicPr/>
          <p:nvPr/>
        </p:nvPicPr>
        <p:blipFill>
          <a:blip r:embed="rId3" cstate="print"/>
          <a:stretch>
            <a:fillRect/>
          </a:stretch>
        </p:blipFill>
        <p:spPr>
          <a:xfrm>
            <a:off x="304800" y="2057400"/>
            <a:ext cx="8305800" cy="2362200"/>
          </a:xfrm>
          <a:prstGeom prst="rect">
            <a:avLst/>
          </a:prstGeom>
        </p:spPr>
      </p:pic>
    </p:spTree>
    <p:extLst>
      <p:ext uri="{BB962C8B-B14F-4D97-AF65-F5344CB8AC3E}">
        <p14:creationId xmlns:p14="http://schemas.microsoft.com/office/powerpoint/2010/main" val="952621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February 2018 Financial Report</a:t>
              </a:r>
            </a:p>
            <a:p>
              <a:r>
                <a:rPr lang="en-US" b="1" dirty="0">
                  <a:solidFill>
                    <a:schemeClr val="bg1"/>
                  </a:solidFill>
                  <a:latin typeface="Arial" charset="0"/>
                  <a:ea typeface="Arial" charset="0"/>
                  <a:cs typeface="Arial" charset="0"/>
                </a:rPr>
                <a:t>Balance Sheet and Line of Credit</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9</a:t>
            </a:fld>
            <a:endParaRPr lang="en-US"/>
          </a:p>
        </p:txBody>
      </p:sp>
      <p:pic>
        <p:nvPicPr>
          <p:cNvPr id="8" name="Picture 7"/>
          <p:cNvPicPr/>
          <p:nvPr/>
        </p:nvPicPr>
        <p:blipFill>
          <a:blip r:embed="rId3" cstate="print"/>
          <a:stretch>
            <a:fillRect/>
          </a:stretch>
        </p:blipFill>
        <p:spPr>
          <a:xfrm>
            <a:off x="685800" y="1752600"/>
            <a:ext cx="6477000" cy="1143000"/>
          </a:xfrm>
          <a:prstGeom prst="rect">
            <a:avLst/>
          </a:prstGeom>
        </p:spPr>
      </p:pic>
      <p:sp>
        <p:nvSpPr>
          <p:cNvPr id="3" name="TextBox 2"/>
          <p:cNvSpPr txBox="1"/>
          <p:nvPr/>
        </p:nvSpPr>
        <p:spPr>
          <a:xfrm>
            <a:off x="304800" y="1219200"/>
            <a:ext cx="8118015" cy="384721"/>
          </a:xfrm>
          <a:prstGeom prst="rect">
            <a:avLst/>
          </a:prstGeom>
          <a:noFill/>
        </p:spPr>
        <p:txBody>
          <a:bodyPr wrap="square" rtlCol="0">
            <a:spAutoFit/>
          </a:bodyPr>
          <a:lstStyle/>
          <a:p>
            <a:r>
              <a:rPr lang="en-US" sz="1900" dirty="0">
                <a:latin typeface="Arial Narrow" pitchFamily="34" charset="0"/>
              </a:rPr>
              <a:t>Below are the key Balance Sheet metrics and the forecast for the Line of Credit.  </a:t>
            </a:r>
          </a:p>
        </p:txBody>
      </p:sp>
      <p:pic>
        <p:nvPicPr>
          <p:cNvPr id="10" name="Picture 9"/>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5800" y="3124200"/>
            <a:ext cx="5861088" cy="3505200"/>
          </a:xfrm>
          <a:prstGeom prst="rect">
            <a:avLst/>
          </a:prstGeom>
          <a:noFill/>
        </p:spPr>
      </p:pic>
    </p:spTree>
    <p:extLst>
      <p:ext uri="{BB962C8B-B14F-4D97-AF65-F5344CB8AC3E}">
        <p14:creationId xmlns:p14="http://schemas.microsoft.com/office/powerpoint/2010/main" val="3316693464"/>
      </p:ext>
    </p:extLst>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19537</TotalTime>
  <Words>527</Words>
  <Application>Microsoft Office PowerPoint</Application>
  <PresentationFormat>On-screen Show (4:3)</PresentationFormat>
  <Paragraphs>56</Paragraphs>
  <Slides>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Arial Narrow</vt:lpstr>
      <vt:lpstr>Calibri</vt:lpstr>
      <vt:lpstr>Gotham Medium</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Alameda County Medical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Jojola Gonsalves, Ronna</cp:lastModifiedBy>
  <cp:revision>977</cp:revision>
  <cp:lastPrinted>2017-09-28T19:36:41Z</cp:lastPrinted>
  <dcterms:created xsi:type="dcterms:W3CDTF">2013-07-18T17:43:46Z</dcterms:created>
  <dcterms:modified xsi:type="dcterms:W3CDTF">2018-04-12T16:34:30Z</dcterms:modified>
</cp:coreProperties>
</file>